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8"/>
  </p:notesMasterIdLst>
  <p:handoutMasterIdLst>
    <p:handoutMasterId r:id="rId99"/>
  </p:handoutMasterIdLst>
  <p:sldIdLst>
    <p:sldId id="291" r:id="rId2"/>
    <p:sldId id="289" r:id="rId3"/>
    <p:sldId id="991" r:id="rId4"/>
    <p:sldId id="990" r:id="rId5"/>
    <p:sldId id="1082" r:id="rId6"/>
    <p:sldId id="970" r:id="rId7"/>
    <p:sldId id="992" r:id="rId8"/>
    <p:sldId id="1030" r:id="rId9"/>
    <p:sldId id="1029" r:id="rId10"/>
    <p:sldId id="951" r:id="rId11"/>
    <p:sldId id="969" r:id="rId12"/>
    <p:sldId id="1034" r:id="rId13"/>
    <p:sldId id="1031" r:id="rId14"/>
    <p:sldId id="1035" r:id="rId15"/>
    <p:sldId id="1036" r:id="rId16"/>
    <p:sldId id="1033" r:id="rId17"/>
    <p:sldId id="1032" r:id="rId18"/>
    <p:sldId id="1037" r:id="rId19"/>
    <p:sldId id="1038" r:id="rId20"/>
    <p:sldId id="1039" r:id="rId21"/>
    <p:sldId id="1041" r:id="rId22"/>
    <p:sldId id="1042" r:id="rId23"/>
    <p:sldId id="1044" r:id="rId24"/>
    <p:sldId id="1043" r:id="rId25"/>
    <p:sldId id="1053" r:id="rId26"/>
    <p:sldId id="1000" r:id="rId27"/>
    <p:sldId id="1001" r:id="rId28"/>
    <p:sldId id="1002" r:id="rId29"/>
    <p:sldId id="999" r:id="rId30"/>
    <p:sldId id="998" r:id="rId31"/>
    <p:sldId id="1003" r:id="rId32"/>
    <p:sldId id="997" r:id="rId33"/>
    <p:sldId id="996" r:id="rId34"/>
    <p:sldId id="995" r:id="rId35"/>
    <p:sldId id="994" r:id="rId36"/>
    <p:sldId id="1005" r:id="rId37"/>
    <p:sldId id="1004" r:id="rId38"/>
    <p:sldId id="1006" r:id="rId39"/>
    <p:sldId id="993" r:id="rId40"/>
    <p:sldId id="1012" r:id="rId41"/>
    <p:sldId id="1011" r:id="rId42"/>
    <p:sldId id="1010" r:id="rId43"/>
    <p:sldId id="1009" r:id="rId44"/>
    <p:sldId id="1008" r:id="rId45"/>
    <p:sldId id="1017" r:id="rId46"/>
    <p:sldId id="1016" r:id="rId47"/>
    <p:sldId id="1015" r:id="rId48"/>
    <p:sldId id="1014" r:id="rId49"/>
    <p:sldId id="1007" r:id="rId50"/>
    <p:sldId id="1020" r:id="rId51"/>
    <p:sldId id="1019" r:id="rId52"/>
    <p:sldId id="1046" r:id="rId53"/>
    <p:sldId id="1047" r:id="rId54"/>
    <p:sldId id="1045" r:id="rId55"/>
    <p:sldId id="1048" r:id="rId56"/>
    <p:sldId id="1024" r:id="rId57"/>
    <p:sldId id="1023" r:id="rId58"/>
    <p:sldId id="1021" r:id="rId59"/>
    <p:sldId id="1022" r:id="rId60"/>
    <p:sldId id="1026" r:id="rId61"/>
    <p:sldId id="1018" r:id="rId62"/>
    <p:sldId id="1027" r:id="rId63"/>
    <p:sldId id="1028" r:id="rId64"/>
    <p:sldId id="1025" r:id="rId65"/>
    <p:sldId id="1049" r:id="rId66"/>
    <p:sldId id="1050" r:id="rId67"/>
    <p:sldId id="1051" r:id="rId68"/>
    <p:sldId id="1052" r:id="rId69"/>
    <p:sldId id="1056" r:id="rId70"/>
    <p:sldId id="1057" r:id="rId71"/>
    <p:sldId id="1055" r:id="rId72"/>
    <p:sldId id="1058" r:id="rId73"/>
    <p:sldId id="1054" r:id="rId74"/>
    <p:sldId id="1061" r:id="rId75"/>
    <p:sldId id="1060" r:id="rId76"/>
    <p:sldId id="1059" r:id="rId77"/>
    <p:sldId id="1063" r:id="rId78"/>
    <p:sldId id="1083" r:id="rId79"/>
    <p:sldId id="1066" r:id="rId80"/>
    <p:sldId id="1065" r:id="rId81"/>
    <p:sldId id="1064" r:id="rId82"/>
    <p:sldId id="1067" r:id="rId83"/>
    <p:sldId id="1069" r:id="rId84"/>
    <p:sldId id="1070" r:id="rId85"/>
    <p:sldId id="1073" r:id="rId86"/>
    <p:sldId id="1074" r:id="rId87"/>
    <p:sldId id="1072" r:id="rId88"/>
    <p:sldId id="1071" r:id="rId89"/>
    <p:sldId id="1076" r:id="rId90"/>
    <p:sldId id="1077" r:id="rId91"/>
    <p:sldId id="1075" r:id="rId92"/>
    <p:sldId id="1079" r:id="rId93"/>
    <p:sldId id="1078" r:id="rId94"/>
    <p:sldId id="1081" r:id="rId95"/>
    <p:sldId id="1080" r:id="rId96"/>
    <p:sldId id="491" r:id="rId9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04BC"/>
    <a:srgbClr val="110DB3"/>
    <a:srgbClr val="559E67"/>
    <a:srgbClr val="DCEC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p:scale>
          <a:sx n="66" d="100"/>
          <a:sy n="66" d="100"/>
        </p:scale>
        <p:origin x="674" y="295"/>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68" d="100"/>
          <a:sy n="68" d="100"/>
        </p:scale>
        <p:origin x="-2456" y="-6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2021/10/18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7090592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2021/10/18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1281857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79C7644-867A-4F92-AE5C-C5F4F076F134}" type="datetimeFigureOut">
              <a:rPr lang="zh-CN" altLang="en-US" smtClean="0"/>
              <a:t>2021/10/18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5" name="矩形 4"/>
          <p:cNvSpPr/>
          <p:nvPr userDrawn="1"/>
        </p:nvSpPr>
        <p:spPr>
          <a:xfrm>
            <a:off x="178230" y="275095"/>
            <a:ext cx="11817458" cy="6408549"/>
          </a:xfrm>
          <a:prstGeom prst="rect">
            <a:avLst/>
          </a:prstGeom>
          <a:noFill/>
          <a:ln w="19050">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内容占位符 2"/>
          <p:cNvSpPr>
            <a:spLocks noGrp="1"/>
          </p:cNvSpPr>
          <p:nvPr>
            <p:ph idx="1"/>
          </p:nvPr>
        </p:nvSpPr>
        <p:spPr>
          <a:xfrm>
            <a:off x="268636" y="286719"/>
            <a:ext cx="5736957" cy="6408549"/>
          </a:xfrm>
          <a:noFill/>
          <a:ln>
            <a:noFill/>
          </a:ln>
        </p:spPr>
        <p:txBody>
          <a:bodyPr/>
          <a:lstStyle>
            <a:lvl1pPr marL="271463" indent="-271463">
              <a:lnSpc>
                <a:spcPct val="100000"/>
              </a:lnSpc>
              <a:spcBef>
                <a:spcPts val="500"/>
              </a:spcBef>
              <a:buClr>
                <a:srgbClr val="1404E0"/>
              </a:buClr>
              <a:buSzPct val="80000"/>
              <a:buFont typeface="Wingdings" panose="05000000000000000000" pitchFamily="2" charset="2"/>
              <a:buChar char="l"/>
              <a:defRPr sz="2400">
                <a:latin typeface="微软雅黑 Light" panose="020B0502040204020203" pitchFamily="34" charset="-122"/>
                <a:ea typeface="微软雅黑 Light" panose="020B0502040204020203" pitchFamily="34" charset="-122"/>
              </a:defRPr>
            </a:lvl1pPr>
            <a:lvl2pPr marL="627063" indent="-269875">
              <a:lnSpc>
                <a:spcPct val="100000"/>
              </a:lnSpc>
              <a:spcBef>
                <a:spcPts val="500"/>
              </a:spcBef>
              <a:buClr>
                <a:srgbClr val="FF0000"/>
              </a:buClr>
              <a:buSzPct val="60000"/>
              <a:buFont typeface="Wingdings" panose="05000000000000000000" pitchFamily="2" charset="2"/>
              <a:buChar char="p"/>
              <a:defRPr>
                <a:latin typeface="微软雅黑 Light" panose="020B0502040204020203" pitchFamily="34" charset="-122"/>
                <a:ea typeface="微软雅黑 Light" panose="020B0502040204020203" pitchFamily="34" charset="-122"/>
              </a:defRPr>
            </a:lvl2pPr>
            <a:lvl3pPr marL="898525" indent="-363538">
              <a:lnSpc>
                <a:spcPct val="100000"/>
              </a:lnSpc>
              <a:spcBef>
                <a:spcPts val="500"/>
              </a:spcBef>
              <a:buClr>
                <a:schemeClr val="accent2">
                  <a:lumMod val="75000"/>
                </a:schemeClr>
              </a:buClr>
              <a:buSzPct val="133000"/>
              <a:buFont typeface="微软雅黑 Light" panose="020B0502040204020203" pitchFamily="34" charset="-122"/>
              <a:buChar char="－"/>
              <a:defRPr sz="2400">
                <a:latin typeface="微软雅黑 Light" panose="020B0502040204020203" pitchFamily="34" charset="-122"/>
                <a:ea typeface="微软雅黑 Light" panose="020B0502040204020203" pitchFamily="34" charset="-122"/>
              </a:defRPr>
            </a:lvl3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4" name="灯片编号占位符 3"/>
          <p:cNvSpPr>
            <a:spLocks noGrp="1"/>
          </p:cNvSpPr>
          <p:nvPr>
            <p:ph type="sldNum" sz="quarter" idx="12"/>
          </p:nvPr>
        </p:nvSpPr>
        <p:spPr>
          <a:xfrm>
            <a:off x="11537197" y="6492875"/>
            <a:ext cx="458491" cy="365125"/>
          </a:xfrm>
          <a:solidFill>
            <a:schemeClr val="bg1"/>
          </a:solidFill>
          <a:ln>
            <a:noFill/>
          </a:ln>
        </p:spPr>
        <p:txBody>
          <a:bodyPr/>
          <a:lstStyle/>
          <a:p>
            <a:fld id="{47C4BD23-150C-4A56-8E66-9482A3FB2E80}" type="slidenum">
              <a:rPr lang="zh-CN" altLang="en-US" smtClean="0"/>
              <a:t>‹#›</a:t>
            </a:fld>
            <a:endParaRPr lang="zh-CN" altLang="en-US"/>
          </a:p>
        </p:txBody>
      </p:sp>
      <p:sp>
        <p:nvSpPr>
          <p:cNvPr id="2" name="日期占位符 1"/>
          <p:cNvSpPr>
            <a:spLocks noGrp="1"/>
          </p:cNvSpPr>
          <p:nvPr>
            <p:ph type="dt" sz="half" idx="10"/>
          </p:nvPr>
        </p:nvSpPr>
        <p:spPr>
          <a:xfrm>
            <a:off x="178230" y="6501081"/>
            <a:ext cx="882111" cy="365125"/>
          </a:xfrm>
          <a:solidFill>
            <a:schemeClr val="bg1"/>
          </a:solidFill>
          <a:ln>
            <a:noFill/>
          </a:ln>
        </p:spPr>
        <p:txBody>
          <a:bodyPr/>
          <a:lstStyle/>
          <a:p>
            <a:fld id="{D79C7644-867A-4F92-AE5C-C5F4F076F134}" type="datetimeFigureOut">
              <a:rPr lang="zh-CN" altLang="en-US" smtClean="0"/>
              <a:t>2021/10/18</a:t>
            </a:fld>
            <a:endParaRPr lang="zh-CN" altLang="en-US" dirty="0"/>
          </a:p>
        </p:txBody>
      </p:sp>
      <p:sp>
        <p:nvSpPr>
          <p:cNvPr id="7" name="内容占位符 2"/>
          <p:cNvSpPr>
            <a:spLocks noGrp="1"/>
          </p:cNvSpPr>
          <p:nvPr>
            <p:ph idx="13"/>
          </p:nvPr>
        </p:nvSpPr>
        <p:spPr>
          <a:xfrm>
            <a:off x="6160576" y="275095"/>
            <a:ext cx="5835112" cy="6408549"/>
          </a:xfrm>
          <a:noFill/>
          <a:ln>
            <a:noFill/>
          </a:ln>
        </p:spPr>
        <p:txBody>
          <a:bodyPr/>
          <a:lstStyle>
            <a:lvl1pPr marL="271463" indent="-271463">
              <a:lnSpc>
                <a:spcPct val="100000"/>
              </a:lnSpc>
              <a:spcBef>
                <a:spcPts val="500"/>
              </a:spcBef>
              <a:buClr>
                <a:srgbClr val="1404E0"/>
              </a:buClr>
              <a:buSzPct val="80000"/>
              <a:buFont typeface="Wingdings" panose="05000000000000000000" pitchFamily="2" charset="2"/>
              <a:buChar char="l"/>
              <a:defRPr sz="2400">
                <a:latin typeface="微软雅黑 Light" panose="020B0502040204020203" pitchFamily="34" charset="-122"/>
                <a:ea typeface="微软雅黑 Light" panose="020B0502040204020203" pitchFamily="34" charset="-122"/>
              </a:defRPr>
            </a:lvl1pPr>
            <a:lvl2pPr marL="627063" indent="-269875">
              <a:lnSpc>
                <a:spcPct val="100000"/>
              </a:lnSpc>
              <a:spcBef>
                <a:spcPts val="500"/>
              </a:spcBef>
              <a:buClr>
                <a:srgbClr val="FF0000"/>
              </a:buClr>
              <a:buSzPct val="60000"/>
              <a:buFont typeface="Wingdings" panose="05000000000000000000" pitchFamily="2" charset="2"/>
              <a:buChar char="p"/>
              <a:defRPr>
                <a:latin typeface="微软雅黑 Light" panose="020B0502040204020203" pitchFamily="34" charset="-122"/>
                <a:ea typeface="微软雅黑 Light" panose="020B0502040204020203" pitchFamily="34" charset="-122"/>
              </a:defRPr>
            </a:lvl2pPr>
            <a:lvl3pPr marL="898525" indent="-363538">
              <a:lnSpc>
                <a:spcPct val="100000"/>
              </a:lnSpc>
              <a:spcBef>
                <a:spcPts val="500"/>
              </a:spcBef>
              <a:buClr>
                <a:schemeClr val="accent2">
                  <a:lumMod val="75000"/>
                </a:schemeClr>
              </a:buClr>
              <a:buSzPct val="133000"/>
              <a:buFont typeface="微软雅黑 Light" panose="020B0502040204020203" pitchFamily="34" charset="-122"/>
              <a:buChar char="－"/>
              <a:defRPr sz="2400">
                <a:latin typeface="微软雅黑 Light" panose="020B0502040204020203" pitchFamily="34" charset="-122"/>
                <a:ea typeface="微软雅黑 Light" panose="020B0502040204020203" pitchFamily="34" charset="-122"/>
              </a:defRPr>
            </a:lvl3pPr>
          </a:lstStyle>
          <a:p>
            <a:pPr lvl="0"/>
            <a:r>
              <a:rPr lang="zh-CN" altLang="en-US" dirty="0"/>
              <a:t>单击此处编辑母版文本样式</a:t>
            </a:r>
          </a:p>
          <a:p>
            <a:pPr lvl="1"/>
            <a:r>
              <a:rPr lang="zh-CN" altLang="en-US" dirty="0"/>
              <a:t>第二级</a:t>
            </a:r>
          </a:p>
          <a:p>
            <a:pPr lvl="2"/>
            <a:r>
              <a:rPr lang="zh-CN" altLang="en-US" dirty="0"/>
              <a:t>第三级</a:t>
            </a:r>
          </a:p>
        </p:txBody>
      </p:sp>
      <p:cxnSp>
        <p:nvCxnSpPr>
          <p:cNvPr id="8" name="直接连接符 7"/>
          <p:cNvCxnSpPr/>
          <p:nvPr userDrawn="1"/>
        </p:nvCxnSpPr>
        <p:spPr>
          <a:xfrm>
            <a:off x="6096000" y="2211711"/>
            <a:ext cx="0" cy="3030537"/>
          </a:xfrm>
          <a:prstGeom prst="line">
            <a:avLst/>
          </a:prstGeom>
          <a:ln w="28575">
            <a:solidFill>
              <a:srgbClr val="6A9C4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7673848"/>
      </p:ext>
    </p:extLst>
  </p:cSld>
  <p:clrMapOvr>
    <a:masterClrMapping/>
  </p:clrMapOvr>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9C7644-867A-4F92-AE5C-C5F4F076F134}" type="datetimeFigureOut">
              <a:rPr lang="zh-CN" altLang="en-US" smtClean="0"/>
              <a:t>2021/10/18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9C7644-867A-4F92-AE5C-C5F4F076F134}" type="datetimeFigureOut">
              <a:rPr lang="zh-CN" altLang="en-US" smtClean="0"/>
              <a:t>2021/10/18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9C7644-867A-4F92-AE5C-C5F4F076F134}" type="datetimeFigureOut">
              <a:rPr lang="zh-CN" altLang="en-US" smtClean="0"/>
              <a:t>2021/10/18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9C7644-867A-4F92-AE5C-C5F4F076F134}" type="datetimeFigureOut">
              <a:rPr lang="zh-CN" altLang="en-US" smtClean="0"/>
              <a:t>2021/10/18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封面幻灯片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14" name="文本占位符 50">
            <a:extLst>
              <a:ext uri="{FF2B5EF4-FFF2-40B4-BE49-F238E27FC236}">
                <a16:creationId xmlns:a16="http://schemas.microsoft.com/office/drawing/2014/main" id="{FFC82988-AC98-244F-B75B-A5D96F873D81}"/>
              </a:ext>
            </a:extLst>
          </p:cNvPr>
          <p:cNvSpPr>
            <a:spLocks noGrp="1"/>
          </p:cNvSpPr>
          <p:nvPr>
            <p:ph type="body" sz="quarter" idx="10" hasCustomPrompt="1"/>
          </p:nvPr>
        </p:nvSpPr>
        <p:spPr>
          <a:xfrm>
            <a:off x="1253502" y="1429680"/>
            <a:ext cx="6689770" cy="1319974"/>
          </a:xfrm>
        </p:spPr>
        <p:txBody>
          <a:bodyPr>
            <a:normAutofit/>
          </a:bodyPr>
          <a:lstStyle>
            <a:lvl1pPr marL="0" indent="0">
              <a:lnSpc>
                <a:spcPct val="100000"/>
              </a:lnSpc>
              <a:buNone/>
              <a:defRPr sz="3200" b="0" spc="300">
                <a:solidFill>
                  <a:schemeClr val="tx1"/>
                </a:solidFill>
                <a:latin typeface="微软雅黑" panose="020B0503020204020204" pitchFamily="34" charset="-122"/>
                <a:ea typeface="微软雅黑" panose="020B0503020204020204" pitchFamily="34" charset="-122"/>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kumimoji="1" lang="zh-CN" altLang="en-US" dirty="0"/>
              <a:t>北邮</a:t>
            </a:r>
            <a:r>
              <a:rPr kumimoji="1" lang="en-US" altLang="zh-CN" dirty="0"/>
              <a:t>&amp;</a:t>
            </a:r>
            <a:r>
              <a:rPr kumimoji="1" lang="zh-CN" altLang="en-US" dirty="0"/>
              <a:t>华为</a:t>
            </a:r>
            <a:endParaRPr kumimoji="1" lang="en-US" altLang="zh-CN" dirty="0"/>
          </a:p>
          <a:p>
            <a:pPr lvl="0"/>
            <a:r>
              <a:rPr kumimoji="1" lang="zh-CN" altLang="en-US" dirty="0"/>
              <a:t>第一期</a:t>
            </a:r>
            <a:r>
              <a:rPr kumimoji="1" lang="en-US" altLang="zh-CN" dirty="0"/>
              <a:t>XXXX</a:t>
            </a:r>
            <a:r>
              <a:rPr kumimoji="1" lang="zh-CN" altLang="en-US" dirty="0"/>
              <a:t>汇报</a:t>
            </a:r>
          </a:p>
        </p:txBody>
      </p:sp>
      <p:sp>
        <p:nvSpPr>
          <p:cNvPr id="15" name="Text Placeholder 7">
            <a:extLst>
              <a:ext uri="{FF2B5EF4-FFF2-40B4-BE49-F238E27FC236}">
                <a16:creationId xmlns:a16="http://schemas.microsoft.com/office/drawing/2014/main" id="{7F3DB8AC-5DE9-5548-8697-C9055F7FFCCB}"/>
              </a:ext>
            </a:extLst>
          </p:cNvPr>
          <p:cNvSpPr>
            <a:spLocks noGrp="1"/>
          </p:cNvSpPr>
          <p:nvPr>
            <p:ph type="body" sz="quarter" idx="11" hasCustomPrompt="1"/>
          </p:nvPr>
        </p:nvSpPr>
        <p:spPr>
          <a:xfrm>
            <a:off x="1336076" y="3669931"/>
            <a:ext cx="6535842" cy="1480457"/>
          </a:xfrm>
        </p:spPr>
        <p:txBody>
          <a:bodyPr lIns="0" tIns="0" rIns="0" bIns="0">
            <a:normAutofit/>
          </a:bodyPr>
          <a:lstStyle>
            <a:lvl1pPr marL="0" indent="0">
              <a:buNone/>
              <a:defRPr sz="1800"/>
            </a:lvl1pPr>
          </a:lstStyle>
          <a:p>
            <a:r>
              <a:rPr lang="zh-CN" altLang="en-US" dirty="0"/>
              <a:t>汇报人：</a:t>
            </a:r>
            <a:endParaRPr lang="en-US" altLang="zh-CN" dirty="0"/>
          </a:p>
          <a:p>
            <a:r>
              <a:rPr lang="zh-CN" altLang="en-US" dirty="0"/>
              <a:t>日期：</a:t>
            </a:r>
            <a:endParaRPr lang="en-US" dirty="0"/>
          </a:p>
        </p:txBody>
      </p:sp>
      <p:pic>
        <p:nvPicPr>
          <p:cNvPr id="17" name="图片 16">
            <a:extLst>
              <a:ext uri="{FF2B5EF4-FFF2-40B4-BE49-F238E27FC236}">
                <a16:creationId xmlns:a16="http://schemas.microsoft.com/office/drawing/2014/main" id="{2B936AF8-BF51-BC42-9F24-E90F4C464672}"/>
              </a:ext>
            </a:extLst>
          </p:cNvPr>
          <p:cNvPicPr>
            <a:picLocks noChangeAspect="1"/>
          </p:cNvPicPr>
          <p:nvPr userDrawn="1"/>
        </p:nvPicPr>
        <p:blipFill>
          <a:blip r:embed="rId4"/>
          <a:stretch>
            <a:fillRect/>
          </a:stretch>
        </p:blipFill>
        <p:spPr>
          <a:xfrm>
            <a:off x="10068075" y="6336530"/>
            <a:ext cx="1930165" cy="521470"/>
          </a:xfrm>
          <a:prstGeom prst="rect">
            <a:avLst/>
          </a:prstGeom>
        </p:spPr>
      </p:pic>
    </p:spTree>
    <p:extLst>
      <p:ext uri="{BB962C8B-B14F-4D97-AF65-F5344CB8AC3E}">
        <p14:creationId xmlns:p14="http://schemas.microsoft.com/office/powerpoint/2010/main" val="37128749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感谢页">
    <p:bg>
      <p:bgPr>
        <a:solidFill>
          <a:schemeClr val="bg1">
            <a:lumMod val="95000"/>
            <a:alpha val="1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hasCustomPrompt="1"/>
          </p:nvPr>
        </p:nvSpPr>
        <p:spPr>
          <a:xfrm>
            <a:off x="618969" y="1467870"/>
            <a:ext cx="4747358" cy="2816080"/>
          </a:xfrm>
          <a:prstGeom prst="rect">
            <a:avLst/>
          </a:prstGeom>
        </p:spPr>
        <p:txBody>
          <a:bodyPr vert="horz" lIns="91440" tIns="45720" rIns="91440" bIns="45720" rtlCol="0" anchor="t">
            <a:normAutofit/>
          </a:bodyPr>
          <a:lstStyle>
            <a:lvl1pPr>
              <a:defRPr sz="5400" b="0" i="0" baseline="0">
                <a:solidFill>
                  <a:srgbClr val="A80000"/>
                </a:solidFill>
                <a:latin typeface="+mj-ea"/>
                <a:ea typeface="+mj-ea"/>
              </a:defRPr>
            </a:lvl1pPr>
          </a:lstStyle>
          <a:p>
            <a:r>
              <a:rPr lang="en-US" dirty="0"/>
              <a:t>T</a:t>
            </a:r>
            <a:r>
              <a:rPr lang="en-US" altLang="zh-CN" dirty="0"/>
              <a:t>hank you.</a:t>
            </a:r>
            <a:endParaRPr lang="en-US" dirty="0"/>
          </a:p>
        </p:txBody>
      </p:sp>
      <p:pic>
        <p:nvPicPr>
          <p:cNvPr id="6" name="Picture 7">
            <a:extLst>
              <a:ext uri="{FF2B5EF4-FFF2-40B4-BE49-F238E27FC236}">
                <a16:creationId xmlns:a16="http://schemas.microsoft.com/office/drawing/2014/main" id="{BA792140-33FB-E045-9071-EE8DB65F2A1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73676" y="4831652"/>
            <a:ext cx="1875600" cy="405914"/>
          </a:xfrm>
          <a:prstGeom prst="rect">
            <a:avLst/>
          </a:prstGeom>
        </p:spPr>
      </p:pic>
      <p:sp>
        <p:nvSpPr>
          <p:cNvPr id="7" name="矩形 6"/>
          <p:cNvSpPr/>
          <p:nvPr userDrawn="1"/>
        </p:nvSpPr>
        <p:spPr>
          <a:xfrm>
            <a:off x="0" y="4831652"/>
            <a:ext cx="12192000" cy="2026348"/>
          </a:xfrm>
          <a:prstGeom prst="rect">
            <a:avLst/>
          </a:prstGeom>
          <a:solidFill>
            <a:srgbClr val="FE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5606473"/>
            <a:ext cx="12192000" cy="1251527"/>
          </a:xfrm>
          <a:prstGeom prst="rect">
            <a:avLst/>
          </a:prstGeom>
          <a:solidFill>
            <a:srgbClr val="00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2B936AF8-BF51-BC42-9F24-E90F4C464672}"/>
              </a:ext>
            </a:extLst>
          </p:cNvPr>
          <p:cNvPicPr>
            <a:picLocks noChangeAspect="1"/>
          </p:cNvPicPr>
          <p:nvPr userDrawn="1"/>
        </p:nvPicPr>
        <p:blipFill>
          <a:blip r:embed="rId3"/>
          <a:stretch>
            <a:fillRect/>
          </a:stretch>
        </p:blipFill>
        <p:spPr>
          <a:xfrm>
            <a:off x="9849276" y="6232236"/>
            <a:ext cx="1930165" cy="521470"/>
          </a:xfrm>
          <a:prstGeom prst="rect">
            <a:avLst/>
          </a:prstGeom>
        </p:spPr>
      </p:pic>
    </p:spTree>
    <p:extLst>
      <p:ext uri="{BB962C8B-B14F-4D97-AF65-F5344CB8AC3E}">
        <p14:creationId xmlns:p14="http://schemas.microsoft.com/office/powerpoint/2010/main" val="1264285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pattFill prst="pct5">
          <a:fgClr>
            <a:srgbClr val="DCECE0"/>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310800" y="82169"/>
            <a:ext cx="11570400" cy="699796"/>
          </a:xfrm>
        </p:spPr>
        <p:txBody>
          <a:bodyPr>
            <a:normAutofit/>
          </a:bodyPr>
          <a:lstStyle>
            <a:lvl1pPr algn="ctr">
              <a:defRPr lang="zh-CN" altLang="en-US" sz="2800" b="1" dirty="0">
                <a:solidFill>
                  <a:schemeClr val="accent5">
                    <a:lumMod val="75000"/>
                  </a:schemeClr>
                </a:solidFill>
                <a:latin typeface="+mn-lt"/>
                <a:ea typeface="微软雅黑" panose="020B0503020204020204" pitchFamily="2" charset="-122"/>
              </a:defRPr>
            </a:lvl1pPr>
          </a:lstStyle>
          <a:p>
            <a:r>
              <a:rPr lang="zh-CN" altLang="en-US" dirty="0"/>
              <a:t>单击此处编辑母版标题样式</a:t>
            </a:r>
          </a:p>
        </p:txBody>
      </p:sp>
      <p:sp>
        <p:nvSpPr>
          <p:cNvPr id="3" name="内容占位符 2"/>
          <p:cNvSpPr>
            <a:spLocks noGrp="1"/>
          </p:cNvSpPr>
          <p:nvPr>
            <p:ph idx="1"/>
          </p:nvPr>
        </p:nvSpPr>
        <p:spPr>
          <a:xfrm>
            <a:off x="198362" y="772634"/>
            <a:ext cx="11834414" cy="5813231"/>
          </a:xfrm>
        </p:spPr>
        <p:txBody>
          <a:bodyPr/>
          <a:lstStyle>
            <a:lvl1pPr marL="269875" indent="-269875">
              <a:lnSpc>
                <a:spcPct val="100000"/>
              </a:lnSpc>
              <a:spcBef>
                <a:spcPts val="560"/>
              </a:spcBef>
              <a:buClr>
                <a:srgbClr val="0B32D9"/>
              </a:buClr>
              <a:buSzPct val="60000"/>
              <a:buFont typeface="Wingdings" panose="05000000000000000000" pitchFamily="2" charset="2"/>
              <a:buChar char="n"/>
              <a:defRPr sz="2400">
                <a:latin typeface="+mn-lt"/>
                <a:ea typeface="微软雅黑 Light" panose="020B0502040204020203" pitchFamily="34" charset="-122"/>
                <a:cs typeface="Arial" panose="020B0604020202020204" pitchFamily="34" charset="0"/>
              </a:defRPr>
            </a:lvl1pPr>
            <a:lvl2pPr marL="627063" indent="-269875">
              <a:lnSpc>
                <a:spcPct val="100000"/>
              </a:lnSpc>
              <a:buClr>
                <a:srgbClr val="FF0000"/>
              </a:buClr>
              <a:buSzPct val="50000"/>
              <a:buFont typeface="Wingdings" panose="05000000000000000000" pitchFamily="2" charset="2"/>
              <a:buChar char="p"/>
              <a:defRPr>
                <a:latin typeface="+mn-lt"/>
                <a:ea typeface="微软雅黑 Light" panose="020B0502040204020203" pitchFamily="34" charset="-122"/>
                <a:cs typeface="Arial" panose="020B0604020202020204" pitchFamily="34" charset="0"/>
              </a:defRPr>
            </a:lvl2pPr>
            <a:lvl3pPr marL="806450" indent="-271463">
              <a:lnSpc>
                <a:spcPct val="100000"/>
              </a:lnSpc>
              <a:buClr>
                <a:schemeClr val="accent2">
                  <a:lumMod val="75000"/>
                </a:schemeClr>
              </a:buClr>
              <a:buSzPct val="133000"/>
              <a:buFont typeface="微软雅黑 Light" panose="020B0502040204020203" pitchFamily="34" charset="-122"/>
              <a:buChar char="－"/>
              <a:tabLst>
                <a:tab pos="806450" algn="l"/>
              </a:tabLst>
              <a:defRPr sz="2400">
                <a:latin typeface="+mn-lt"/>
                <a:ea typeface="微软雅黑 Light" panose="020B0502040204020203" pitchFamily="34" charset="-122"/>
                <a:cs typeface="Arial" panose="020B0604020202020204" pitchFamily="34" charset="0"/>
              </a:defRPr>
            </a:lvl3pPr>
            <a:lvl4pPr marL="1371600" indent="0">
              <a:buNone/>
              <a:defRPr/>
            </a:lvl4pPr>
            <a:lvl5pPr marL="1828800" indent="0">
              <a:buNone/>
              <a:defRPr/>
            </a:lvl5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4" name="日期占位符 3"/>
          <p:cNvSpPr>
            <a:spLocks noGrp="1"/>
          </p:cNvSpPr>
          <p:nvPr>
            <p:ph type="dt" sz="half" idx="10"/>
          </p:nvPr>
        </p:nvSpPr>
        <p:spPr>
          <a:xfrm>
            <a:off x="302400" y="6578116"/>
            <a:ext cx="2743200" cy="365125"/>
          </a:xfrm>
        </p:spPr>
        <p:txBody>
          <a:bodyPr/>
          <a:lstStyle>
            <a:lvl1pPr>
              <a:defRPr sz="1000"/>
            </a:lvl1pPr>
          </a:lstStyle>
          <a:p>
            <a:fld id="{D79C7644-867A-4F92-AE5C-C5F4F076F134}" type="datetimeFigureOut">
              <a:rPr lang="zh-CN" altLang="en-US" smtClean="0"/>
              <a:pPr/>
              <a:t>2021/10/18</a:t>
            </a:fld>
            <a:endParaRPr lang="zh-CN" altLang="en-US" dirty="0"/>
          </a:p>
        </p:txBody>
      </p:sp>
      <p:sp>
        <p:nvSpPr>
          <p:cNvPr id="5" name="页脚占位符 4"/>
          <p:cNvSpPr>
            <a:spLocks noGrp="1"/>
          </p:cNvSpPr>
          <p:nvPr>
            <p:ph type="ftr" sz="quarter" idx="11"/>
          </p:nvPr>
        </p:nvSpPr>
        <p:spPr>
          <a:xfrm>
            <a:off x="4038600" y="6492875"/>
            <a:ext cx="4114800" cy="365125"/>
          </a:xfrm>
        </p:spPr>
        <p:txBody>
          <a:bodyPr/>
          <a:lstStyle/>
          <a:p>
            <a:endParaRPr lang="zh-CN" altLang="en-US" dirty="0"/>
          </a:p>
        </p:txBody>
      </p:sp>
      <p:sp>
        <p:nvSpPr>
          <p:cNvPr id="6" name="灯片编号占位符 5"/>
          <p:cNvSpPr>
            <a:spLocks noGrp="1"/>
          </p:cNvSpPr>
          <p:nvPr>
            <p:ph type="sldNum" sz="quarter" idx="12"/>
          </p:nvPr>
        </p:nvSpPr>
        <p:spPr>
          <a:xfrm>
            <a:off x="9419029" y="6578115"/>
            <a:ext cx="2743200" cy="365125"/>
          </a:xfrm>
        </p:spPr>
        <p:txBody>
          <a:bodyPr/>
          <a:lstStyle>
            <a:lvl1pPr>
              <a:defRPr sz="1000"/>
            </a:lvl1pPr>
          </a:lstStyle>
          <a:p>
            <a:fld id="{47C4BD23-150C-4A56-8E66-9482A3FB2E80}" type="slidenum">
              <a:rPr lang="zh-CN" altLang="en-US" smtClean="0"/>
              <a:pPr/>
              <a:t>‹#›</a:t>
            </a:fld>
            <a:endParaRPr lang="zh-CN" altLang="en-US" dirty="0"/>
          </a:p>
        </p:txBody>
      </p:sp>
      <p:cxnSp>
        <p:nvCxnSpPr>
          <p:cNvPr id="8" name="直接连接符 7"/>
          <p:cNvCxnSpPr/>
          <p:nvPr userDrawn="1"/>
        </p:nvCxnSpPr>
        <p:spPr>
          <a:xfrm>
            <a:off x="302400" y="717987"/>
            <a:ext cx="10871878" cy="0"/>
          </a:xfrm>
          <a:prstGeom prst="line">
            <a:avLst/>
          </a:prstGeom>
          <a:ln w="28575">
            <a:solidFill>
              <a:srgbClr val="92D050"/>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rgbClr val="DCECE0">
            <a:alpha val="23000"/>
          </a:srgb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302400" y="0"/>
            <a:ext cx="11570400" cy="705173"/>
          </a:xfrm>
        </p:spPr>
        <p:txBody>
          <a:bodyPr>
            <a:normAutofit/>
          </a:bodyPr>
          <a:lstStyle>
            <a:lvl1pPr algn="ctr">
              <a:defRPr sz="2800" b="1">
                <a:latin typeface="微软雅黑 Light" panose="020B0502040204020203" pitchFamily="34" charset="-122"/>
                <a:ea typeface="微软雅黑 Light" panose="020B0502040204020203" pitchFamily="34" charset="-122"/>
              </a:defRPr>
            </a:lvl1pPr>
          </a:lstStyle>
          <a:p>
            <a:r>
              <a:rPr lang="zh-CN" altLang="en-US" dirty="0"/>
              <a:t>单击此处编辑母版标题样式</a:t>
            </a:r>
          </a:p>
        </p:txBody>
      </p:sp>
      <p:sp>
        <p:nvSpPr>
          <p:cNvPr id="3" name="内容占位符 2"/>
          <p:cNvSpPr>
            <a:spLocks noGrp="1"/>
          </p:cNvSpPr>
          <p:nvPr>
            <p:ph idx="1"/>
          </p:nvPr>
        </p:nvSpPr>
        <p:spPr>
          <a:xfrm>
            <a:off x="302400" y="867905"/>
            <a:ext cx="5793600" cy="5594888"/>
          </a:xfrm>
        </p:spPr>
        <p:txBody>
          <a:bodyPr/>
          <a:lstStyle>
            <a:lvl1pPr marL="228600" indent="-228600">
              <a:lnSpc>
                <a:spcPct val="100000"/>
              </a:lnSpc>
              <a:buClr>
                <a:srgbClr val="1404E0"/>
              </a:buClr>
              <a:buSzPct val="80000"/>
              <a:buFont typeface="Wingdings" panose="05000000000000000000" pitchFamily="2" charset="2"/>
              <a:buChar char="l"/>
              <a:defRPr sz="2400">
                <a:latin typeface="微软雅黑 Light" panose="020B0502040204020203" pitchFamily="34" charset="-122"/>
                <a:ea typeface="微软雅黑 Light" panose="020B0502040204020203" pitchFamily="34" charset="-122"/>
              </a:defRPr>
            </a:lvl1pPr>
            <a:lvl2pPr marL="627063" indent="-269875">
              <a:lnSpc>
                <a:spcPct val="100000"/>
              </a:lnSpc>
              <a:buClr>
                <a:srgbClr val="FF0000"/>
              </a:buClr>
              <a:buSzPct val="60000"/>
              <a:buFont typeface="Wingdings" panose="05000000000000000000" pitchFamily="2" charset="2"/>
              <a:buChar char="p"/>
              <a:defRPr>
                <a:latin typeface="微软雅黑 Light" panose="020B0502040204020203" pitchFamily="34" charset="-122"/>
                <a:ea typeface="微软雅黑 Light" panose="020B0502040204020203" pitchFamily="34" charset="-122"/>
              </a:defRPr>
            </a:lvl2pPr>
            <a:lvl3pPr marL="806450" indent="-271463">
              <a:lnSpc>
                <a:spcPct val="100000"/>
              </a:lnSpc>
              <a:buClr>
                <a:schemeClr val="accent2">
                  <a:lumMod val="75000"/>
                </a:schemeClr>
              </a:buClr>
              <a:buSzPct val="133000"/>
              <a:buFont typeface="微软雅黑 Light" panose="020B0502040204020203" pitchFamily="34" charset="-122"/>
              <a:buChar char="－"/>
              <a:tabLst>
                <a:tab pos="806450" algn="l"/>
              </a:tabLst>
              <a:defRPr sz="2400">
                <a:latin typeface="微软雅黑 Light" panose="020B0502040204020203" pitchFamily="34" charset="-122"/>
                <a:ea typeface="微软雅黑 Light" panose="020B0502040204020203" pitchFamily="34" charset="-122"/>
              </a:defRPr>
            </a:lvl3pPr>
            <a:lvl4pPr marL="1371600" indent="0">
              <a:buNone/>
              <a:defRPr/>
            </a:lvl4pPr>
            <a:lvl5pPr marL="1828800" indent="0">
              <a:buNone/>
              <a:defRPr/>
            </a:lvl5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4" name="日期占位符 3"/>
          <p:cNvSpPr>
            <a:spLocks noGrp="1"/>
          </p:cNvSpPr>
          <p:nvPr>
            <p:ph type="dt" sz="half" idx="10"/>
          </p:nvPr>
        </p:nvSpPr>
        <p:spPr>
          <a:xfrm>
            <a:off x="302400" y="6492875"/>
            <a:ext cx="2743200" cy="365125"/>
          </a:xfrm>
        </p:spPr>
        <p:txBody>
          <a:bodyPr/>
          <a:lstStyle/>
          <a:p>
            <a:fld id="{D79C7644-867A-4F92-AE5C-C5F4F076F134}" type="datetimeFigureOut">
              <a:rPr lang="zh-CN" altLang="en-US" smtClean="0"/>
              <a:t>2021/10/18</a:t>
            </a:fld>
            <a:endParaRPr lang="zh-CN" altLang="en-US" dirty="0"/>
          </a:p>
        </p:txBody>
      </p:sp>
      <p:sp>
        <p:nvSpPr>
          <p:cNvPr id="5" name="页脚占位符 4"/>
          <p:cNvSpPr>
            <a:spLocks noGrp="1"/>
          </p:cNvSpPr>
          <p:nvPr>
            <p:ph type="ftr" sz="quarter" idx="11"/>
          </p:nvPr>
        </p:nvSpPr>
        <p:spPr>
          <a:xfrm>
            <a:off x="4038600" y="6492875"/>
            <a:ext cx="4114800" cy="365125"/>
          </a:xfrm>
        </p:spPr>
        <p:txBody>
          <a:bodyPr/>
          <a:lstStyle/>
          <a:p>
            <a:endParaRPr lang="zh-CN" altLang="en-US"/>
          </a:p>
        </p:txBody>
      </p:sp>
      <p:sp>
        <p:nvSpPr>
          <p:cNvPr id="6" name="灯片编号占位符 5"/>
          <p:cNvSpPr>
            <a:spLocks noGrp="1"/>
          </p:cNvSpPr>
          <p:nvPr>
            <p:ph type="sldNum" sz="quarter" idx="12"/>
          </p:nvPr>
        </p:nvSpPr>
        <p:spPr>
          <a:xfrm>
            <a:off x="9131084" y="6492875"/>
            <a:ext cx="2743200" cy="365125"/>
          </a:xfrm>
        </p:spPr>
        <p:txBody>
          <a:bodyPr/>
          <a:lstStyle/>
          <a:p>
            <a:fld id="{47C4BD23-150C-4A56-8E66-9482A3FB2E80}" type="slidenum">
              <a:rPr lang="zh-CN" altLang="en-US" smtClean="0"/>
              <a:t>‹#›</a:t>
            </a:fld>
            <a:endParaRPr lang="zh-CN" altLang="en-US"/>
          </a:p>
        </p:txBody>
      </p:sp>
      <p:cxnSp>
        <p:nvCxnSpPr>
          <p:cNvPr id="8" name="直接连接符 7"/>
          <p:cNvCxnSpPr/>
          <p:nvPr userDrawn="1"/>
        </p:nvCxnSpPr>
        <p:spPr>
          <a:xfrm>
            <a:off x="302400" y="717987"/>
            <a:ext cx="10871878" cy="0"/>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9" name="内容占位符 2"/>
          <p:cNvSpPr>
            <a:spLocks noGrp="1"/>
          </p:cNvSpPr>
          <p:nvPr>
            <p:ph idx="13"/>
          </p:nvPr>
        </p:nvSpPr>
        <p:spPr>
          <a:xfrm>
            <a:off x="6160576" y="865322"/>
            <a:ext cx="5729024" cy="5594888"/>
          </a:xfrm>
        </p:spPr>
        <p:txBody>
          <a:bodyPr/>
          <a:lstStyle>
            <a:lvl1pPr marL="228600" indent="-228600">
              <a:lnSpc>
                <a:spcPct val="100000"/>
              </a:lnSpc>
              <a:buClr>
                <a:srgbClr val="1404E0"/>
              </a:buClr>
              <a:buSzPct val="80000"/>
              <a:buFont typeface="Wingdings" panose="05000000000000000000" pitchFamily="2" charset="2"/>
              <a:buChar char="l"/>
              <a:defRPr sz="2400">
                <a:latin typeface="微软雅黑 Light" panose="020B0502040204020203" pitchFamily="34" charset="-122"/>
                <a:ea typeface="微软雅黑 Light" panose="020B0502040204020203" pitchFamily="34" charset="-122"/>
              </a:defRPr>
            </a:lvl1pPr>
            <a:lvl2pPr marL="627063" indent="-269875">
              <a:lnSpc>
                <a:spcPct val="100000"/>
              </a:lnSpc>
              <a:buClr>
                <a:srgbClr val="FF0000"/>
              </a:buClr>
              <a:buSzPct val="60000"/>
              <a:buFont typeface="Wingdings" panose="05000000000000000000" pitchFamily="2" charset="2"/>
              <a:buChar char="p"/>
              <a:defRPr>
                <a:latin typeface="微软雅黑 Light" panose="020B0502040204020203" pitchFamily="34" charset="-122"/>
                <a:ea typeface="微软雅黑 Light" panose="020B0502040204020203" pitchFamily="34" charset="-122"/>
              </a:defRPr>
            </a:lvl2pPr>
            <a:lvl3pPr marL="806450" indent="-271463">
              <a:lnSpc>
                <a:spcPct val="100000"/>
              </a:lnSpc>
              <a:buClr>
                <a:schemeClr val="accent2">
                  <a:lumMod val="75000"/>
                </a:schemeClr>
              </a:buClr>
              <a:buSzPct val="133000"/>
              <a:buFont typeface="微软雅黑 Light" panose="020B0502040204020203" pitchFamily="34" charset="-122"/>
              <a:buChar char="－"/>
              <a:tabLst>
                <a:tab pos="806450" algn="l"/>
              </a:tabLst>
              <a:defRPr sz="2400">
                <a:latin typeface="微软雅黑 Light" panose="020B0502040204020203" pitchFamily="34" charset="-122"/>
                <a:ea typeface="微软雅黑 Light" panose="020B0502040204020203" pitchFamily="34" charset="-122"/>
              </a:defRPr>
            </a:lvl3pPr>
            <a:lvl4pPr marL="1371600" indent="0">
              <a:buNone/>
              <a:defRPr/>
            </a:lvl4pPr>
            <a:lvl5pPr marL="1828800" indent="0">
              <a:buNone/>
              <a:defRPr/>
            </a:lvl5pPr>
          </a:lstStyle>
          <a:p>
            <a:pPr lvl="0"/>
            <a:r>
              <a:rPr lang="zh-CN" altLang="en-US" dirty="0"/>
              <a:t>单击此处编辑母版文本样式</a:t>
            </a:r>
          </a:p>
          <a:p>
            <a:pPr lvl="1"/>
            <a:r>
              <a:rPr lang="zh-CN" altLang="en-US" dirty="0"/>
              <a:t>第二级</a:t>
            </a:r>
          </a:p>
          <a:p>
            <a:pPr lvl="2"/>
            <a:r>
              <a:rPr lang="zh-CN" altLang="en-US" dirty="0"/>
              <a:t>第三级</a:t>
            </a:r>
          </a:p>
        </p:txBody>
      </p:sp>
      <p:cxnSp>
        <p:nvCxnSpPr>
          <p:cNvPr id="10" name="直接连接符 9"/>
          <p:cNvCxnSpPr/>
          <p:nvPr userDrawn="1"/>
        </p:nvCxnSpPr>
        <p:spPr>
          <a:xfrm>
            <a:off x="6096000" y="2420937"/>
            <a:ext cx="0" cy="3030537"/>
          </a:xfrm>
          <a:prstGeom prst="line">
            <a:avLst/>
          </a:prstGeom>
          <a:ln w="9525">
            <a:solidFill>
              <a:srgbClr val="6A9C4E"/>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8042054"/>
      </p:ext>
    </p:extLst>
  </p:cSld>
  <p:clrMapOvr>
    <a:masterClrMapping/>
  </p:clrMapOvr>
  <p:hf hdr="0" ftr="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79C7644-867A-4F92-AE5C-C5F4F076F134}" type="datetimeFigureOut">
              <a:rPr lang="zh-CN" altLang="en-US" smtClean="0"/>
              <a:t>2021/10/18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79C7644-867A-4F92-AE5C-C5F4F076F134}" type="datetimeFigureOut">
              <a:rPr lang="zh-CN" altLang="en-US" smtClean="0"/>
              <a:t>2021/10/18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79C7644-867A-4F92-AE5C-C5F4F076F134}" type="datetimeFigureOut">
              <a:rPr lang="zh-CN" altLang="en-US" smtClean="0"/>
              <a:t>2021/10/18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79C7644-867A-4F92-AE5C-C5F4F076F134}" type="datetimeFigureOut">
              <a:rPr lang="zh-CN" altLang="en-US" smtClean="0"/>
              <a:t>2021/10/18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矩形 4"/>
          <p:cNvSpPr/>
          <p:nvPr userDrawn="1"/>
        </p:nvSpPr>
        <p:spPr>
          <a:xfrm>
            <a:off x="178230" y="275095"/>
            <a:ext cx="11817458" cy="6408549"/>
          </a:xfrm>
          <a:prstGeom prst="rect">
            <a:avLst/>
          </a:prstGeom>
          <a:noFill/>
          <a:ln w="19050">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内容占位符 2"/>
          <p:cNvSpPr>
            <a:spLocks noGrp="1"/>
          </p:cNvSpPr>
          <p:nvPr>
            <p:ph idx="1"/>
          </p:nvPr>
        </p:nvSpPr>
        <p:spPr>
          <a:xfrm>
            <a:off x="268636" y="286719"/>
            <a:ext cx="11719303" cy="6408549"/>
          </a:xfrm>
          <a:noFill/>
          <a:ln>
            <a:noFill/>
          </a:ln>
        </p:spPr>
        <p:txBody>
          <a:bodyPr/>
          <a:lstStyle>
            <a:lvl1pPr marL="271463" indent="-271463">
              <a:lnSpc>
                <a:spcPct val="100000"/>
              </a:lnSpc>
              <a:spcBef>
                <a:spcPts val="500"/>
              </a:spcBef>
              <a:buClr>
                <a:srgbClr val="1404E0"/>
              </a:buClr>
              <a:buSzPct val="80000"/>
              <a:buFont typeface="Wingdings" panose="05000000000000000000" pitchFamily="2" charset="2"/>
              <a:buChar char="l"/>
              <a:defRPr sz="2400">
                <a:latin typeface="微软雅黑 Light" panose="020B0502040204020203" pitchFamily="34" charset="-122"/>
                <a:ea typeface="微软雅黑 Light" panose="020B0502040204020203" pitchFamily="34" charset="-122"/>
              </a:defRPr>
            </a:lvl1pPr>
            <a:lvl2pPr marL="627063" indent="-269875">
              <a:lnSpc>
                <a:spcPct val="100000"/>
              </a:lnSpc>
              <a:spcBef>
                <a:spcPts val="500"/>
              </a:spcBef>
              <a:buClr>
                <a:srgbClr val="FF0000"/>
              </a:buClr>
              <a:buSzPct val="60000"/>
              <a:buFont typeface="Wingdings" panose="05000000000000000000" pitchFamily="2" charset="2"/>
              <a:buChar char="p"/>
              <a:defRPr>
                <a:latin typeface="微软雅黑 Light" panose="020B0502040204020203" pitchFamily="34" charset="-122"/>
                <a:ea typeface="微软雅黑 Light" panose="020B0502040204020203" pitchFamily="34" charset="-122"/>
              </a:defRPr>
            </a:lvl2pPr>
            <a:lvl3pPr marL="898525" indent="-363538">
              <a:lnSpc>
                <a:spcPct val="100000"/>
              </a:lnSpc>
              <a:spcBef>
                <a:spcPts val="500"/>
              </a:spcBef>
              <a:buClr>
                <a:schemeClr val="accent2">
                  <a:lumMod val="75000"/>
                </a:schemeClr>
              </a:buClr>
              <a:buSzPct val="133000"/>
              <a:buFont typeface="微软雅黑 Light" panose="020B0502040204020203" pitchFamily="34" charset="-122"/>
              <a:buChar char="－"/>
              <a:defRPr sz="2400">
                <a:latin typeface="微软雅黑 Light" panose="020B0502040204020203" pitchFamily="34" charset="-122"/>
                <a:ea typeface="微软雅黑 Light" panose="020B0502040204020203" pitchFamily="34" charset="-122"/>
              </a:defRPr>
            </a:lvl3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4" name="灯片编号占位符 3"/>
          <p:cNvSpPr>
            <a:spLocks noGrp="1"/>
          </p:cNvSpPr>
          <p:nvPr>
            <p:ph type="sldNum" sz="quarter" idx="12"/>
          </p:nvPr>
        </p:nvSpPr>
        <p:spPr>
          <a:xfrm>
            <a:off x="11537197" y="6492875"/>
            <a:ext cx="458491" cy="365125"/>
          </a:xfrm>
          <a:solidFill>
            <a:schemeClr val="bg1"/>
          </a:solidFill>
          <a:ln>
            <a:noFill/>
          </a:ln>
        </p:spPr>
        <p:txBody>
          <a:bodyPr/>
          <a:lstStyle/>
          <a:p>
            <a:fld id="{47C4BD23-150C-4A56-8E66-9482A3FB2E80}" type="slidenum">
              <a:rPr lang="zh-CN" altLang="en-US" smtClean="0"/>
              <a:t>‹#›</a:t>
            </a:fld>
            <a:endParaRPr lang="zh-CN" altLang="en-US"/>
          </a:p>
        </p:txBody>
      </p:sp>
      <p:sp>
        <p:nvSpPr>
          <p:cNvPr id="2" name="日期占位符 1"/>
          <p:cNvSpPr>
            <a:spLocks noGrp="1"/>
          </p:cNvSpPr>
          <p:nvPr>
            <p:ph type="dt" sz="half" idx="10"/>
          </p:nvPr>
        </p:nvSpPr>
        <p:spPr>
          <a:xfrm>
            <a:off x="178230" y="6501081"/>
            <a:ext cx="1244170" cy="365125"/>
          </a:xfrm>
          <a:solidFill>
            <a:schemeClr val="bg1"/>
          </a:solidFill>
          <a:ln>
            <a:noFill/>
          </a:ln>
        </p:spPr>
        <p:txBody>
          <a:bodyPr/>
          <a:lstStyle/>
          <a:p>
            <a:fld id="{D79C7644-867A-4F92-AE5C-C5F4F076F134}" type="datetimeFigureOut">
              <a:rPr lang="zh-CN" altLang="en-US" smtClean="0"/>
              <a:t>2021/10/18</a:t>
            </a:fld>
            <a:endParaRPr lang="zh-CN" altLang="en-US" dirty="0"/>
          </a:p>
        </p:txBody>
      </p:sp>
    </p:spTree>
  </p:cSld>
  <p:clrMapOvr>
    <a:masterClrMapping/>
  </p:clrMapOvr>
  <p:hf hdr="0" ft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6" name="内容占位符 2"/>
          <p:cNvSpPr>
            <a:spLocks noGrp="1"/>
          </p:cNvSpPr>
          <p:nvPr>
            <p:ph idx="1"/>
          </p:nvPr>
        </p:nvSpPr>
        <p:spPr>
          <a:xfrm>
            <a:off x="178230" y="310703"/>
            <a:ext cx="11749481" cy="6265188"/>
          </a:xfrm>
          <a:noFill/>
          <a:ln w="19050">
            <a:solidFill>
              <a:srgbClr val="92D050"/>
            </a:solidFill>
            <a:prstDash val="solid"/>
          </a:ln>
          <a:effectLst/>
        </p:spPr>
        <p:txBody>
          <a:bodyPr/>
          <a:lstStyle>
            <a:lvl1pPr marL="271463" indent="-271463">
              <a:lnSpc>
                <a:spcPct val="100000"/>
              </a:lnSpc>
              <a:spcBef>
                <a:spcPts val="500"/>
              </a:spcBef>
              <a:buClr>
                <a:srgbClr val="1404E0"/>
              </a:buClr>
              <a:buSzPct val="80000"/>
              <a:buFont typeface="Wingdings" panose="05000000000000000000" pitchFamily="2" charset="2"/>
              <a:buChar char="l"/>
              <a:defRPr sz="2400">
                <a:latin typeface="+mn-lt"/>
                <a:ea typeface="微软雅黑 Light" panose="020B0502040204020203" pitchFamily="34" charset="-122"/>
              </a:defRPr>
            </a:lvl1pPr>
            <a:lvl2pPr marL="627063" indent="-269875">
              <a:lnSpc>
                <a:spcPct val="100000"/>
              </a:lnSpc>
              <a:spcBef>
                <a:spcPts val="500"/>
              </a:spcBef>
              <a:buClr>
                <a:srgbClr val="FF0000"/>
              </a:buClr>
              <a:buSzPct val="60000"/>
              <a:buFont typeface="Wingdings" panose="05000000000000000000" pitchFamily="2" charset="2"/>
              <a:buChar char="p"/>
              <a:defRPr>
                <a:latin typeface="+mn-lt"/>
                <a:ea typeface="微软雅黑 Light" panose="020B0502040204020203" pitchFamily="34" charset="-122"/>
              </a:defRPr>
            </a:lvl2pPr>
            <a:lvl3pPr marL="898525" indent="-363538">
              <a:lnSpc>
                <a:spcPct val="100000"/>
              </a:lnSpc>
              <a:spcBef>
                <a:spcPts val="500"/>
              </a:spcBef>
              <a:buClr>
                <a:schemeClr val="accent2">
                  <a:lumMod val="75000"/>
                </a:schemeClr>
              </a:buClr>
              <a:buSzPct val="133000"/>
              <a:buFont typeface="微软雅黑 Light" panose="020B0502040204020203" pitchFamily="34" charset="-122"/>
              <a:buChar char="－"/>
              <a:defRPr sz="2400">
                <a:latin typeface="+mn-lt"/>
                <a:ea typeface="微软雅黑 Light" panose="020B0502040204020203" pitchFamily="34" charset="-122"/>
              </a:defRPr>
            </a:lvl3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2" name="日期占位符 1"/>
          <p:cNvSpPr>
            <a:spLocks noGrp="1"/>
          </p:cNvSpPr>
          <p:nvPr>
            <p:ph type="dt" sz="half" idx="10"/>
          </p:nvPr>
        </p:nvSpPr>
        <p:spPr>
          <a:xfrm>
            <a:off x="178230" y="6540286"/>
            <a:ext cx="882111" cy="371959"/>
          </a:xfrm>
          <a:noFill/>
          <a:ln>
            <a:noFill/>
          </a:ln>
        </p:spPr>
        <p:txBody>
          <a:bodyPr/>
          <a:lstStyle>
            <a:lvl1pPr>
              <a:defRPr sz="1000"/>
            </a:lvl1pPr>
          </a:lstStyle>
          <a:p>
            <a:fld id="{D79C7644-867A-4F92-AE5C-C5F4F076F134}" type="datetimeFigureOut">
              <a:rPr lang="zh-CN" altLang="en-US" smtClean="0"/>
              <a:pPr/>
              <a:t>2021/10/18</a:t>
            </a:fld>
            <a:endParaRPr lang="zh-CN" altLang="en-US" dirty="0"/>
          </a:p>
        </p:txBody>
      </p:sp>
      <p:sp>
        <p:nvSpPr>
          <p:cNvPr id="4" name="灯片编号占位符 3"/>
          <p:cNvSpPr>
            <a:spLocks noGrp="1"/>
          </p:cNvSpPr>
          <p:nvPr>
            <p:ph type="sldNum" sz="quarter" idx="12"/>
          </p:nvPr>
        </p:nvSpPr>
        <p:spPr>
          <a:xfrm>
            <a:off x="11555279" y="6575891"/>
            <a:ext cx="458491" cy="300748"/>
          </a:xfrm>
          <a:noFill/>
          <a:ln>
            <a:noFill/>
          </a:ln>
        </p:spPr>
        <p:txBody>
          <a:bodyPr/>
          <a:lstStyle/>
          <a:p>
            <a:fld id="{47C4BD23-150C-4A56-8E66-9482A3FB2E80}" type="slidenum">
              <a:rPr lang="zh-CN" altLang="en-US" smtClean="0"/>
              <a:t>‹#›</a:t>
            </a:fld>
            <a:endParaRPr lang="zh-CN" altLang="en-US" dirty="0"/>
          </a:p>
        </p:txBody>
      </p:sp>
    </p:spTree>
    <p:extLst>
      <p:ext uri="{BB962C8B-B14F-4D97-AF65-F5344CB8AC3E}">
        <p14:creationId xmlns:p14="http://schemas.microsoft.com/office/powerpoint/2010/main" val="501674821"/>
      </p:ext>
    </p:extLst>
  </p:cSld>
  <p:clrMapOvr>
    <a:masterClrMapping/>
  </p:clrMapOvr>
  <p:hf hdr="0" ft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9C7644-867A-4F92-AE5C-C5F4F076F134}" type="datetimeFigureOut">
              <a:rPr lang="zh-CN" altLang="en-US" smtClean="0"/>
              <a:t>2021/10/18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C4BD23-150C-4A56-8E66-9482A3FB2E80}"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62" r:id="rId9"/>
    <p:sldLayoutId id="2147483661" r:id="rId10"/>
    <p:sldLayoutId id="2147483656" r:id="rId11"/>
    <p:sldLayoutId id="2147483657" r:id="rId12"/>
    <p:sldLayoutId id="2147483658" r:id="rId13"/>
    <p:sldLayoutId id="2147483659"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slide" Target="slide6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slide" Target="slide64.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slide" Target="slide64.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2D72B36-652F-7340-A4C9-5FC485D17866}"/>
              </a:ext>
            </a:extLst>
          </p:cNvPr>
          <p:cNvSpPr>
            <a:spLocks noGrp="1"/>
          </p:cNvSpPr>
          <p:nvPr>
            <p:ph type="body" sz="quarter" idx="10"/>
          </p:nvPr>
        </p:nvSpPr>
        <p:spPr>
          <a:xfrm>
            <a:off x="1043376" y="2109026"/>
            <a:ext cx="7307757" cy="1739556"/>
          </a:xfrm>
        </p:spPr>
        <p:txBody>
          <a:bodyPr>
            <a:normAutofit/>
          </a:bodyPr>
          <a:lstStyle/>
          <a:p>
            <a:r>
              <a:rPr kumimoji="1" lang="en-US" altLang="zh-CN" b="1" dirty="0">
                <a:solidFill>
                  <a:srgbClr val="FFC000"/>
                </a:solidFill>
                <a:effectLst>
                  <a:outerShdw blurRad="50800" dist="38100" dir="5400000" algn="t" rotWithShape="0">
                    <a:prstClr val="black">
                      <a:alpha val="40000"/>
                    </a:prstClr>
                  </a:outerShdw>
                </a:effectLst>
              </a:rPr>
              <a:t>Advanced SQL</a:t>
            </a:r>
          </a:p>
          <a:p>
            <a:r>
              <a:rPr kumimoji="1" lang="en-US" altLang="zh-CN" sz="2800" b="1" dirty="0">
                <a:solidFill>
                  <a:srgbClr val="FFC000"/>
                </a:solidFill>
                <a:effectLst>
                  <a:outerShdw blurRad="50800" dist="38100" dir="5400000" algn="t" rotWithShape="0">
                    <a:prstClr val="black">
                      <a:alpha val="40000"/>
                    </a:prstClr>
                  </a:outerShdw>
                </a:effectLst>
              </a:rPr>
              <a:t>— Chapter 5</a:t>
            </a:r>
            <a:endParaRPr kumimoji="1" lang="zh-CN" altLang="en-US" sz="2800" b="1" dirty="0">
              <a:solidFill>
                <a:srgbClr val="FFC000"/>
              </a:solidFill>
              <a:effectLst>
                <a:outerShdw blurRad="50800" dist="38100" dir="5400000" algn="t" rotWithShape="0">
                  <a:prstClr val="black">
                    <a:alpha val="40000"/>
                  </a:prstClr>
                </a:outerShdw>
              </a:effectLst>
            </a:endParaRPr>
          </a:p>
        </p:txBody>
      </p:sp>
      <p:sp>
        <p:nvSpPr>
          <p:cNvPr id="3" name="文本占位符 2">
            <a:extLst>
              <a:ext uri="{FF2B5EF4-FFF2-40B4-BE49-F238E27FC236}">
                <a16:creationId xmlns:a16="http://schemas.microsoft.com/office/drawing/2014/main" id="{613DF926-1F02-CD48-B954-DEF285DB63C2}"/>
              </a:ext>
            </a:extLst>
          </p:cNvPr>
          <p:cNvSpPr>
            <a:spLocks noGrp="1"/>
          </p:cNvSpPr>
          <p:nvPr>
            <p:ph type="body" sz="quarter" idx="11"/>
          </p:nvPr>
        </p:nvSpPr>
        <p:spPr>
          <a:xfrm>
            <a:off x="126073" y="5247341"/>
            <a:ext cx="9731141" cy="1547905"/>
          </a:xfrm>
        </p:spPr>
        <p:txBody>
          <a:bodyPr>
            <a:normAutofit/>
          </a:bodyPr>
          <a:lstStyle/>
          <a:p>
            <a:endParaRPr kumimoji="1" lang="en-US" altLang="zh-CN" b="1" dirty="0">
              <a:solidFill>
                <a:srgbClr val="C00000"/>
              </a:solidFill>
              <a:effectLst>
                <a:outerShdw blurRad="50800" dist="38100" dir="5400000" algn="t" rotWithShape="0">
                  <a:prstClr val="black">
                    <a:alpha val="40000"/>
                  </a:prstClr>
                </a:outerShdw>
              </a:effectLst>
            </a:endParaRPr>
          </a:p>
          <a:p>
            <a:r>
              <a:rPr kumimoji="1" lang="zh-CN" altLang="en-US" sz="2200" b="1" dirty="0">
                <a:solidFill>
                  <a:schemeClr val="bg1"/>
                </a:solidFill>
                <a:effectLst>
                  <a:outerShdw blurRad="50800" dist="38100" dir="5400000" algn="t" rotWithShape="0">
                    <a:prstClr val="black">
                      <a:alpha val="40000"/>
                    </a:prstClr>
                  </a:outerShdw>
                </a:effectLst>
              </a:rPr>
              <a:t>叶文</a:t>
            </a:r>
            <a:endParaRPr kumimoji="1" lang="en-US" altLang="zh-CN" sz="2200" b="1" dirty="0">
              <a:solidFill>
                <a:schemeClr val="bg1"/>
              </a:solidFill>
              <a:effectLst>
                <a:outerShdw blurRad="50800" dist="38100" dir="5400000" algn="t" rotWithShape="0">
                  <a:prstClr val="black">
                    <a:alpha val="40000"/>
                  </a:prstClr>
                </a:outerShdw>
              </a:effectLst>
            </a:endParaRPr>
          </a:p>
          <a:p>
            <a:r>
              <a:rPr kumimoji="1" lang="en-US" altLang="zh-CN" b="1" dirty="0">
                <a:solidFill>
                  <a:schemeClr val="bg1"/>
                </a:solidFill>
                <a:effectLst>
                  <a:outerShdw blurRad="50800" dist="38100" dir="5400000" algn="t" rotWithShape="0">
                    <a:prstClr val="black">
                      <a:alpha val="40000"/>
                    </a:prstClr>
                  </a:outerShdw>
                </a:effectLst>
              </a:rPr>
              <a:t>yewen@bupt.edu.cn</a:t>
            </a:r>
          </a:p>
          <a:p>
            <a:r>
              <a:rPr kumimoji="1" lang="en-US" altLang="zh-CN" b="1" dirty="0">
                <a:solidFill>
                  <a:schemeClr val="bg1"/>
                </a:solidFill>
                <a:effectLst>
                  <a:outerShdw blurRad="50800" dist="38100" dir="5400000" algn="t" rotWithShape="0">
                    <a:prstClr val="black">
                      <a:alpha val="40000"/>
                    </a:prstClr>
                  </a:outerShdw>
                </a:effectLst>
              </a:rPr>
              <a:t>School of Computer Science (National Pilot Software Engineering School)</a:t>
            </a:r>
          </a:p>
          <a:p>
            <a:endParaRPr kumimoji="1" lang="zh-CN" altLang="en-US" sz="2200" b="1" dirty="0">
              <a:solidFill>
                <a:schemeClr val="bg1"/>
              </a:solidFill>
              <a:effectLst>
                <a:outerShdw blurRad="50800" dist="38100" dir="5400000" algn="t" rotWithShape="0">
                  <a:prstClr val="black">
                    <a:alpha val="40000"/>
                  </a:prstClr>
                </a:outerShdw>
              </a:effectLst>
            </a:endParaRPr>
          </a:p>
        </p:txBody>
      </p:sp>
      <p:sp>
        <p:nvSpPr>
          <p:cNvPr id="4" name="文本框 3">
            <a:extLst>
              <a:ext uri="{FF2B5EF4-FFF2-40B4-BE49-F238E27FC236}">
                <a16:creationId xmlns:a16="http://schemas.microsoft.com/office/drawing/2014/main" id="{4B107B4D-D003-4629-A26F-46A60352BF2F}"/>
              </a:ext>
            </a:extLst>
          </p:cNvPr>
          <p:cNvSpPr txBox="1"/>
          <p:nvPr/>
        </p:nvSpPr>
        <p:spPr>
          <a:xfrm>
            <a:off x="5146040" y="4485583"/>
            <a:ext cx="1537600" cy="430887"/>
          </a:xfrm>
          <a:prstGeom prst="rect">
            <a:avLst/>
          </a:prstGeom>
          <a:noFill/>
        </p:spPr>
        <p:txBody>
          <a:bodyPr wrap="none" rtlCol="0">
            <a:spAutoFit/>
          </a:bodyPr>
          <a:lstStyle/>
          <a:p>
            <a:r>
              <a:rPr kumimoji="1" lang="en-US" altLang="zh-CN" sz="2200" b="1" dirty="0">
                <a:solidFill>
                  <a:schemeClr val="bg1"/>
                </a:solidFill>
                <a:effectLst>
                  <a:outerShdw blurRad="50800" dist="38100" dir="5400000" algn="t" rotWithShape="0">
                    <a:prstClr val="black">
                      <a:alpha val="40000"/>
                    </a:prstClr>
                  </a:outerShdw>
                </a:effectLst>
              </a:rPr>
              <a:t>2021</a:t>
            </a:r>
            <a:r>
              <a:rPr kumimoji="1" lang="zh-CN" altLang="en-US" sz="2200" b="1" dirty="0">
                <a:solidFill>
                  <a:schemeClr val="bg1"/>
                </a:solidFill>
                <a:effectLst>
                  <a:outerShdw blurRad="50800" dist="38100" dir="5400000" algn="t" rotWithShape="0">
                    <a:prstClr val="black">
                      <a:alpha val="40000"/>
                    </a:prstClr>
                  </a:outerShdw>
                </a:effectLst>
              </a:rPr>
              <a:t>年</a:t>
            </a:r>
            <a:r>
              <a:rPr kumimoji="1" lang="en-US" altLang="zh-CN" sz="2200" b="1" dirty="0">
                <a:solidFill>
                  <a:schemeClr val="bg1"/>
                </a:solidFill>
                <a:effectLst>
                  <a:outerShdw blurRad="50800" dist="38100" dir="5400000" algn="t" rotWithShape="0">
                    <a:prstClr val="black">
                      <a:alpha val="40000"/>
                    </a:prstClr>
                  </a:outerShdw>
                </a:effectLst>
              </a:rPr>
              <a:t>9</a:t>
            </a:r>
            <a:r>
              <a:rPr kumimoji="1" lang="zh-CN" altLang="en-US" sz="2200" b="1" dirty="0">
                <a:solidFill>
                  <a:schemeClr val="bg1"/>
                </a:solidFill>
                <a:effectLst>
                  <a:outerShdw blurRad="50800" dist="38100" dir="5400000" algn="t" rotWithShape="0">
                    <a:prstClr val="black">
                      <a:alpha val="40000"/>
                    </a:prstClr>
                  </a:outerShdw>
                </a:effectLst>
              </a:rPr>
              <a:t>月</a:t>
            </a:r>
          </a:p>
        </p:txBody>
      </p:sp>
    </p:spTree>
    <p:extLst>
      <p:ext uri="{BB962C8B-B14F-4D97-AF65-F5344CB8AC3E}">
        <p14:creationId xmlns:p14="http://schemas.microsoft.com/office/powerpoint/2010/main" val="4217402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E91B81-F3FF-4F31-98E9-B9DD5E15C2F4}"/>
              </a:ext>
            </a:extLst>
          </p:cNvPr>
          <p:cNvSpPr>
            <a:spLocks noGrp="1"/>
          </p:cNvSpPr>
          <p:nvPr>
            <p:ph type="title"/>
          </p:nvPr>
        </p:nvSpPr>
        <p:spPr/>
        <p:txBody>
          <a:bodyPr/>
          <a:lstStyle/>
          <a:p>
            <a:r>
              <a:rPr lang="en-US" altLang="zh-CN" sz="2800" dirty="0">
                <a:cs typeface="Times New Roman" pitchFamily="18" charset="0"/>
              </a:rPr>
              <a:t>JDBC</a:t>
            </a:r>
            <a:endParaRPr lang="zh-CN" altLang="en-US" dirty="0"/>
          </a:p>
        </p:txBody>
      </p:sp>
      <p:sp>
        <p:nvSpPr>
          <p:cNvPr id="3" name="内容占位符 2">
            <a:extLst>
              <a:ext uri="{FF2B5EF4-FFF2-40B4-BE49-F238E27FC236}">
                <a16:creationId xmlns:a16="http://schemas.microsoft.com/office/drawing/2014/main" id="{00459E76-90B4-4734-B172-C3E7BB4EC039}"/>
              </a:ext>
            </a:extLst>
          </p:cNvPr>
          <p:cNvSpPr>
            <a:spLocks noGrp="1"/>
          </p:cNvSpPr>
          <p:nvPr>
            <p:ph idx="1"/>
          </p:nvPr>
        </p:nvSpPr>
        <p:spPr/>
        <p:txBody>
          <a:bodyPr/>
          <a:lstStyle/>
          <a:p>
            <a:pPr>
              <a:defRPr/>
            </a:pPr>
            <a:r>
              <a:rPr lang="en-US" altLang="zh-CN" dirty="0">
                <a:cs typeface="Times New Roman" pitchFamily="18" charset="0"/>
              </a:rPr>
              <a:t>Open a connection, named as </a:t>
            </a:r>
            <a:r>
              <a:rPr lang="en-US" altLang="zh-CN" i="1" dirty="0">
                <a:solidFill>
                  <a:srgbClr val="FF0000"/>
                </a:solidFill>
                <a:cs typeface="Times New Roman" pitchFamily="18" charset="0"/>
              </a:rPr>
              <a:t>conn</a:t>
            </a:r>
          </a:p>
          <a:p>
            <a:pPr lvl="1">
              <a:defRPr/>
            </a:pPr>
            <a:r>
              <a:rPr lang="en-US" altLang="zh-CN" dirty="0">
                <a:ea typeface="ＭＳ Ｐゴシック" pitchFamily="34" charset="-128"/>
                <a:cs typeface="Times New Roman" pitchFamily="18" charset="0"/>
              </a:rPr>
              <a:t> using the </a:t>
            </a:r>
            <a:r>
              <a:rPr lang="en-US" altLang="zh-CN" i="1" kern="1200" dirty="0" err="1">
                <a:solidFill>
                  <a:srgbClr val="FF0000"/>
                </a:solidFill>
                <a:cs typeface="Times New Roman" pitchFamily="18" charset="0"/>
              </a:rPr>
              <a:t>getConnection</a:t>
            </a:r>
            <a:r>
              <a:rPr lang="en-US" altLang="zh-CN" dirty="0">
                <a:ea typeface="ＭＳ Ｐゴシック" pitchFamily="34" charset="-128"/>
                <a:cs typeface="Times New Roman" pitchFamily="18" charset="0"/>
              </a:rPr>
              <a:t> method of the </a:t>
            </a:r>
            <a:r>
              <a:rPr lang="en-US" altLang="zh-CN" i="1" dirty="0" err="1">
                <a:ea typeface="ＭＳ Ｐゴシック" pitchFamily="34" charset="-128"/>
                <a:cs typeface="Times New Roman" pitchFamily="18" charset="0"/>
              </a:rPr>
              <a:t>DriverManager</a:t>
            </a:r>
            <a:r>
              <a:rPr lang="en-US" altLang="zh-CN" dirty="0">
                <a:ea typeface="ＭＳ Ｐゴシック" pitchFamily="34" charset="-128"/>
                <a:cs typeface="Times New Roman" pitchFamily="18" charset="0"/>
              </a:rPr>
              <a:t> class</a:t>
            </a:r>
          </a:p>
          <a:p>
            <a:pPr lvl="1">
              <a:defRPr/>
            </a:pPr>
            <a:r>
              <a:rPr lang="en-US" altLang="zh-CN" dirty="0">
                <a:ea typeface="ＭＳ Ｐゴシック" pitchFamily="34" charset="-128"/>
                <a:cs typeface="Times New Roman" pitchFamily="18" charset="0"/>
              </a:rPr>
              <a:t>parameters</a:t>
            </a:r>
          </a:p>
          <a:p>
            <a:pPr marL="384175" lvl="1" indent="0">
              <a:buFont typeface="Wingdings" pitchFamily="2" charset="2"/>
              <a:buNone/>
              <a:defRPr/>
            </a:pPr>
            <a:r>
              <a:rPr lang="en-US" altLang="zh-CN" dirty="0">
                <a:ea typeface="ＭＳ Ｐゴシック" pitchFamily="34" charset="-128"/>
                <a:cs typeface="Times New Roman" pitchFamily="18" charset="0"/>
              </a:rPr>
              <a:t>    URL/machine to be connected;</a:t>
            </a:r>
          </a:p>
          <a:p>
            <a:pPr marL="384175" lvl="1" indent="0">
              <a:buFont typeface="Wingdings" pitchFamily="2" charset="2"/>
              <a:buNone/>
              <a:defRPr/>
            </a:pPr>
            <a:r>
              <a:rPr lang="en-US" altLang="zh-CN" dirty="0">
                <a:ea typeface="ＭＳ Ｐゴシック" pitchFamily="34" charset="-128"/>
                <a:cs typeface="Times New Roman" pitchFamily="18" charset="0"/>
              </a:rPr>
              <a:t>    user identifier, password; </a:t>
            </a:r>
          </a:p>
          <a:p>
            <a:pPr marL="269875" lvl="1">
              <a:spcBef>
                <a:spcPts val="560"/>
              </a:spcBef>
              <a:buClr>
                <a:srgbClr val="0B32D9"/>
              </a:buClr>
              <a:buSzPct val="60000"/>
              <a:buFont typeface="Wingdings" panose="05000000000000000000" pitchFamily="2" charset="2"/>
              <a:buChar char="n"/>
              <a:defRPr/>
            </a:pPr>
            <a:r>
              <a:rPr lang="en-US" altLang="zh-CN" dirty="0">
                <a:cs typeface="Times New Roman" pitchFamily="18" charset="0"/>
              </a:rPr>
              <a:t>Create a  SQL “statement” object on the connection </a:t>
            </a:r>
            <a:r>
              <a:rPr lang="en-US" altLang="zh-CN" i="1" dirty="0">
                <a:solidFill>
                  <a:srgbClr val="FF0000"/>
                </a:solidFill>
                <a:cs typeface="Times New Roman" pitchFamily="18" charset="0"/>
              </a:rPr>
              <a:t>conn</a:t>
            </a:r>
          </a:p>
          <a:p>
            <a:pPr lvl="1">
              <a:defRPr/>
            </a:pPr>
            <a:r>
              <a:rPr lang="en-US" altLang="zh-CN" dirty="0">
                <a:ea typeface="ＭＳ Ｐゴシック" pitchFamily="34" charset="-128"/>
                <a:cs typeface="Times New Roman" pitchFamily="18" charset="0"/>
              </a:rPr>
              <a:t>using the </a:t>
            </a:r>
            <a:r>
              <a:rPr lang="en-US" altLang="zh-CN" i="1" dirty="0" err="1">
                <a:solidFill>
                  <a:srgbClr val="FF0000"/>
                </a:solidFill>
                <a:cs typeface="Times New Roman" pitchFamily="18" charset="0"/>
              </a:rPr>
              <a:t>createStatement</a:t>
            </a:r>
            <a:r>
              <a:rPr lang="en-US" altLang="zh-CN" dirty="0">
                <a:ea typeface="ＭＳ Ｐゴシック" pitchFamily="34" charset="-128"/>
                <a:cs typeface="Times New Roman" pitchFamily="18" charset="0"/>
              </a:rPr>
              <a:t> method</a:t>
            </a:r>
          </a:p>
          <a:p>
            <a:pPr lvl="1">
              <a:defRPr/>
            </a:pPr>
            <a:r>
              <a:rPr lang="en-US" altLang="zh-CN" dirty="0">
                <a:ea typeface="ＭＳ Ｐゴシック" pitchFamily="34" charset="-128"/>
                <a:cs typeface="Times New Roman" pitchFamily="18" charset="0"/>
              </a:rPr>
              <a:t>its statement handle is named as </a:t>
            </a:r>
            <a:r>
              <a:rPr lang="en-US" altLang="zh-CN" i="1" dirty="0" err="1">
                <a:solidFill>
                  <a:srgbClr val="FF0000"/>
                </a:solidFill>
                <a:cs typeface="Times New Roman" pitchFamily="18" charset="0"/>
              </a:rPr>
              <a:t>stmt</a:t>
            </a:r>
            <a:endParaRPr lang="en-US" altLang="zh-CN" i="1" dirty="0">
              <a:solidFill>
                <a:srgbClr val="FF0000"/>
              </a:solidFill>
              <a:cs typeface="Times New Roman" pitchFamily="18" charset="0"/>
            </a:endParaRPr>
          </a:p>
          <a:p>
            <a:pPr lvl="1">
              <a:defRPr/>
            </a:pPr>
            <a:r>
              <a:rPr lang="en-US" altLang="zh-CN" i="1" dirty="0">
                <a:ea typeface="ＭＳ Ｐゴシック" pitchFamily="34" charset="-128"/>
                <a:cs typeface="Times New Roman" pitchFamily="18" charset="0"/>
              </a:rPr>
              <a:t> </a:t>
            </a:r>
            <a:r>
              <a:rPr lang="en-US" altLang="zh-CN" dirty="0">
                <a:ea typeface="ＭＳ Ｐゴシック" pitchFamily="34" charset="-128"/>
                <a:cs typeface="Times New Roman" pitchFamily="18" charset="0"/>
              </a:rPr>
              <a:t>allows the Java program to invoke methods that </a:t>
            </a:r>
            <a:r>
              <a:rPr lang="en-US" altLang="zh-CN" b="1" i="1" u="sng" dirty="0">
                <a:solidFill>
                  <a:srgbClr val="FF0000"/>
                </a:solidFill>
                <a:ea typeface="ＭＳ Ｐゴシック" pitchFamily="34" charset="-128"/>
                <a:cs typeface="Times New Roman" pitchFamily="18" charset="0"/>
              </a:rPr>
              <a:t>ship</a:t>
            </a:r>
            <a:r>
              <a:rPr lang="en-US" altLang="zh-CN" dirty="0">
                <a:ea typeface="ＭＳ Ｐゴシック" pitchFamily="34" charset="-128"/>
                <a:cs typeface="Times New Roman" pitchFamily="18" charset="0"/>
              </a:rPr>
              <a:t> an SQL statement given as an argument for execution by the DBMS</a:t>
            </a:r>
            <a:endParaRPr lang="en-US" altLang="zh-CN" dirty="0">
              <a:cs typeface="Times New Roman" pitchFamily="18" charset="0"/>
            </a:endParaRPr>
          </a:p>
          <a:p>
            <a:endParaRPr lang="zh-CN" altLang="en-US" dirty="0"/>
          </a:p>
        </p:txBody>
      </p:sp>
      <p:sp>
        <p:nvSpPr>
          <p:cNvPr id="4" name="日期占位符 3">
            <a:extLst>
              <a:ext uri="{FF2B5EF4-FFF2-40B4-BE49-F238E27FC236}">
                <a16:creationId xmlns:a16="http://schemas.microsoft.com/office/drawing/2014/main" id="{7D147D4C-EAED-48DF-B49B-3D69DC24FF8D}"/>
              </a:ext>
            </a:extLst>
          </p:cNvPr>
          <p:cNvSpPr>
            <a:spLocks noGrp="1"/>
          </p:cNvSpPr>
          <p:nvPr>
            <p:ph type="dt" sz="half" idx="10"/>
          </p:nvPr>
        </p:nvSpPr>
        <p:spPr/>
        <p:txBody>
          <a:bodyPr/>
          <a:lstStyle/>
          <a:p>
            <a:fld id="{40E15678-A020-45F9-B196-E882786F1355}"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A6AE7BDD-4FDE-4568-969D-F31674CC6BFD}"/>
              </a:ext>
            </a:extLst>
          </p:cNvPr>
          <p:cNvSpPr>
            <a:spLocks noGrp="1"/>
          </p:cNvSpPr>
          <p:nvPr>
            <p:ph type="sldNum" sz="quarter" idx="12"/>
          </p:nvPr>
        </p:nvSpPr>
        <p:spPr/>
        <p:txBody>
          <a:bodyPr/>
          <a:lstStyle/>
          <a:p>
            <a:fld id="{47C4BD23-150C-4A56-8E66-9482A3FB2E80}" type="slidenum">
              <a:rPr lang="zh-CN" altLang="en-US" smtClean="0"/>
              <a:pPr/>
              <a:t>10</a:t>
            </a:fld>
            <a:endParaRPr lang="zh-CN" altLang="en-US" dirty="0"/>
          </a:p>
        </p:txBody>
      </p:sp>
    </p:spTree>
    <p:extLst>
      <p:ext uri="{BB962C8B-B14F-4D97-AF65-F5344CB8AC3E}">
        <p14:creationId xmlns:p14="http://schemas.microsoft.com/office/powerpoint/2010/main" val="90073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62E5DB-A8F4-42EC-A00F-6CEB134F4530}"/>
              </a:ext>
            </a:extLst>
          </p:cNvPr>
          <p:cNvSpPr>
            <a:spLocks noGrp="1"/>
          </p:cNvSpPr>
          <p:nvPr>
            <p:ph type="title"/>
          </p:nvPr>
        </p:nvSpPr>
        <p:spPr/>
        <p:txBody>
          <a:bodyPr/>
          <a:lstStyle/>
          <a:p>
            <a:r>
              <a:rPr lang="en-US" altLang="zh-CN" sz="2800" dirty="0">
                <a:cs typeface="Times New Roman" pitchFamily="18" charset="0"/>
              </a:rPr>
              <a:t>JDBC </a:t>
            </a:r>
            <a:endParaRPr lang="zh-CN" altLang="en-US" dirty="0"/>
          </a:p>
        </p:txBody>
      </p:sp>
      <p:sp>
        <p:nvSpPr>
          <p:cNvPr id="3" name="内容占位符 2">
            <a:extLst>
              <a:ext uri="{FF2B5EF4-FFF2-40B4-BE49-F238E27FC236}">
                <a16:creationId xmlns:a16="http://schemas.microsoft.com/office/drawing/2014/main" id="{604D1ADF-67A9-4220-A737-70A2F07BA29D}"/>
              </a:ext>
            </a:extLst>
          </p:cNvPr>
          <p:cNvSpPr>
            <a:spLocks noGrp="1"/>
          </p:cNvSpPr>
          <p:nvPr>
            <p:ph idx="1"/>
          </p:nvPr>
        </p:nvSpPr>
        <p:spPr/>
        <p:txBody>
          <a:bodyPr>
            <a:normAutofit/>
          </a:bodyPr>
          <a:lstStyle/>
          <a:p>
            <a:r>
              <a:rPr lang="en-US" altLang="zh-CN" dirty="0">
                <a:ea typeface="ＭＳ Ｐゴシック" pitchFamily="34" charset="-128"/>
                <a:cs typeface="Times New Roman" pitchFamily="18" charset="0"/>
              </a:rPr>
              <a:t>Execute queries using the Statement object </a:t>
            </a:r>
            <a:r>
              <a:rPr lang="en-US" altLang="zh-CN" i="1" dirty="0" err="1">
                <a:solidFill>
                  <a:srgbClr val="FF0000"/>
                </a:solidFill>
                <a:cs typeface="Times New Roman" pitchFamily="18" charset="0"/>
              </a:rPr>
              <a:t>stmt</a:t>
            </a:r>
            <a:r>
              <a:rPr lang="en-US" altLang="zh-CN" i="1" dirty="0">
                <a:solidFill>
                  <a:srgbClr val="FF0000"/>
                </a:solidFill>
                <a:cs typeface="Times New Roman" pitchFamily="18" charset="0"/>
              </a:rPr>
              <a:t> </a:t>
            </a:r>
            <a:r>
              <a:rPr lang="en-US" altLang="zh-CN" dirty="0">
                <a:ea typeface="ＭＳ Ｐゴシック" pitchFamily="34" charset="-128"/>
                <a:cs typeface="Times New Roman" pitchFamily="18" charset="0"/>
              </a:rPr>
              <a:t>to send queries and fetch results</a:t>
            </a:r>
            <a:endParaRPr lang="en-US" altLang="zh-CN" i="1" dirty="0">
              <a:solidFill>
                <a:schemeClr val="tx2"/>
              </a:solidFill>
              <a:ea typeface="ＭＳ Ｐゴシック" pitchFamily="34" charset="-128"/>
              <a:cs typeface="Times New Roman" pitchFamily="18" charset="0"/>
            </a:endParaRPr>
          </a:p>
          <a:p>
            <a:r>
              <a:rPr lang="en-US" altLang="zh-CN" dirty="0">
                <a:ea typeface="ＭＳ Ｐゴシック" pitchFamily="34" charset="-128"/>
                <a:cs typeface="Times New Roman" pitchFamily="18" charset="0"/>
              </a:rPr>
              <a:t>using </a:t>
            </a:r>
            <a:r>
              <a:rPr lang="en-US" altLang="zh-CN" i="1" dirty="0" err="1">
                <a:ea typeface="ＭＳ Ｐゴシック" pitchFamily="34" charset="-128"/>
                <a:cs typeface="Times New Roman" pitchFamily="18" charset="0"/>
              </a:rPr>
              <a:t>execute.query</a:t>
            </a:r>
            <a:r>
              <a:rPr lang="en-US" altLang="zh-CN" dirty="0">
                <a:ea typeface="ＭＳ Ｐゴシック" pitchFamily="34" charset="-128"/>
                <a:cs typeface="Times New Roman" pitchFamily="18" charset="0"/>
              </a:rPr>
              <a:t> or </a:t>
            </a:r>
            <a:r>
              <a:rPr lang="en-US" altLang="zh-CN" i="1" dirty="0" err="1">
                <a:solidFill>
                  <a:srgbClr val="FF0000"/>
                </a:solidFill>
                <a:cs typeface="Times New Roman" pitchFamily="18" charset="0"/>
              </a:rPr>
              <a:t>execute.update</a:t>
            </a:r>
            <a:r>
              <a:rPr lang="en-US" altLang="zh-CN" i="1" dirty="0">
                <a:ea typeface="ＭＳ Ｐゴシック" pitchFamily="34" charset="-128"/>
                <a:cs typeface="Times New Roman" pitchFamily="18" charset="0"/>
              </a:rPr>
              <a:t> such as insert/delete/update/</a:t>
            </a:r>
            <a:r>
              <a:rPr lang="en-US" altLang="zh-CN" i="1" dirty="0" err="1">
                <a:ea typeface="ＭＳ Ｐゴシック" pitchFamily="34" charset="-128"/>
                <a:cs typeface="Times New Roman" pitchFamily="18" charset="0"/>
              </a:rPr>
              <a:t>createtable</a:t>
            </a:r>
            <a:r>
              <a:rPr lang="en-US" altLang="zh-CN" dirty="0">
                <a:ea typeface="ＭＳ Ｐゴシック" pitchFamily="34" charset="-128"/>
                <a:cs typeface="Times New Roman" pitchFamily="18" charset="0"/>
              </a:rPr>
              <a:t>, </a:t>
            </a:r>
          </a:p>
          <a:p>
            <a:r>
              <a:rPr lang="en-US" altLang="zh-CN" dirty="0">
                <a:ea typeface="ＭＳ Ｐゴシック" pitchFamily="34" charset="-128"/>
                <a:cs typeface="Times New Roman" pitchFamily="18" charset="0"/>
              </a:rPr>
              <a:t>parameters</a:t>
            </a:r>
          </a:p>
          <a:p>
            <a:pPr marL="193675" lvl="1" indent="-193675">
              <a:buNone/>
              <a:defRPr/>
            </a:pPr>
            <a:r>
              <a:rPr lang="en-US" altLang="zh-CN" dirty="0">
                <a:ea typeface="ＭＳ Ｐゴシック" pitchFamily="34" charset="-128"/>
                <a:cs typeface="Times New Roman" pitchFamily="18" charset="0"/>
              </a:rPr>
              <a:t>     </a:t>
            </a:r>
            <a:r>
              <a:rPr lang="en-US" altLang="zh-CN" dirty="0">
                <a:solidFill>
                  <a:srgbClr val="FF0000"/>
                </a:solidFill>
                <a:highlight>
                  <a:srgbClr val="FFFF00"/>
                </a:highlight>
                <a:ea typeface="ＭＳ Ｐゴシック" pitchFamily="34" charset="-128"/>
                <a:cs typeface="Times New Roman" pitchFamily="18" charset="0"/>
              </a:rPr>
              <a:t>the SQL statement to be executed, represented as a string</a:t>
            </a:r>
          </a:p>
          <a:p>
            <a:r>
              <a:rPr lang="en-US" altLang="zh-CN" dirty="0">
                <a:ea typeface="ＭＳ Ｐゴシック" pitchFamily="34" charset="-128"/>
                <a:cs typeface="Times New Roman" pitchFamily="18" charset="0"/>
              </a:rPr>
              <a:t>using the try{…}/</a:t>
            </a:r>
            <a:r>
              <a:rPr lang="en-US" altLang="zh-CN" i="1" dirty="0">
                <a:solidFill>
                  <a:srgbClr val="FF0000"/>
                </a:solidFill>
                <a:cs typeface="Times New Roman" pitchFamily="18" charset="0"/>
              </a:rPr>
              <a:t>catch</a:t>
            </a:r>
            <a:r>
              <a:rPr lang="en-US" altLang="zh-CN" dirty="0">
                <a:solidFill>
                  <a:schemeClr val="tx2"/>
                </a:solidFill>
                <a:ea typeface="ＭＳ Ｐゴシック" pitchFamily="34" charset="-128"/>
                <a:cs typeface="Times New Roman" pitchFamily="18" charset="0"/>
              </a:rPr>
              <a:t>{…}</a:t>
            </a:r>
            <a:r>
              <a:rPr lang="en-US" altLang="zh-CN" dirty="0">
                <a:ea typeface="ＭＳ Ｐゴシック" pitchFamily="34" charset="-128"/>
                <a:cs typeface="Times New Roman" pitchFamily="18" charset="0"/>
              </a:rPr>
              <a:t>construct to catch any exceptions or error conditions</a:t>
            </a:r>
          </a:p>
          <a:p>
            <a:endParaRPr lang="en-US" altLang="zh-CN" dirty="0">
              <a:latin typeface="Times New Roman" pitchFamily="18" charset="0"/>
              <a:ea typeface="ＭＳ Ｐゴシック" pitchFamily="34" charset="-128"/>
              <a:cs typeface="Times New Roman" pitchFamily="18" charset="0"/>
            </a:endParaRPr>
          </a:p>
          <a:p>
            <a:r>
              <a:rPr lang="en-US" altLang="zh-CN" dirty="0">
                <a:ea typeface="ＭＳ Ｐゴシック" pitchFamily="34" charset="-128"/>
                <a:cs typeface="Times New Roman" pitchFamily="18" charset="0"/>
              </a:rPr>
              <a:t>Fetch the query result</a:t>
            </a:r>
            <a:endParaRPr lang="en-US" altLang="zh-CN" i="1" dirty="0">
              <a:solidFill>
                <a:schemeClr val="tx2"/>
              </a:solidFill>
              <a:cs typeface="Times New Roman" pitchFamily="18" charset="0"/>
            </a:endParaRPr>
          </a:p>
          <a:p>
            <a:pPr lvl="1">
              <a:defRPr/>
            </a:pPr>
            <a:r>
              <a:rPr lang="en-US" altLang="zh-CN" dirty="0">
                <a:ea typeface="ＭＳ Ｐゴシック" pitchFamily="34" charset="-128"/>
                <a:cs typeface="Times New Roman" pitchFamily="18" charset="0"/>
              </a:rPr>
              <a:t> retrieve the set of tuples in the result into a </a:t>
            </a:r>
            <a:r>
              <a:rPr lang="en-US" altLang="zh-CN" b="1" i="1" dirty="0" err="1">
                <a:ea typeface="ＭＳ Ｐゴシック" pitchFamily="34" charset="-128"/>
                <a:cs typeface="Times New Roman" pitchFamily="18" charset="0"/>
              </a:rPr>
              <a:t>ResultSet</a:t>
            </a:r>
            <a:r>
              <a:rPr lang="en-US" altLang="zh-CN" dirty="0">
                <a:ea typeface="ＭＳ Ｐゴシック" pitchFamily="34" charset="-128"/>
                <a:cs typeface="Times New Roman" pitchFamily="18" charset="0"/>
              </a:rPr>
              <a:t> </a:t>
            </a:r>
            <a:r>
              <a:rPr lang="en-US" altLang="zh-CN" b="1" dirty="0">
                <a:ea typeface="ＭＳ Ｐゴシック" pitchFamily="34" charset="-128"/>
                <a:cs typeface="Times New Roman" pitchFamily="18" charset="0"/>
              </a:rPr>
              <a:t>object </a:t>
            </a:r>
            <a:r>
              <a:rPr lang="en-US" altLang="zh-CN" i="1" dirty="0" err="1">
                <a:solidFill>
                  <a:srgbClr val="FF0000"/>
                </a:solidFill>
                <a:cs typeface="Times New Roman" pitchFamily="18" charset="0"/>
              </a:rPr>
              <a:t>rset</a:t>
            </a:r>
            <a:r>
              <a:rPr lang="en-US" altLang="zh-CN" dirty="0">
                <a:ea typeface="ＭＳ Ｐゴシック" pitchFamily="34" charset="-128"/>
                <a:cs typeface="Times New Roman" pitchFamily="18" charset="0"/>
              </a:rPr>
              <a:t>, and </a:t>
            </a:r>
            <a:r>
              <a:rPr lang="en-US" altLang="zh-CN" dirty="0">
                <a:solidFill>
                  <a:srgbClr val="FF0000"/>
                </a:solidFill>
                <a:ea typeface="ＭＳ Ｐゴシック" pitchFamily="34" charset="-128"/>
                <a:cs typeface="Times New Roman" pitchFamily="18" charset="0"/>
              </a:rPr>
              <a:t>fetch them one tuple at a time</a:t>
            </a:r>
          </a:p>
          <a:p>
            <a:pPr lvl="1">
              <a:defRPr/>
            </a:pPr>
            <a:r>
              <a:rPr lang="en-US" altLang="zh-CN" dirty="0">
                <a:ea typeface="ＭＳ Ｐゴシック" pitchFamily="34" charset="-128"/>
                <a:cs typeface="Times New Roman" pitchFamily="18" charset="0"/>
              </a:rPr>
              <a:t>the </a:t>
            </a:r>
            <a:r>
              <a:rPr lang="en-US" altLang="zh-CN" i="1" dirty="0">
                <a:solidFill>
                  <a:srgbClr val="FF0000"/>
                </a:solidFill>
                <a:cs typeface="Times New Roman" pitchFamily="18" charset="0"/>
              </a:rPr>
              <a:t>next</a:t>
            </a:r>
            <a:r>
              <a:rPr lang="en-US" altLang="zh-CN" dirty="0">
                <a:solidFill>
                  <a:srgbClr val="FF0000"/>
                </a:solidFill>
                <a:cs typeface="Times New Roman" pitchFamily="18" charset="0"/>
              </a:rPr>
              <a:t>()</a:t>
            </a:r>
            <a:r>
              <a:rPr lang="en-US" altLang="zh-CN" i="1" dirty="0">
                <a:solidFill>
                  <a:srgbClr val="FF0000"/>
                </a:solidFill>
                <a:cs typeface="Times New Roman" pitchFamily="18" charset="0"/>
              </a:rPr>
              <a:t> </a:t>
            </a:r>
            <a:r>
              <a:rPr lang="en-US" altLang="zh-CN" dirty="0">
                <a:ea typeface="ＭＳ Ｐゴシック" pitchFamily="34" charset="-128"/>
                <a:cs typeface="Times New Roman" pitchFamily="18" charset="0"/>
              </a:rPr>
              <a:t>method tests whether or not the result set has at least one tuple and if so, fetches it</a:t>
            </a:r>
          </a:p>
          <a:p>
            <a:endParaRPr lang="en-US" altLang="zh-CN" dirty="0">
              <a:latin typeface="Times New Roman" pitchFamily="18" charset="0"/>
              <a:ea typeface="ＭＳ Ｐゴシック" pitchFamily="34" charset="-128"/>
              <a:cs typeface="Times New Roman" pitchFamily="18" charset="0"/>
            </a:endParaRPr>
          </a:p>
          <a:p>
            <a:r>
              <a:rPr lang="en-US" altLang="zh-CN" dirty="0">
                <a:ea typeface="ＭＳ Ｐゴシック" pitchFamily="34" charset="-128"/>
                <a:cs typeface="Times New Roman" pitchFamily="18" charset="0"/>
              </a:rPr>
              <a:t>At the end of the query, the statement </a:t>
            </a:r>
            <a:r>
              <a:rPr lang="en-US" altLang="zh-CN" i="1" kern="1200" dirty="0" err="1">
                <a:solidFill>
                  <a:srgbClr val="FF0000"/>
                </a:solidFill>
                <a:cs typeface="Times New Roman" pitchFamily="18" charset="0"/>
              </a:rPr>
              <a:t>stmt</a:t>
            </a:r>
            <a:r>
              <a:rPr lang="en-US" altLang="zh-CN" dirty="0">
                <a:ea typeface="ＭＳ Ｐゴシック" pitchFamily="34" charset="-128"/>
                <a:cs typeface="Times New Roman" pitchFamily="18" charset="0"/>
              </a:rPr>
              <a:t> and the connection </a:t>
            </a:r>
            <a:r>
              <a:rPr lang="en-US" altLang="zh-CN" i="1" kern="1200" dirty="0">
                <a:solidFill>
                  <a:srgbClr val="FF0000"/>
                </a:solidFill>
                <a:cs typeface="Times New Roman" pitchFamily="18" charset="0"/>
              </a:rPr>
              <a:t>conn</a:t>
            </a:r>
            <a:r>
              <a:rPr lang="en-US" altLang="zh-CN" dirty="0">
                <a:ea typeface="ＭＳ Ｐゴシック" pitchFamily="34" charset="-128"/>
                <a:cs typeface="Times New Roman" pitchFamily="18" charset="0"/>
              </a:rPr>
              <a:t> are closed</a:t>
            </a:r>
          </a:p>
          <a:p>
            <a:endParaRPr lang="zh-CN" altLang="en-US" dirty="0"/>
          </a:p>
        </p:txBody>
      </p:sp>
      <p:sp>
        <p:nvSpPr>
          <p:cNvPr id="4" name="日期占位符 3">
            <a:extLst>
              <a:ext uri="{FF2B5EF4-FFF2-40B4-BE49-F238E27FC236}">
                <a16:creationId xmlns:a16="http://schemas.microsoft.com/office/drawing/2014/main" id="{CB50D4DE-1DDA-4BF4-BF14-EF4F8DCBA650}"/>
              </a:ext>
            </a:extLst>
          </p:cNvPr>
          <p:cNvSpPr>
            <a:spLocks noGrp="1"/>
          </p:cNvSpPr>
          <p:nvPr>
            <p:ph type="dt" sz="half" idx="10"/>
          </p:nvPr>
        </p:nvSpPr>
        <p:spPr/>
        <p:txBody>
          <a:bodyPr/>
          <a:lstStyle/>
          <a:p>
            <a:fld id="{06B16556-DB6C-4E40-9074-9741BB39ED28}"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6A7363A9-796E-40C1-9A4D-8A1FD46FAA78}"/>
              </a:ext>
            </a:extLst>
          </p:cNvPr>
          <p:cNvSpPr>
            <a:spLocks noGrp="1"/>
          </p:cNvSpPr>
          <p:nvPr>
            <p:ph type="sldNum" sz="quarter" idx="12"/>
          </p:nvPr>
        </p:nvSpPr>
        <p:spPr/>
        <p:txBody>
          <a:bodyPr/>
          <a:lstStyle/>
          <a:p>
            <a:fld id="{47C4BD23-150C-4A56-8E66-9482A3FB2E80}" type="slidenum">
              <a:rPr lang="zh-CN" altLang="en-US" smtClean="0"/>
              <a:pPr/>
              <a:t>11</a:t>
            </a:fld>
            <a:endParaRPr lang="zh-CN" altLang="en-US" dirty="0"/>
          </a:p>
        </p:txBody>
      </p:sp>
    </p:spTree>
    <p:extLst>
      <p:ext uri="{BB962C8B-B14F-4D97-AF65-F5344CB8AC3E}">
        <p14:creationId xmlns:p14="http://schemas.microsoft.com/office/powerpoint/2010/main" val="3877776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27FEF0-44E3-4217-9D41-908B1F8F577E}"/>
              </a:ext>
            </a:extLst>
          </p:cNvPr>
          <p:cNvSpPr>
            <a:spLocks noGrp="1"/>
          </p:cNvSpPr>
          <p:nvPr>
            <p:ph type="title"/>
          </p:nvPr>
        </p:nvSpPr>
        <p:spPr/>
        <p:txBody>
          <a:bodyPr/>
          <a:lstStyle/>
          <a:p>
            <a:r>
              <a:rPr lang="en-US" altLang="en-US" dirty="0">
                <a:effectLst>
                  <a:outerShdw blurRad="38100" dist="38100" dir="2700000" algn="tl">
                    <a:srgbClr val="C0C0C0"/>
                  </a:outerShdw>
                </a:effectLst>
              </a:rPr>
              <a:t>JDBC Code Details </a:t>
            </a:r>
            <a:endParaRPr lang="zh-CN" altLang="en-US" dirty="0"/>
          </a:p>
        </p:txBody>
      </p:sp>
      <p:sp>
        <p:nvSpPr>
          <p:cNvPr id="3" name="内容占位符 2">
            <a:extLst>
              <a:ext uri="{FF2B5EF4-FFF2-40B4-BE49-F238E27FC236}">
                <a16:creationId xmlns:a16="http://schemas.microsoft.com/office/drawing/2014/main" id="{ABF3CE84-41BE-4C64-97BC-CC580316FEE6}"/>
              </a:ext>
            </a:extLst>
          </p:cNvPr>
          <p:cNvSpPr>
            <a:spLocks noGrp="1"/>
          </p:cNvSpPr>
          <p:nvPr>
            <p:ph idx="1"/>
          </p:nvPr>
        </p:nvSpPr>
        <p:spPr/>
        <p:txBody>
          <a:bodyPr/>
          <a:lstStyle/>
          <a:p>
            <a:r>
              <a:rPr lang="en-US" altLang="en-US" dirty="0"/>
              <a:t>Getting result fields:</a:t>
            </a:r>
          </a:p>
          <a:p>
            <a:pPr lvl="1"/>
            <a:r>
              <a:rPr lang="en-US" altLang="en-US" b="1" dirty="0" err="1">
                <a:ea typeface="ＭＳ Ｐゴシック" panose="020B0600070205080204" pitchFamily="34" charset="-128"/>
              </a:rPr>
              <a:t>rs.getString</a:t>
            </a:r>
            <a:r>
              <a:rPr lang="en-US" altLang="en-US" b="1" dirty="0">
                <a:ea typeface="ＭＳ Ｐゴシック" panose="020B0600070205080204" pitchFamily="34" charset="-128"/>
              </a:rPr>
              <a:t>(</a:t>
            </a:r>
            <a:r>
              <a:rPr lang="ja-JP" altLang="en-US" b="1" dirty="0">
                <a:latin typeface="Arial" panose="020B0604020202020204" pitchFamily="34" charset="0"/>
                <a:ea typeface="ＭＳ Ｐゴシック" panose="020B0600070205080204" pitchFamily="34" charset="-128"/>
              </a:rPr>
              <a:t>“</a:t>
            </a:r>
            <a:r>
              <a:rPr lang="en-US" altLang="ja-JP" b="1" dirty="0" err="1">
                <a:ea typeface="ＭＳ Ｐゴシック" panose="020B0600070205080204" pitchFamily="34" charset="-128"/>
              </a:rPr>
              <a:t>dept_name</a:t>
            </a:r>
            <a:r>
              <a:rPr lang="ja-JP" altLang="en-US" b="1" dirty="0">
                <a:latin typeface="Arial" panose="020B0604020202020204" pitchFamily="34" charset="0"/>
                <a:ea typeface="ＭＳ Ｐゴシック" panose="020B0600070205080204" pitchFamily="34" charset="-128"/>
              </a:rPr>
              <a:t>”</a:t>
            </a:r>
            <a:r>
              <a:rPr lang="en-US" altLang="ja-JP" b="1" dirty="0">
                <a:ea typeface="ＭＳ Ｐゴシック" panose="020B0600070205080204" pitchFamily="34" charset="-128"/>
              </a:rPr>
              <a:t>) and </a:t>
            </a:r>
            <a:r>
              <a:rPr lang="en-US" altLang="ja-JP" b="1" dirty="0" err="1">
                <a:ea typeface="ＭＳ Ｐゴシック" panose="020B0600070205080204" pitchFamily="34" charset="-128"/>
              </a:rPr>
              <a:t>rs.getString</a:t>
            </a:r>
            <a:r>
              <a:rPr lang="en-US" altLang="ja-JP" b="1" dirty="0">
                <a:ea typeface="ＭＳ Ｐゴシック" panose="020B0600070205080204" pitchFamily="34" charset="-128"/>
              </a:rPr>
              <a:t>(1) equivalent if </a:t>
            </a:r>
            <a:r>
              <a:rPr lang="en-US" altLang="ja-JP" b="1" dirty="0" err="1">
                <a:ea typeface="ＭＳ Ｐゴシック" panose="020B0600070205080204" pitchFamily="34" charset="-128"/>
              </a:rPr>
              <a:t>dept_name</a:t>
            </a:r>
            <a:r>
              <a:rPr lang="en-US" altLang="ja-JP" b="1" dirty="0">
                <a:ea typeface="ＭＳ Ｐゴシック" panose="020B0600070205080204" pitchFamily="34" charset="-128"/>
              </a:rPr>
              <a:t> is the first argument of select result.</a:t>
            </a:r>
          </a:p>
          <a:p>
            <a:r>
              <a:rPr lang="en-US" altLang="en-US" dirty="0"/>
              <a:t>Dealing with Null values</a:t>
            </a:r>
          </a:p>
          <a:p>
            <a:pPr lvl="1">
              <a:buFont typeface="Monotype Sorts" charset="2"/>
              <a:buNone/>
            </a:pPr>
            <a:r>
              <a:rPr lang="en-US" altLang="en-US" b="1" dirty="0">
                <a:ea typeface="ＭＳ Ｐゴシック" panose="020B0600070205080204" pitchFamily="34" charset="-128"/>
              </a:rPr>
              <a:t>int a = </a:t>
            </a:r>
            <a:r>
              <a:rPr lang="en-US" altLang="en-US" b="1" dirty="0" err="1">
                <a:ea typeface="ＭＳ Ｐゴシック" panose="020B0600070205080204" pitchFamily="34" charset="-128"/>
              </a:rPr>
              <a:t>rs.getInt</a:t>
            </a:r>
            <a:r>
              <a:rPr lang="en-US" altLang="en-US" b="1" dirty="0">
                <a:ea typeface="ＭＳ Ｐゴシック" panose="020B0600070205080204" pitchFamily="34" charset="-128"/>
              </a:rPr>
              <a:t>(</a:t>
            </a:r>
            <a:r>
              <a:rPr lang="ja-JP" altLang="en-US" b="1" dirty="0">
                <a:latin typeface="Arial" panose="020B0604020202020204" pitchFamily="34" charset="0"/>
                <a:ea typeface="ＭＳ Ｐゴシック" panose="020B0600070205080204" pitchFamily="34" charset="-128"/>
              </a:rPr>
              <a:t>“</a:t>
            </a:r>
            <a:r>
              <a:rPr lang="en-US" altLang="ja-JP" b="1" dirty="0">
                <a:ea typeface="ＭＳ Ｐゴシック" panose="020B0600070205080204" pitchFamily="34" charset="-128"/>
              </a:rPr>
              <a:t>a</a:t>
            </a:r>
            <a:r>
              <a:rPr lang="ja-JP" altLang="en-US" b="1" dirty="0">
                <a:latin typeface="Arial" panose="020B0604020202020204" pitchFamily="34" charset="0"/>
                <a:ea typeface="ＭＳ Ｐゴシック" panose="020B0600070205080204" pitchFamily="34" charset="-128"/>
              </a:rPr>
              <a:t>”</a:t>
            </a:r>
            <a:r>
              <a:rPr lang="en-US" altLang="ja-JP" b="1" dirty="0">
                <a:ea typeface="ＭＳ Ｐゴシック" panose="020B0600070205080204" pitchFamily="34" charset="-128"/>
              </a:rPr>
              <a:t>);</a:t>
            </a:r>
          </a:p>
          <a:p>
            <a:pPr lvl="1">
              <a:buFont typeface="Monotype Sorts" charset="2"/>
              <a:buNone/>
            </a:pPr>
            <a:r>
              <a:rPr lang="en-US" altLang="en-US" b="1" dirty="0">
                <a:ea typeface="ＭＳ Ｐゴシック" panose="020B0600070205080204" pitchFamily="34" charset="-128"/>
              </a:rPr>
              <a:t>if (</a:t>
            </a:r>
            <a:r>
              <a:rPr lang="en-US" altLang="en-US" b="1" dirty="0" err="1">
                <a:ea typeface="ＭＳ Ｐゴシック" panose="020B0600070205080204" pitchFamily="34" charset="-128"/>
              </a:rPr>
              <a:t>rs.wasNull</a:t>
            </a:r>
            <a:r>
              <a:rPr lang="en-US" altLang="en-US" b="1" dirty="0">
                <a:ea typeface="ＭＳ Ｐゴシック" panose="020B0600070205080204" pitchFamily="34" charset="-128"/>
              </a:rPr>
              <a:t>()) </a:t>
            </a:r>
            <a:r>
              <a:rPr lang="en-US" altLang="en-US" b="1" dirty="0" err="1">
                <a:ea typeface="ＭＳ Ｐゴシック" panose="020B0600070205080204" pitchFamily="34" charset="-128"/>
              </a:rPr>
              <a:t>Systems.out.println</a:t>
            </a:r>
            <a:r>
              <a:rPr lang="en-US" altLang="en-US" b="1" dirty="0">
                <a:ea typeface="ＭＳ Ｐゴシック" panose="020B0600070205080204" pitchFamily="34" charset="-128"/>
              </a:rPr>
              <a:t>(</a:t>
            </a:r>
            <a:r>
              <a:rPr lang="ja-JP" altLang="en-US" b="1" dirty="0">
                <a:latin typeface="Arial" panose="020B0604020202020204" pitchFamily="34" charset="0"/>
                <a:ea typeface="ＭＳ Ｐゴシック" panose="020B0600070205080204" pitchFamily="34" charset="-128"/>
              </a:rPr>
              <a:t>“</a:t>
            </a:r>
            <a:r>
              <a:rPr lang="en-US" altLang="ja-JP" b="1" dirty="0">
                <a:ea typeface="ＭＳ Ｐゴシック" panose="020B0600070205080204" pitchFamily="34" charset="-128"/>
              </a:rPr>
              <a:t>Got null value</a:t>
            </a:r>
            <a:r>
              <a:rPr lang="ja-JP" altLang="en-US" b="1" dirty="0">
                <a:latin typeface="Arial" panose="020B0604020202020204" pitchFamily="34" charset="0"/>
                <a:ea typeface="ＭＳ Ｐゴシック" panose="020B0600070205080204" pitchFamily="34" charset="-128"/>
              </a:rPr>
              <a:t>”</a:t>
            </a:r>
            <a:r>
              <a:rPr lang="en-US" altLang="ja-JP" b="1" dirty="0">
                <a:ea typeface="ＭＳ Ｐゴシック" panose="020B0600070205080204" pitchFamily="34" charset="-128"/>
              </a:rPr>
              <a:t>);</a:t>
            </a:r>
            <a:endParaRPr lang="en-US" altLang="en-US" b="1" dirty="0">
              <a:ea typeface="ＭＳ Ｐゴシック" panose="020B0600070205080204" pitchFamily="34" charset="-128"/>
            </a:endParaRPr>
          </a:p>
          <a:p>
            <a:endParaRPr lang="zh-CN" altLang="en-US" dirty="0"/>
          </a:p>
        </p:txBody>
      </p:sp>
      <p:sp>
        <p:nvSpPr>
          <p:cNvPr id="4" name="日期占位符 3">
            <a:extLst>
              <a:ext uri="{FF2B5EF4-FFF2-40B4-BE49-F238E27FC236}">
                <a16:creationId xmlns:a16="http://schemas.microsoft.com/office/drawing/2014/main" id="{4068B0F6-9E5A-4404-A844-82C5789A5E90}"/>
              </a:ext>
            </a:extLst>
          </p:cNvPr>
          <p:cNvSpPr>
            <a:spLocks noGrp="1"/>
          </p:cNvSpPr>
          <p:nvPr>
            <p:ph type="dt" sz="half" idx="10"/>
          </p:nvPr>
        </p:nvSpPr>
        <p:spPr/>
        <p:txBody>
          <a:bodyPr/>
          <a:lstStyle/>
          <a:p>
            <a:fld id="{1E8EA1A4-59EC-4238-A656-0A272243B032}"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0362221F-D084-40C1-94A0-B3C3526BB055}"/>
              </a:ext>
            </a:extLst>
          </p:cNvPr>
          <p:cNvSpPr>
            <a:spLocks noGrp="1"/>
          </p:cNvSpPr>
          <p:nvPr>
            <p:ph type="sldNum" sz="quarter" idx="12"/>
          </p:nvPr>
        </p:nvSpPr>
        <p:spPr/>
        <p:txBody>
          <a:bodyPr/>
          <a:lstStyle/>
          <a:p>
            <a:fld id="{47C4BD23-150C-4A56-8E66-9482A3FB2E80}" type="slidenum">
              <a:rPr lang="zh-CN" altLang="en-US" smtClean="0"/>
              <a:pPr/>
              <a:t>12</a:t>
            </a:fld>
            <a:endParaRPr lang="zh-CN" altLang="en-US" dirty="0"/>
          </a:p>
        </p:txBody>
      </p:sp>
    </p:spTree>
    <p:extLst>
      <p:ext uri="{BB962C8B-B14F-4D97-AF65-F5344CB8AC3E}">
        <p14:creationId xmlns:p14="http://schemas.microsoft.com/office/powerpoint/2010/main" val="1991432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404DE5-FF3B-483F-B654-DAE5DCA8714D}"/>
              </a:ext>
            </a:extLst>
          </p:cNvPr>
          <p:cNvSpPr>
            <a:spLocks noGrp="1"/>
          </p:cNvSpPr>
          <p:nvPr>
            <p:ph type="title"/>
          </p:nvPr>
        </p:nvSpPr>
        <p:spPr/>
        <p:txBody>
          <a:bodyPr/>
          <a:lstStyle/>
          <a:p>
            <a:r>
              <a:rPr lang="en-US" altLang="en-US" dirty="0">
                <a:effectLst>
                  <a:outerShdw blurRad="38100" dist="38100" dir="2700000" algn="tl">
                    <a:srgbClr val="C0C0C0"/>
                  </a:outerShdw>
                </a:effectLst>
              </a:rPr>
              <a:t>JDBC SUBSECTIONS: in </a:t>
            </a:r>
            <a:r>
              <a:rPr lang="en-US" altLang="en-US" dirty="0" err="1">
                <a:effectLst>
                  <a:outerShdw blurRad="38100" dist="38100" dir="2700000" algn="tl">
                    <a:srgbClr val="C0C0C0"/>
                  </a:outerShdw>
                </a:effectLst>
              </a:rPr>
              <a:t>addtion</a:t>
            </a:r>
            <a:r>
              <a:rPr lang="en-US" altLang="en-US" dirty="0">
                <a:effectLst>
                  <a:outerShdw blurRad="38100" dist="38100" dir="2700000" algn="tl">
                    <a:srgbClr val="C0C0C0"/>
                  </a:outerShdw>
                </a:effectLst>
              </a:rPr>
              <a:t> </a:t>
            </a:r>
            <a:endParaRPr lang="zh-CN" altLang="en-US" dirty="0"/>
          </a:p>
        </p:txBody>
      </p:sp>
      <p:sp>
        <p:nvSpPr>
          <p:cNvPr id="3" name="内容占位符 2">
            <a:extLst>
              <a:ext uri="{FF2B5EF4-FFF2-40B4-BE49-F238E27FC236}">
                <a16:creationId xmlns:a16="http://schemas.microsoft.com/office/drawing/2014/main" id="{8457D304-E81A-464B-8878-D62BB7718933}"/>
              </a:ext>
            </a:extLst>
          </p:cNvPr>
          <p:cNvSpPr>
            <a:spLocks noGrp="1"/>
          </p:cNvSpPr>
          <p:nvPr>
            <p:ph idx="1"/>
          </p:nvPr>
        </p:nvSpPr>
        <p:spPr/>
        <p:txBody>
          <a:bodyPr/>
          <a:lstStyle/>
          <a:p>
            <a:r>
              <a:rPr lang="en-US" altLang="en-US" dirty="0"/>
              <a:t>[ Connecting to the Database</a:t>
            </a:r>
          </a:p>
          <a:p>
            <a:pPr marL="0" indent="0">
              <a:buNone/>
            </a:pPr>
            <a:r>
              <a:rPr lang="en-US" altLang="en-US" dirty="0"/>
              <a:t>      Shipping SQL Statements to the Database System</a:t>
            </a:r>
          </a:p>
          <a:p>
            <a:pPr marL="0" indent="0">
              <a:buNone/>
            </a:pPr>
            <a:r>
              <a:rPr lang="en-US" altLang="en-US" dirty="0"/>
              <a:t>      Exceptions and Resource Management</a:t>
            </a:r>
          </a:p>
          <a:p>
            <a:pPr marL="0" indent="0">
              <a:buNone/>
            </a:pPr>
            <a:r>
              <a:rPr lang="en-US" altLang="en-US" dirty="0"/>
              <a:t>      Retrieving the Result of a Query</a:t>
            </a:r>
          </a:p>
          <a:p>
            <a:pPr marL="0" indent="0">
              <a:buNone/>
            </a:pPr>
            <a:r>
              <a:rPr lang="en-US" altLang="en-US" dirty="0"/>
              <a:t>     ]</a:t>
            </a:r>
          </a:p>
          <a:p>
            <a:endParaRPr lang="en-US" altLang="en-US" dirty="0">
              <a:highlight>
                <a:srgbClr val="FFFF00"/>
              </a:highlight>
            </a:endParaRPr>
          </a:p>
          <a:p>
            <a:r>
              <a:rPr lang="en-US" altLang="en-US" dirty="0">
                <a:highlight>
                  <a:srgbClr val="FFFF00"/>
                </a:highlight>
              </a:rPr>
              <a:t>Prepared Statements</a:t>
            </a:r>
          </a:p>
          <a:p>
            <a:r>
              <a:rPr lang="en-US" altLang="en-US" dirty="0">
                <a:highlight>
                  <a:srgbClr val="FFFF00"/>
                </a:highlight>
              </a:rPr>
              <a:t>Callable Statements</a:t>
            </a:r>
          </a:p>
          <a:p>
            <a:r>
              <a:rPr lang="en-US" altLang="en-US" dirty="0">
                <a:highlight>
                  <a:srgbClr val="FFFF00"/>
                </a:highlight>
              </a:rPr>
              <a:t>Metadata Features</a:t>
            </a:r>
          </a:p>
          <a:p>
            <a:r>
              <a:rPr lang="en-US" altLang="en-US" dirty="0">
                <a:highlight>
                  <a:srgbClr val="FFFF00"/>
                </a:highlight>
              </a:rPr>
              <a:t>Other Features</a:t>
            </a:r>
          </a:p>
          <a:p>
            <a:r>
              <a:rPr lang="en-US" altLang="en-US" dirty="0">
                <a:highlight>
                  <a:srgbClr val="FFFF00"/>
                </a:highlight>
              </a:rPr>
              <a:t>Database Access from Python</a:t>
            </a:r>
          </a:p>
          <a:p>
            <a:endParaRPr lang="zh-CN" altLang="en-US" dirty="0"/>
          </a:p>
        </p:txBody>
      </p:sp>
      <p:sp>
        <p:nvSpPr>
          <p:cNvPr id="4" name="日期占位符 3">
            <a:extLst>
              <a:ext uri="{FF2B5EF4-FFF2-40B4-BE49-F238E27FC236}">
                <a16:creationId xmlns:a16="http://schemas.microsoft.com/office/drawing/2014/main" id="{0E92753C-341C-4DE1-BE8F-ADEBC2B6FEEE}"/>
              </a:ext>
            </a:extLst>
          </p:cNvPr>
          <p:cNvSpPr>
            <a:spLocks noGrp="1"/>
          </p:cNvSpPr>
          <p:nvPr>
            <p:ph type="dt" sz="half" idx="10"/>
          </p:nvPr>
        </p:nvSpPr>
        <p:spPr/>
        <p:txBody>
          <a:bodyPr/>
          <a:lstStyle/>
          <a:p>
            <a:fld id="{4E81516A-1BA6-451F-9929-BF1E6B06234D}"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F8B30D64-B15A-4825-9B00-1E486CB4F6D8}"/>
              </a:ext>
            </a:extLst>
          </p:cNvPr>
          <p:cNvSpPr>
            <a:spLocks noGrp="1"/>
          </p:cNvSpPr>
          <p:nvPr>
            <p:ph type="sldNum" sz="quarter" idx="12"/>
          </p:nvPr>
        </p:nvSpPr>
        <p:spPr/>
        <p:txBody>
          <a:bodyPr/>
          <a:lstStyle/>
          <a:p>
            <a:fld id="{47C4BD23-150C-4A56-8E66-9482A3FB2E80}" type="slidenum">
              <a:rPr lang="zh-CN" altLang="en-US" smtClean="0"/>
              <a:pPr/>
              <a:t>13</a:t>
            </a:fld>
            <a:endParaRPr lang="zh-CN" altLang="en-US" dirty="0"/>
          </a:p>
        </p:txBody>
      </p:sp>
    </p:spTree>
    <p:extLst>
      <p:ext uri="{BB962C8B-B14F-4D97-AF65-F5344CB8AC3E}">
        <p14:creationId xmlns:p14="http://schemas.microsoft.com/office/powerpoint/2010/main" val="839075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E0BC13-663A-49ED-91A7-45F4DBCE0392}"/>
              </a:ext>
            </a:extLst>
          </p:cNvPr>
          <p:cNvSpPr>
            <a:spLocks noGrp="1"/>
          </p:cNvSpPr>
          <p:nvPr>
            <p:ph type="title"/>
          </p:nvPr>
        </p:nvSpPr>
        <p:spPr/>
        <p:txBody>
          <a:bodyPr/>
          <a:lstStyle/>
          <a:p>
            <a:r>
              <a:rPr lang="en-US" altLang="en-US" dirty="0">
                <a:effectLst>
                  <a:outerShdw blurRad="38100" dist="38100" dir="2700000" algn="tl">
                    <a:srgbClr val="C0C0C0"/>
                  </a:outerShdw>
                </a:effectLst>
              </a:rPr>
              <a:t>Prepared Statement</a:t>
            </a:r>
            <a:endParaRPr lang="zh-CN" altLang="en-US" dirty="0"/>
          </a:p>
        </p:txBody>
      </p:sp>
      <p:sp>
        <p:nvSpPr>
          <p:cNvPr id="3" name="内容占位符 2">
            <a:extLst>
              <a:ext uri="{FF2B5EF4-FFF2-40B4-BE49-F238E27FC236}">
                <a16:creationId xmlns:a16="http://schemas.microsoft.com/office/drawing/2014/main" id="{1BD138D5-8988-4946-8F50-6E06FC020BA6}"/>
              </a:ext>
            </a:extLst>
          </p:cNvPr>
          <p:cNvSpPr>
            <a:spLocks noGrp="1"/>
          </p:cNvSpPr>
          <p:nvPr>
            <p:ph idx="1"/>
          </p:nvPr>
        </p:nvSpPr>
        <p:spPr/>
        <p:txBody>
          <a:bodyPr>
            <a:normAutofit/>
          </a:bodyPr>
          <a:lstStyle/>
          <a:p>
            <a:r>
              <a:rPr lang="en-US" altLang="en-US" dirty="0">
                <a:cs typeface="Arial" panose="020B0604020202020204" pitchFamily="34" charset="0"/>
              </a:rPr>
              <a:t>Create a prepared statement in which some values are replaced by “?”, thereby specifying that actual values will be provided later</a:t>
            </a:r>
          </a:p>
          <a:p>
            <a:r>
              <a:rPr lang="en-US" altLang="zh-CN" dirty="0"/>
              <a:t>The database system compiles the query when it is prepared. Each time the query is executed (with new values to replace the “?”s), the database system can reuse the previously compiled form of the query and apply the new values as parameters</a:t>
            </a:r>
          </a:p>
          <a:p>
            <a:r>
              <a:rPr lang="en-US" altLang="zh-CN" dirty="0"/>
              <a:t>The </a:t>
            </a:r>
            <a:r>
              <a:rPr lang="en-US" altLang="zh-CN" dirty="0" err="1"/>
              <a:t>setString</a:t>
            </a:r>
            <a:r>
              <a:rPr lang="en-US" altLang="zh-CN" dirty="0"/>
              <a:t>() method and other similar methods such as </a:t>
            </a:r>
            <a:r>
              <a:rPr lang="en-US" altLang="zh-CN" dirty="0" err="1"/>
              <a:t>setInt</a:t>
            </a:r>
            <a:r>
              <a:rPr lang="en-US" altLang="zh-CN" dirty="0"/>
              <a:t>() for other basic SQL types allow us to specify the values for the parameters</a:t>
            </a:r>
          </a:p>
          <a:p>
            <a:r>
              <a:rPr lang="en-US" altLang="zh-CN" dirty="0"/>
              <a:t>The ﬁrst argument speciﬁes the “?” parameter for which we are assigning a value (the ﬁrst parameter is 1, unlike most other Java constructs, which start with 0). The second argument speciﬁes the value to be assigned</a:t>
            </a:r>
            <a:endParaRPr lang="en-US" altLang="en-US" dirty="0"/>
          </a:p>
        </p:txBody>
      </p:sp>
      <p:sp>
        <p:nvSpPr>
          <p:cNvPr id="4" name="日期占位符 3">
            <a:extLst>
              <a:ext uri="{FF2B5EF4-FFF2-40B4-BE49-F238E27FC236}">
                <a16:creationId xmlns:a16="http://schemas.microsoft.com/office/drawing/2014/main" id="{756291C2-3EC2-426C-B9E8-4D0C1995A8D1}"/>
              </a:ext>
            </a:extLst>
          </p:cNvPr>
          <p:cNvSpPr>
            <a:spLocks noGrp="1"/>
          </p:cNvSpPr>
          <p:nvPr>
            <p:ph type="dt" sz="half" idx="10"/>
          </p:nvPr>
        </p:nvSpPr>
        <p:spPr/>
        <p:txBody>
          <a:bodyPr/>
          <a:lstStyle/>
          <a:p>
            <a:fld id="{9F7811A9-68FE-4573-89A3-D2E2D4E29C46}"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008B9FCA-0310-4F67-B22C-DB889991E4D4}"/>
              </a:ext>
            </a:extLst>
          </p:cNvPr>
          <p:cNvSpPr>
            <a:spLocks noGrp="1"/>
          </p:cNvSpPr>
          <p:nvPr>
            <p:ph type="sldNum" sz="quarter" idx="12"/>
          </p:nvPr>
        </p:nvSpPr>
        <p:spPr/>
        <p:txBody>
          <a:bodyPr/>
          <a:lstStyle/>
          <a:p>
            <a:fld id="{47C4BD23-150C-4A56-8E66-9482A3FB2E80}" type="slidenum">
              <a:rPr lang="zh-CN" altLang="en-US" smtClean="0"/>
              <a:pPr/>
              <a:t>14</a:t>
            </a:fld>
            <a:endParaRPr lang="zh-CN" altLang="en-US" dirty="0"/>
          </a:p>
        </p:txBody>
      </p:sp>
    </p:spTree>
    <p:extLst>
      <p:ext uri="{BB962C8B-B14F-4D97-AF65-F5344CB8AC3E}">
        <p14:creationId xmlns:p14="http://schemas.microsoft.com/office/powerpoint/2010/main" val="346744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E0BC13-663A-49ED-91A7-45F4DBCE0392}"/>
              </a:ext>
            </a:extLst>
          </p:cNvPr>
          <p:cNvSpPr>
            <a:spLocks noGrp="1"/>
          </p:cNvSpPr>
          <p:nvPr>
            <p:ph type="title"/>
          </p:nvPr>
        </p:nvSpPr>
        <p:spPr/>
        <p:txBody>
          <a:bodyPr/>
          <a:lstStyle/>
          <a:p>
            <a:r>
              <a:rPr lang="en-US" altLang="en-US" dirty="0">
                <a:effectLst>
                  <a:outerShdw blurRad="38100" dist="38100" dir="2700000" algn="tl">
                    <a:srgbClr val="C0C0C0"/>
                  </a:outerShdw>
                </a:effectLst>
              </a:rPr>
              <a:t>Prepared Statement</a:t>
            </a:r>
            <a:endParaRPr lang="zh-CN" altLang="en-US" dirty="0"/>
          </a:p>
        </p:txBody>
      </p:sp>
      <p:sp>
        <p:nvSpPr>
          <p:cNvPr id="3" name="内容占位符 2">
            <a:extLst>
              <a:ext uri="{FF2B5EF4-FFF2-40B4-BE49-F238E27FC236}">
                <a16:creationId xmlns:a16="http://schemas.microsoft.com/office/drawing/2014/main" id="{1BD138D5-8988-4946-8F50-6E06FC020BA6}"/>
              </a:ext>
            </a:extLst>
          </p:cNvPr>
          <p:cNvSpPr>
            <a:spLocks noGrp="1"/>
          </p:cNvSpPr>
          <p:nvPr>
            <p:ph idx="1"/>
          </p:nvPr>
        </p:nvSpPr>
        <p:spPr>
          <a:xfrm>
            <a:off x="178793" y="764884"/>
            <a:ext cx="11834414" cy="6010947"/>
          </a:xfrm>
        </p:spPr>
        <p:txBody>
          <a:bodyPr>
            <a:normAutofit/>
          </a:bodyPr>
          <a:lstStyle/>
          <a:p>
            <a:r>
              <a:rPr lang="en-US" altLang="en-US" dirty="0">
                <a:cs typeface="Arial" panose="020B0604020202020204" pitchFamily="34" charset="0"/>
              </a:rPr>
              <a:t>Create a prepared statement in which some values are replaced by “?”, thereby specifying that actual values will be provided later</a:t>
            </a:r>
          </a:p>
          <a:p>
            <a:r>
              <a:rPr lang="en-US" altLang="en-US" dirty="0"/>
              <a:t>Each time </a:t>
            </a:r>
            <a:endParaRPr lang="en-US" altLang="en-US" dirty="0">
              <a:cs typeface="Arial" panose="020B0604020202020204" pitchFamily="34" charset="0"/>
            </a:endParaRPr>
          </a:p>
          <a:p>
            <a:endParaRPr lang="en-US" altLang="en-US" dirty="0">
              <a:cs typeface="Arial" panose="020B0604020202020204" pitchFamily="34" charset="0"/>
            </a:endParaRPr>
          </a:p>
          <a:p>
            <a:r>
              <a:rPr lang="en-US" altLang="en-US" dirty="0" err="1">
                <a:cs typeface="Arial" panose="020B0604020202020204" pitchFamily="34" charset="0"/>
              </a:rPr>
              <a:t>PreparedStatement</a:t>
            </a:r>
            <a:r>
              <a:rPr lang="en-US" altLang="en-US" dirty="0">
                <a:cs typeface="Arial" panose="020B0604020202020204" pitchFamily="34" charset="0"/>
              </a:rPr>
              <a:t> </a:t>
            </a:r>
            <a:r>
              <a:rPr lang="en-US" altLang="en-US" dirty="0" err="1">
                <a:solidFill>
                  <a:srgbClr val="FF0000"/>
                </a:solidFill>
                <a:cs typeface="Arial" panose="020B0604020202020204" pitchFamily="34" charset="0"/>
              </a:rPr>
              <a:t>pStmt</a:t>
            </a:r>
            <a:r>
              <a:rPr lang="en-US" altLang="en-US" dirty="0">
                <a:cs typeface="Arial" panose="020B0604020202020204" pitchFamily="34" charset="0"/>
              </a:rPr>
              <a:t> = </a:t>
            </a:r>
            <a:r>
              <a:rPr lang="en-US" altLang="en-US" dirty="0" err="1">
                <a:cs typeface="Arial" panose="020B0604020202020204" pitchFamily="34" charset="0"/>
              </a:rPr>
              <a:t>conn.</a:t>
            </a:r>
            <a:r>
              <a:rPr lang="en-US" altLang="en-US" dirty="0" err="1">
                <a:solidFill>
                  <a:srgbClr val="FF0000"/>
                </a:solidFill>
                <a:cs typeface="Arial" panose="020B0604020202020204" pitchFamily="34" charset="0"/>
              </a:rPr>
              <a:t>prepareStatement</a:t>
            </a:r>
            <a:r>
              <a:rPr lang="en-US" altLang="en-US" dirty="0">
                <a:cs typeface="Arial" panose="020B0604020202020204" pitchFamily="34" charset="0"/>
              </a:rPr>
              <a:t>( </a:t>
            </a:r>
            <a:br>
              <a:rPr lang="en-US" altLang="en-US" dirty="0">
                <a:cs typeface="Arial" panose="020B0604020202020204" pitchFamily="34" charset="0"/>
              </a:rPr>
            </a:br>
            <a:r>
              <a:rPr lang="en-US" altLang="en-US" dirty="0">
                <a:cs typeface="Arial" panose="020B0604020202020204" pitchFamily="34" charset="0"/>
              </a:rPr>
              <a:t>                                                 "insert into instructor values(</a:t>
            </a:r>
            <a:r>
              <a:rPr lang="en-US" altLang="en-US" dirty="0">
                <a:solidFill>
                  <a:srgbClr val="FF0000"/>
                </a:solidFill>
                <a:cs typeface="Arial" panose="020B0604020202020204" pitchFamily="34" charset="0"/>
              </a:rPr>
              <a:t>?</a:t>
            </a:r>
            <a:r>
              <a:rPr lang="en-US" altLang="en-US" dirty="0">
                <a:cs typeface="Arial" panose="020B0604020202020204" pitchFamily="34" charset="0"/>
              </a:rPr>
              <a:t>,</a:t>
            </a:r>
            <a:r>
              <a:rPr lang="en-US" altLang="en-US" dirty="0">
                <a:solidFill>
                  <a:srgbClr val="FF0000"/>
                </a:solidFill>
                <a:cs typeface="Arial" panose="020B0604020202020204" pitchFamily="34" charset="0"/>
              </a:rPr>
              <a:t>?</a:t>
            </a:r>
            <a:r>
              <a:rPr lang="en-US" altLang="en-US" dirty="0">
                <a:cs typeface="Arial" panose="020B0604020202020204" pitchFamily="34" charset="0"/>
              </a:rPr>
              <a:t>,</a:t>
            </a:r>
            <a:r>
              <a:rPr lang="en-US" altLang="en-US" dirty="0">
                <a:solidFill>
                  <a:srgbClr val="FF0000"/>
                </a:solidFill>
                <a:cs typeface="Arial" panose="020B0604020202020204" pitchFamily="34" charset="0"/>
              </a:rPr>
              <a:t>?</a:t>
            </a:r>
            <a:r>
              <a:rPr lang="en-US" altLang="en-US" dirty="0">
                <a:cs typeface="Arial" panose="020B0604020202020204" pitchFamily="34" charset="0"/>
              </a:rPr>
              <a:t>,</a:t>
            </a:r>
            <a:r>
              <a:rPr lang="en-US" altLang="en-US" dirty="0">
                <a:solidFill>
                  <a:srgbClr val="FF0000"/>
                </a:solidFill>
                <a:cs typeface="Arial" panose="020B0604020202020204" pitchFamily="34" charset="0"/>
              </a:rPr>
              <a:t>?</a:t>
            </a:r>
            <a:r>
              <a:rPr lang="en-US" altLang="en-US" dirty="0">
                <a:cs typeface="Arial" panose="020B0604020202020204" pitchFamily="34" charset="0"/>
              </a:rPr>
              <a:t>)");</a:t>
            </a:r>
            <a:br>
              <a:rPr lang="en-US" altLang="en-US" dirty="0">
                <a:cs typeface="Arial" panose="020B0604020202020204" pitchFamily="34" charset="0"/>
              </a:rPr>
            </a:br>
            <a:endParaRPr lang="en-US" altLang="en-US" dirty="0">
              <a:cs typeface="Arial" panose="020B0604020202020204" pitchFamily="34" charset="0"/>
            </a:endParaRPr>
          </a:p>
          <a:p>
            <a:r>
              <a:rPr lang="en-US" altLang="en-US" dirty="0" err="1">
                <a:cs typeface="Arial" panose="020B0604020202020204" pitchFamily="34" charset="0"/>
              </a:rPr>
              <a:t>pStmt.</a:t>
            </a:r>
            <a:r>
              <a:rPr lang="en-US" altLang="en-US" b="1" dirty="0" err="1">
                <a:solidFill>
                  <a:srgbClr val="559E67"/>
                </a:solidFill>
              </a:rPr>
              <a:t>setString</a:t>
            </a:r>
            <a:r>
              <a:rPr lang="en-US" altLang="en-US" dirty="0">
                <a:cs typeface="Arial" panose="020B0604020202020204" pitchFamily="34" charset="0"/>
              </a:rPr>
              <a:t>(</a:t>
            </a:r>
            <a:r>
              <a:rPr lang="en-US" altLang="en-US" dirty="0">
                <a:solidFill>
                  <a:srgbClr val="FF0000"/>
                </a:solidFill>
                <a:cs typeface="Arial" panose="020B0604020202020204" pitchFamily="34" charset="0"/>
              </a:rPr>
              <a:t>1</a:t>
            </a:r>
            <a:r>
              <a:rPr lang="en-US" altLang="en-US" dirty="0">
                <a:cs typeface="Arial" panose="020B0604020202020204" pitchFamily="34" charset="0"/>
              </a:rPr>
              <a:t>, "888</a:t>
            </a:r>
            <a:r>
              <a:rPr lang="en-US" altLang="en-US" b="1" dirty="0">
                <a:solidFill>
                  <a:srgbClr val="FF0000"/>
                </a:solidFill>
                <a:cs typeface="Arial" panose="020B0604020202020204" pitchFamily="34" charset="0"/>
              </a:rPr>
              <a:t>77</a:t>
            </a:r>
            <a:r>
              <a:rPr lang="en-US" altLang="en-US" dirty="0">
                <a:cs typeface="Arial" panose="020B0604020202020204" pitchFamily="34" charset="0"/>
              </a:rPr>
              <a:t>");</a:t>
            </a:r>
            <a:br>
              <a:rPr lang="en-US" altLang="en-US" dirty="0">
                <a:cs typeface="Arial" panose="020B0604020202020204" pitchFamily="34" charset="0"/>
              </a:rPr>
            </a:br>
            <a:r>
              <a:rPr lang="en-US" altLang="en-US" dirty="0" err="1">
                <a:cs typeface="Arial" panose="020B0604020202020204" pitchFamily="34" charset="0"/>
              </a:rPr>
              <a:t>pStmt.</a:t>
            </a:r>
            <a:r>
              <a:rPr lang="en-US" altLang="en-US" b="1" dirty="0" err="1">
                <a:solidFill>
                  <a:srgbClr val="559E67"/>
                </a:solidFill>
                <a:cs typeface="Arial" panose="020B0604020202020204" pitchFamily="34" charset="0"/>
              </a:rPr>
              <a:t>setString</a:t>
            </a:r>
            <a:r>
              <a:rPr lang="en-US" altLang="en-US" dirty="0">
                <a:cs typeface="Arial" panose="020B0604020202020204" pitchFamily="34" charset="0"/>
              </a:rPr>
              <a:t>(</a:t>
            </a:r>
            <a:r>
              <a:rPr lang="en-US" altLang="en-US" dirty="0">
                <a:solidFill>
                  <a:srgbClr val="FF0000"/>
                </a:solidFill>
                <a:cs typeface="Arial" panose="020B0604020202020204" pitchFamily="34" charset="0"/>
              </a:rPr>
              <a:t>2</a:t>
            </a:r>
            <a:r>
              <a:rPr lang="en-US" altLang="en-US" dirty="0">
                <a:cs typeface="Arial" panose="020B0604020202020204" pitchFamily="34" charset="0"/>
              </a:rPr>
              <a:t>, "Perry");</a:t>
            </a:r>
            <a:br>
              <a:rPr lang="en-US" altLang="en-US" dirty="0">
                <a:cs typeface="Arial" panose="020B0604020202020204" pitchFamily="34" charset="0"/>
              </a:rPr>
            </a:br>
            <a:r>
              <a:rPr lang="en-US" altLang="en-US" dirty="0" err="1">
                <a:cs typeface="Arial" panose="020B0604020202020204" pitchFamily="34" charset="0"/>
              </a:rPr>
              <a:t>pStmt.</a:t>
            </a:r>
            <a:r>
              <a:rPr lang="en-US" altLang="en-US" b="1" dirty="0" err="1">
                <a:solidFill>
                  <a:srgbClr val="559E67"/>
                </a:solidFill>
              </a:rPr>
              <a:t>setString</a:t>
            </a:r>
            <a:r>
              <a:rPr lang="en-US" altLang="en-US" dirty="0">
                <a:cs typeface="Arial" panose="020B0604020202020204" pitchFamily="34" charset="0"/>
              </a:rPr>
              <a:t>(</a:t>
            </a:r>
            <a:r>
              <a:rPr lang="en-US" altLang="en-US" dirty="0">
                <a:solidFill>
                  <a:srgbClr val="FF0000"/>
                </a:solidFill>
                <a:cs typeface="Arial" panose="020B0604020202020204" pitchFamily="34" charset="0"/>
              </a:rPr>
              <a:t>3</a:t>
            </a:r>
            <a:r>
              <a:rPr lang="en-US" altLang="en-US" dirty="0">
                <a:cs typeface="Arial" panose="020B0604020202020204" pitchFamily="34" charset="0"/>
              </a:rPr>
              <a:t>, "Finance");</a:t>
            </a:r>
            <a:br>
              <a:rPr lang="en-US" altLang="en-US" dirty="0">
                <a:cs typeface="Arial" panose="020B0604020202020204" pitchFamily="34" charset="0"/>
              </a:rPr>
            </a:br>
            <a:r>
              <a:rPr lang="en-US" altLang="en-US" dirty="0" err="1">
                <a:cs typeface="Arial" panose="020B0604020202020204" pitchFamily="34" charset="0"/>
              </a:rPr>
              <a:t>pStmt.</a:t>
            </a:r>
            <a:r>
              <a:rPr lang="en-US" altLang="en-US" b="1" dirty="0" err="1">
                <a:solidFill>
                  <a:srgbClr val="559E67"/>
                </a:solidFill>
              </a:rPr>
              <a:t>setInt</a:t>
            </a:r>
            <a:r>
              <a:rPr lang="en-US" altLang="en-US" dirty="0">
                <a:cs typeface="Arial" panose="020B0604020202020204" pitchFamily="34" charset="0"/>
              </a:rPr>
              <a:t>(</a:t>
            </a:r>
            <a:r>
              <a:rPr lang="en-US" altLang="en-US" dirty="0">
                <a:solidFill>
                  <a:srgbClr val="FF0000"/>
                </a:solidFill>
                <a:cs typeface="Arial" panose="020B0604020202020204" pitchFamily="34" charset="0"/>
              </a:rPr>
              <a:t>4</a:t>
            </a:r>
            <a:r>
              <a:rPr lang="en-US" altLang="en-US" dirty="0">
                <a:cs typeface="Arial" panose="020B0604020202020204" pitchFamily="34" charset="0"/>
              </a:rPr>
              <a:t>, 125000);</a:t>
            </a:r>
            <a:br>
              <a:rPr lang="en-US" altLang="en-US" dirty="0">
                <a:cs typeface="Arial" panose="020B0604020202020204" pitchFamily="34" charset="0"/>
              </a:rPr>
            </a:br>
            <a:endParaRPr lang="en-US" altLang="en-US" dirty="0">
              <a:cs typeface="Arial" panose="020B0604020202020204" pitchFamily="34" charset="0"/>
            </a:endParaRPr>
          </a:p>
          <a:p>
            <a:pPr marL="0" indent="0">
              <a:buNone/>
            </a:pPr>
            <a:r>
              <a:rPr lang="en-US" altLang="en-US" dirty="0"/>
              <a:t>    </a:t>
            </a:r>
            <a:r>
              <a:rPr lang="en-US" altLang="en-US" dirty="0" err="1">
                <a:cs typeface="Arial" panose="020B0604020202020204" pitchFamily="34" charset="0"/>
              </a:rPr>
              <a:t>pStmt.</a:t>
            </a:r>
            <a:r>
              <a:rPr lang="en-US" altLang="en-US" b="1" dirty="0" err="1">
                <a:solidFill>
                  <a:srgbClr val="559E67"/>
                </a:solidFill>
              </a:rPr>
              <a:t>executeUpdate</a:t>
            </a:r>
            <a:r>
              <a:rPr lang="en-US" altLang="en-US" dirty="0">
                <a:cs typeface="Arial" panose="020B0604020202020204" pitchFamily="34" charset="0"/>
              </a:rPr>
              <a:t>();</a:t>
            </a:r>
            <a:br>
              <a:rPr lang="en-US" altLang="en-US" dirty="0">
                <a:cs typeface="Arial" panose="020B0604020202020204" pitchFamily="34" charset="0"/>
              </a:rPr>
            </a:br>
            <a:r>
              <a:rPr lang="en-US" altLang="en-US" dirty="0">
                <a:cs typeface="Arial" panose="020B0604020202020204" pitchFamily="34" charset="0"/>
              </a:rPr>
              <a:t>    </a:t>
            </a:r>
            <a:r>
              <a:rPr lang="en-US" altLang="en-US" dirty="0" err="1">
                <a:cs typeface="Arial" panose="020B0604020202020204" pitchFamily="34" charset="0"/>
              </a:rPr>
              <a:t>pStmt.</a:t>
            </a:r>
            <a:r>
              <a:rPr lang="en-US" altLang="en-US" b="1" dirty="0" err="1">
                <a:solidFill>
                  <a:srgbClr val="559E67"/>
                </a:solidFill>
              </a:rPr>
              <a:t>setString</a:t>
            </a:r>
            <a:r>
              <a:rPr lang="en-US" altLang="en-US" dirty="0">
                <a:cs typeface="Arial" panose="020B0604020202020204" pitchFamily="34" charset="0"/>
              </a:rPr>
              <a:t>(1, "888</a:t>
            </a:r>
            <a:r>
              <a:rPr lang="en-US" altLang="en-US" b="1" dirty="0">
                <a:solidFill>
                  <a:srgbClr val="C00000"/>
                </a:solidFill>
                <a:cs typeface="Arial" panose="020B0604020202020204" pitchFamily="34" charset="0"/>
              </a:rPr>
              <a:t>78</a:t>
            </a:r>
            <a:r>
              <a:rPr lang="en-US" altLang="en-US" dirty="0">
                <a:cs typeface="Arial" panose="020B0604020202020204" pitchFamily="34" charset="0"/>
              </a:rPr>
              <a:t>");</a:t>
            </a:r>
            <a:br>
              <a:rPr lang="en-US" altLang="en-US" dirty="0">
                <a:cs typeface="Arial" panose="020B0604020202020204" pitchFamily="34" charset="0"/>
              </a:rPr>
            </a:br>
            <a:r>
              <a:rPr lang="en-US" altLang="en-US" dirty="0">
                <a:cs typeface="Arial" panose="020B0604020202020204" pitchFamily="34" charset="0"/>
              </a:rPr>
              <a:t>    </a:t>
            </a:r>
            <a:r>
              <a:rPr lang="en-US" altLang="en-US" dirty="0" err="1">
                <a:cs typeface="Arial" panose="020B0604020202020204" pitchFamily="34" charset="0"/>
              </a:rPr>
              <a:t>pStmt.</a:t>
            </a:r>
            <a:r>
              <a:rPr lang="en-US" altLang="en-US" b="1" dirty="0" err="1">
                <a:solidFill>
                  <a:srgbClr val="559E67"/>
                </a:solidFill>
              </a:rPr>
              <a:t>executeUpdate</a:t>
            </a:r>
            <a:r>
              <a:rPr lang="en-US" altLang="en-US" dirty="0">
                <a:cs typeface="Arial" panose="020B0604020202020204" pitchFamily="34" charset="0"/>
              </a:rPr>
              <a:t>();</a:t>
            </a:r>
          </a:p>
          <a:p>
            <a:endParaRPr lang="en-US" altLang="en-US" dirty="0"/>
          </a:p>
          <a:p>
            <a:endParaRPr lang="zh-CN" altLang="en-US" dirty="0"/>
          </a:p>
        </p:txBody>
      </p:sp>
      <p:sp>
        <p:nvSpPr>
          <p:cNvPr id="4" name="日期占位符 3">
            <a:extLst>
              <a:ext uri="{FF2B5EF4-FFF2-40B4-BE49-F238E27FC236}">
                <a16:creationId xmlns:a16="http://schemas.microsoft.com/office/drawing/2014/main" id="{756291C2-3EC2-426C-B9E8-4D0C1995A8D1}"/>
              </a:ext>
            </a:extLst>
          </p:cNvPr>
          <p:cNvSpPr>
            <a:spLocks noGrp="1"/>
          </p:cNvSpPr>
          <p:nvPr>
            <p:ph type="dt" sz="half" idx="10"/>
          </p:nvPr>
        </p:nvSpPr>
        <p:spPr/>
        <p:txBody>
          <a:bodyPr/>
          <a:lstStyle/>
          <a:p>
            <a:fld id="{9F7811A9-68FE-4573-89A3-D2E2D4E29C46}"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008B9FCA-0310-4F67-B22C-DB889991E4D4}"/>
              </a:ext>
            </a:extLst>
          </p:cNvPr>
          <p:cNvSpPr>
            <a:spLocks noGrp="1"/>
          </p:cNvSpPr>
          <p:nvPr>
            <p:ph type="sldNum" sz="quarter" idx="12"/>
          </p:nvPr>
        </p:nvSpPr>
        <p:spPr/>
        <p:txBody>
          <a:bodyPr/>
          <a:lstStyle/>
          <a:p>
            <a:fld id="{47C4BD23-150C-4A56-8E66-9482A3FB2E80}" type="slidenum">
              <a:rPr lang="zh-CN" altLang="en-US" smtClean="0"/>
              <a:pPr/>
              <a:t>15</a:t>
            </a:fld>
            <a:endParaRPr lang="zh-CN" altLang="en-US" dirty="0"/>
          </a:p>
        </p:txBody>
      </p:sp>
      <p:sp>
        <p:nvSpPr>
          <p:cNvPr id="6" name="文本框 5">
            <a:extLst>
              <a:ext uri="{FF2B5EF4-FFF2-40B4-BE49-F238E27FC236}">
                <a16:creationId xmlns:a16="http://schemas.microsoft.com/office/drawing/2014/main" id="{B953F413-7A53-4E25-B21B-C2E213D6241E}"/>
              </a:ext>
            </a:extLst>
          </p:cNvPr>
          <p:cNvSpPr txBox="1"/>
          <p:nvPr/>
        </p:nvSpPr>
        <p:spPr>
          <a:xfrm>
            <a:off x="4038600" y="2005012"/>
            <a:ext cx="666750" cy="369332"/>
          </a:xfrm>
          <a:prstGeom prst="rect">
            <a:avLst/>
          </a:prstGeom>
          <a:noFill/>
          <a:ln>
            <a:solidFill>
              <a:srgbClr val="FF0000"/>
            </a:solidFill>
          </a:ln>
        </p:spPr>
        <p:txBody>
          <a:bodyPr wrap="square" rtlCol="0">
            <a:spAutoFit/>
          </a:bodyPr>
          <a:lstStyle/>
          <a:p>
            <a:r>
              <a:rPr lang="en-US" altLang="zh-CN" dirty="0"/>
              <a:t>class</a:t>
            </a:r>
            <a:endParaRPr lang="zh-CN" altLang="en-US" dirty="0"/>
          </a:p>
        </p:txBody>
      </p:sp>
      <p:cxnSp>
        <p:nvCxnSpPr>
          <p:cNvPr id="8" name="直接箭头连接符 7">
            <a:extLst>
              <a:ext uri="{FF2B5EF4-FFF2-40B4-BE49-F238E27FC236}">
                <a16:creationId xmlns:a16="http://schemas.microsoft.com/office/drawing/2014/main" id="{DA404020-EB7A-49BC-A806-54E725C47844}"/>
              </a:ext>
            </a:extLst>
          </p:cNvPr>
          <p:cNvCxnSpPr>
            <a:cxnSpLocks/>
          </p:cNvCxnSpPr>
          <p:nvPr/>
        </p:nvCxnSpPr>
        <p:spPr>
          <a:xfrm>
            <a:off x="4386263" y="2374344"/>
            <a:ext cx="0" cy="2212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44C1574A-63CA-438B-9CD5-D3CE8514FB99}"/>
              </a:ext>
            </a:extLst>
          </p:cNvPr>
          <p:cNvSpPr txBox="1"/>
          <p:nvPr/>
        </p:nvSpPr>
        <p:spPr>
          <a:xfrm>
            <a:off x="5767388" y="2005012"/>
            <a:ext cx="962025" cy="369332"/>
          </a:xfrm>
          <a:prstGeom prst="rect">
            <a:avLst/>
          </a:prstGeom>
          <a:noFill/>
          <a:ln>
            <a:solidFill>
              <a:srgbClr val="FF0000"/>
            </a:solidFill>
          </a:ln>
        </p:spPr>
        <p:txBody>
          <a:bodyPr wrap="square" rtlCol="0">
            <a:spAutoFit/>
          </a:bodyPr>
          <a:lstStyle/>
          <a:p>
            <a:r>
              <a:rPr lang="en-US" altLang="zh-CN" dirty="0"/>
              <a:t>method</a:t>
            </a:r>
            <a:endParaRPr lang="zh-CN" altLang="en-US" dirty="0"/>
          </a:p>
        </p:txBody>
      </p:sp>
      <p:cxnSp>
        <p:nvCxnSpPr>
          <p:cNvPr id="12" name="直接箭头连接符 11">
            <a:extLst>
              <a:ext uri="{FF2B5EF4-FFF2-40B4-BE49-F238E27FC236}">
                <a16:creationId xmlns:a16="http://schemas.microsoft.com/office/drawing/2014/main" id="{B440F9DF-0F1A-44A0-A6A3-92B2DFA111F6}"/>
              </a:ext>
            </a:extLst>
          </p:cNvPr>
          <p:cNvCxnSpPr>
            <a:cxnSpLocks/>
          </p:cNvCxnSpPr>
          <p:nvPr/>
        </p:nvCxnSpPr>
        <p:spPr>
          <a:xfrm>
            <a:off x="6248401" y="2374344"/>
            <a:ext cx="0" cy="2212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8AF6F50B-D8FF-4319-93B3-89B681945F84}"/>
              </a:ext>
            </a:extLst>
          </p:cNvPr>
          <p:cNvSpPr txBox="1"/>
          <p:nvPr/>
        </p:nvSpPr>
        <p:spPr>
          <a:xfrm>
            <a:off x="1263970" y="2005012"/>
            <a:ext cx="1824986" cy="369332"/>
          </a:xfrm>
          <a:prstGeom prst="rect">
            <a:avLst/>
          </a:prstGeom>
          <a:noFill/>
          <a:ln>
            <a:solidFill>
              <a:srgbClr val="FF0000"/>
            </a:solidFill>
          </a:ln>
        </p:spPr>
        <p:txBody>
          <a:bodyPr wrap="square" rtlCol="0">
            <a:spAutoFit/>
          </a:bodyPr>
          <a:lstStyle/>
          <a:p>
            <a:r>
              <a:rPr lang="en-US" altLang="zh-CN" sz="1800" dirty="0">
                <a:solidFill>
                  <a:srgbClr val="231F20"/>
                </a:solidFill>
                <a:effectLst/>
                <a:ea typeface="Times New Roman" panose="02020603050405020304" pitchFamily="18" charset="0"/>
              </a:rPr>
              <a:t>an object of class</a:t>
            </a:r>
            <a:endParaRPr lang="zh-CN" altLang="en-US" dirty="0"/>
          </a:p>
        </p:txBody>
      </p:sp>
      <p:cxnSp>
        <p:nvCxnSpPr>
          <p:cNvPr id="13" name="直接箭头连接符 12">
            <a:extLst>
              <a:ext uri="{FF2B5EF4-FFF2-40B4-BE49-F238E27FC236}">
                <a16:creationId xmlns:a16="http://schemas.microsoft.com/office/drawing/2014/main" id="{739AFCC5-7329-47E0-B4F2-B49EDF251EBB}"/>
              </a:ext>
            </a:extLst>
          </p:cNvPr>
          <p:cNvCxnSpPr>
            <a:cxnSpLocks/>
          </p:cNvCxnSpPr>
          <p:nvPr/>
        </p:nvCxnSpPr>
        <p:spPr>
          <a:xfrm>
            <a:off x="2176463" y="2374344"/>
            <a:ext cx="0" cy="2212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矩形: 圆角 6">
            <a:extLst>
              <a:ext uri="{FF2B5EF4-FFF2-40B4-BE49-F238E27FC236}">
                <a16:creationId xmlns:a16="http://schemas.microsoft.com/office/drawing/2014/main" id="{973FED15-C8D8-4AF7-9DE3-72CB508CAE6B}"/>
              </a:ext>
            </a:extLst>
          </p:cNvPr>
          <p:cNvSpPr/>
          <p:nvPr/>
        </p:nvSpPr>
        <p:spPr>
          <a:xfrm>
            <a:off x="4273970" y="3467522"/>
            <a:ext cx="7888256" cy="1823720"/>
          </a:xfrm>
          <a:prstGeom prst="roundRect">
            <a:avLst>
              <a:gd name="adj" fmla="val 13471"/>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1. the ﬁrst argument speciﬁes the “?” parameter for which we are assigning a value </a:t>
            </a:r>
          </a:p>
          <a:p>
            <a:r>
              <a:rPr lang="en-US" altLang="zh-CN" dirty="0">
                <a:solidFill>
                  <a:schemeClr val="tx1"/>
                </a:solidFill>
              </a:rPr>
              <a:t>2. the second argument speciﬁes the value to be assigned</a:t>
            </a:r>
          </a:p>
          <a:p>
            <a:endParaRPr lang="en-US" altLang="zh-CN" sz="2000" dirty="0">
              <a:solidFill>
                <a:schemeClr val="tx1"/>
              </a:solidFill>
            </a:endParaRPr>
          </a:p>
          <a:p>
            <a:r>
              <a:rPr lang="zh-CN" altLang="en-US" sz="2000" dirty="0">
                <a:solidFill>
                  <a:schemeClr val="tx1"/>
                </a:solidFill>
              </a:rPr>
              <a:t>前</a:t>
            </a:r>
            <a:r>
              <a:rPr lang="en-US" altLang="zh-CN" sz="2000" dirty="0">
                <a:solidFill>
                  <a:schemeClr val="tx1"/>
                </a:solidFill>
              </a:rPr>
              <a:t>4</a:t>
            </a:r>
            <a:r>
              <a:rPr lang="zh-CN" altLang="en-US" sz="2000" dirty="0">
                <a:solidFill>
                  <a:schemeClr val="tx1"/>
                </a:solidFill>
              </a:rPr>
              <a:t>条语句设置</a:t>
            </a:r>
            <a:r>
              <a:rPr lang="en-US" altLang="zh-CN" sz="2000" dirty="0">
                <a:solidFill>
                  <a:schemeClr val="tx1"/>
                </a:solidFill>
              </a:rPr>
              <a:t>insert</a:t>
            </a:r>
            <a:r>
              <a:rPr lang="zh-CN" altLang="en-US" sz="2000" dirty="0">
                <a:solidFill>
                  <a:schemeClr val="tx1"/>
                </a:solidFill>
              </a:rPr>
              <a:t>的输入为：</a:t>
            </a:r>
            <a:r>
              <a:rPr lang="en-US" altLang="en-US" sz="2000" dirty="0">
                <a:solidFill>
                  <a:schemeClr val="tx1"/>
                </a:solidFill>
              </a:rPr>
              <a:t> values(</a:t>
            </a:r>
            <a:r>
              <a:rPr lang="en-US" altLang="en-US" sz="2000" b="1" dirty="0">
                <a:solidFill>
                  <a:schemeClr val="tx1"/>
                </a:solidFill>
              </a:rPr>
              <a:t>888</a:t>
            </a:r>
            <a:r>
              <a:rPr lang="en-US" altLang="en-US" sz="2000" b="1" dirty="0">
                <a:solidFill>
                  <a:srgbClr val="FF0000"/>
                </a:solidFill>
              </a:rPr>
              <a:t>77</a:t>
            </a:r>
            <a:r>
              <a:rPr lang="en-US" altLang="en-US" sz="2000" dirty="0">
                <a:solidFill>
                  <a:schemeClr val="tx1"/>
                </a:solidFill>
              </a:rPr>
              <a:t>, Perry, Finance, 125000)</a:t>
            </a:r>
          </a:p>
          <a:p>
            <a:r>
              <a:rPr lang="zh-CN" altLang="en-US" sz="2000" dirty="0">
                <a:solidFill>
                  <a:schemeClr val="tx1"/>
                </a:solidFill>
              </a:rPr>
              <a:t>，但没有出发</a:t>
            </a:r>
            <a:r>
              <a:rPr lang="en-US" altLang="zh-CN" sz="2000" dirty="0">
                <a:solidFill>
                  <a:schemeClr val="tx1"/>
                </a:solidFill>
              </a:rPr>
              <a:t>insert</a:t>
            </a:r>
            <a:r>
              <a:rPr lang="zh-CN" altLang="en-US" sz="2000" dirty="0">
                <a:solidFill>
                  <a:schemeClr val="tx1"/>
                </a:solidFill>
              </a:rPr>
              <a:t>的执行</a:t>
            </a:r>
            <a:endParaRPr lang="en-US" altLang="en-US" sz="2000" dirty="0">
              <a:solidFill>
                <a:schemeClr val="tx1"/>
              </a:solidFill>
            </a:endParaRPr>
          </a:p>
        </p:txBody>
      </p:sp>
      <p:sp>
        <p:nvSpPr>
          <p:cNvPr id="14" name="矩形: 圆角 13">
            <a:extLst>
              <a:ext uri="{FF2B5EF4-FFF2-40B4-BE49-F238E27FC236}">
                <a16:creationId xmlns:a16="http://schemas.microsoft.com/office/drawing/2014/main" id="{74DB286B-B222-432D-8EA4-6572BEEB9AAF}"/>
              </a:ext>
            </a:extLst>
          </p:cNvPr>
          <p:cNvSpPr/>
          <p:nvPr/>
        </p:nvSpPr>
        <p:spPr>
          <a:xfrm>
            <a:off x="4273970" y="5458238"/>
            <a:ext cx="7888256" cy="1199682"/>
          </a:xfrm>
          <a:prstGeom prst="roundRect">
            <a:avLst>
              <a:gd name="adj" fmla="val 13471"/>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rPr>
              <a:t>将 </a:t>
            </a:r>
            <a:r>
              <a:rPr lang="en-US" altLang="zh-CN" sz="2400" dirty="0">
                <a:solidFill>
                  <a:schemeClr val="tx1"/>
                </a:solidFill>
              </a:rPr>
              <a:t>ID</a:t>
            </a:r>
            <a:r>
              <a:rPr lang="zh-CN" altLang="en-US" sz="2400" dirty="0">
                <a:solidFill>
                  <a:schemeClr val="tx1"/>
                </a:solidFill>
              </a:rPr>
              <a:t>重新改为“</a:t>
            </a:r>
            <a:r>
              <a:rPr lang="en-US" altLang="en-US" sz="2400" dirty="0">
                <a:solidFill>
                  <a:schemeClr val="tx1"/>
                </a:solidFill>
                <a:cs typeface="Arial" panose="020B0604020202020204" pitchFamily="34" charset="0"/>
              </a:rPr>
              <a:t>888</a:t>
            </a:r>
            <a:r>
              <a:rPr lang="en-US" altLang="en-US" sz="2400" b="1" dirty="0">
                <a:solidFill>
                  <a:srgbClr val="C00000"/>
                </a:solidFill>
                <a:cs typeface="Arial" panose="020B0604020202020204" pitchFamily="34" charset="0"/>
              </a:rPr>
              <a:t>78</a:t>
            </a:r>
            <a:r>
              <a:rPr lang="zh-CN" altLang="en-US" sz="2400" dirty="0">
                <a:solidFill>
                  <a:schemeClr val="tx1"/>
                </a:solidFill>
              </a:rPr>
              <a:t>”，并触发执行</a:t>
            </a:r>
            <a:endParaRPr lang="en-US" altLang="zh-CN" sz="2400" dirty="0">
              <a:solidFill>
                <a:schemeClr val="tx1"/>
              </a:solidFill>
            </a:endParaRPr>
          </a:p>
          <a:p>
            <a:r>
              <a:rPr lang="en-US" altLang="zh-CN" sz="2400" dirty="0">
                <a:solidFill>
                  <a:schemeClr val="tx1"/>
                </a:solidFill>
              </a:rPr>
              <a:t>insert into instructor </a:t>
            </a:r>
            <a:r>
              <a:rPr lang="en-US" altLang="en-US" sz="2400" dirty="0">
                <a:solidFill>
                  <a:schemeClr val="tx1"/>
                </a:solidFill>
              </a:rPr>
              <a:t>values(888</a:t>
            </a:r>
            <a:r>
              <a:rPr lang="en-US" altLang="en-US" sz="2400" b="1" dirty="0">
                <a:solidFill>
                  <a:srgbClr val="C00000"/>
                </a:solidFill>
                <a:cs typeface="Arial" panose="020B0604020202020204" pitchFamily="34" charset="0"/>
              </a:rPr>
              <a:t>78</a:t>
            </a:r>
            <a:r>
              <a:rPr lang="en-US" altLang="en-US" sz="2400" dirty="0">
                <a:solidFill>
                  <a:schemeClr val="tx1"/>
                </a:solidFill>
              </a:rPr>
              <a:t>, Perry, Finance, 125000)</a:t>
            </a:r>
          </a:p>
        </p:txBody>
      </p:sp>
      <p:sp>
        <p:nvSpPr>
          <p:cNvPr id="15" name="文本框 14">
            <a:extLst>
              <a:ext uri="{FF2B5EF4-FFF2-40B4-BE49-F238E27FC236}">
                <a16:creationId xmlns:a16="http://schemas.microsoft.com/office/drawing/2014/main" id="{878F0E50-3313-481C-90EF-CD0C1032402B}"/>
              </a:ext>
            </a:extLst>
          </p:cNvPr>
          <p:cNvSpPr txBox="1"/>
          <p:nvPr/>
        </p:nvSpPr>
        <p:spPr>
          <a:xfrm>
            <a:off x="7248590" y="1570745"/>
            <a:ext cx="4592283" cy="369332"/>
          </a:xfrm>
          <a:prstGeom prst="rect">
            <a:avLst/>
          </a:prstGeom>
          <a:solidFill>
            <a:schemeClr val="bg2"/>
          </a:solidFill>
        </p:spPr>
        <p:txBody>
          <a:bodyPr wrap="none" rtlCol="0">
            <a:spAutoFit/>
          </a:bodyPr>
          <a:lstStyle/>
          <a:p>
            <a:r>
              <a:rPr lang="en-US" altLang="zh-CN" dirty="0">
                <a:solidFill>
                  <a:srgbClr val="231F20"/>
                </a:solidFill>
                <a:latin typeface="Lucida Sans" panose="020B0602030504020204" pitchFamily="34" charset="0"/>
                <a:ea typeface="Times New Roman" panose="02020603050405020304" pitchFamily="18" charset="0"/>
                <a:cs typeface="Times New Roman" panose="02020603050405020304" pitchFamily="18" charset="0"/>
              </a:rPr>
              <a:t>i</a:t>
            </a:r>
            <a:r>
              <a:rPr lang="en-US" altLang="zh-CN" sz="1800" dirty="0">
                <a:solidFill>
                  <a:srgbClr val="231F20"/>
                </a:solidFill>
                <a:effectLst/>
                <a:latin typeface="Lucida Sans" panose="020B0602030504020204" pitchFamily="34" charset="0"/>
                <a:ea typeface="Times New Roman" panose="02020603050405020304" pitchFamily="18" charset="0"/>
                <a:cs typeface="Times New Roman" panose="02020603050405020304" pitchFamily="18" charset="0"/>
              </a:rPr>
              <a:t>nstructor(ID</a:t>
            </a:r>
            <a:r>
              <a:rPr lang="en-US" altLang="zh-CN" sz="1800" dirty="0">
                <a:solidFill>
                  <a:srgbClr val="231F20"/>
                </a:solidFill>
                <a:effectLst/>
                <a:latin typeface="Times New Roman" panose="02020603050405020304" pitchFamily="18" charset="0"/>
                <a:ea typeface="Times New Roman" panose="02020603050405020304" pitchFamily="18" charset="0"/>
              </a:rPr>
              <a:t>,</a:t>
            </a:r>
            <a:r>
              <a:rPr lang="en-US" altLang="zh-CN" sz="1800" spc="-15" dirty="0">
                <a:solidFill>
                  <a:srgbClr val="231F20"/>
                </a:solidFill>
                <a:effectLst/>
                <a:latin typeface="Times New Roman" panose="02020603050405020304" pitchFamily="18" charset="0"/>
                <a:ea typeface="Times New Roman" panose="02020603050405020304" pitchFamily="18" charset="0"/>
              </a:rPr>
              <a:t> </a:t>
            </a:r>
            <a:r>
              <a:rPr lang="en-US" altLang="zh-CN" sz="1800" dirty="0">
                <a:solidFill>
                  <a:srgbClr val="231F20"/>
                </a:solidFill>
                <a:effectLst/>
                <a:latin typeface="Lucida Sans" panose="020B0602030504020204" pitchFamily="34" charset="0"/>
                <a:ea typeface="Times New Roman" panose="02020603050405020304" pitchFamily="18" charset="0"/>
                <a:cs typeface="Times New Roman" panose="02020603050405020304" pitchFamily="18" charset="0"/>
              </a:rPr>
              <a:t>name</a:t>
            </a:r>
            <a:r>
              <a:rPr lang="en-US" altLang="zh-CN" sz="1800" dirty="0">
                <a:solidFill>
                  <a:srgbClr val="231F20"/>
                </a:solidFill>
                <a:effectLst/>
                <a:latin typeface="Times New Roman" panose="02020603050405020304" pitchFamily="18" charset="0"/>
                <a:ea typeface="Times New Roman" panose="02020603050405020304" pitchFamily="18" charset="0"/>
              </a:rPr>
              <a:t>,</a:t>
            </a:r>
            <a:r>
              <a:rPr lang="en-US" altLang="zh-CN" sz="1800" spc="-15" dirty="0">
                <a:solidFill>
                  <a:srgbClr val="231F20"/>
                </a:solidFill>
                <a:effectLst/>
                <a:latin typeface="Times New Roman" panose="02020603050405020304" pitchFamily="18" charset="0"/>
                <a:ea typeface="Times New Roman" panose="02020603050405020304" pitchFamily="18" charset="0"/>
              </a:rPr>
              <a:t> </a:t>
            </a:r>
            <a:r>
              <a:rPr lang="en-US" altLang="zh-CN" sz="1800" dirty="0">
                <a:solidFill>
                  <a:srgbClr val="231F20"/>
                </a:solidFill>
                <a:effectLst/>
                <a:latin typeface="Lucida Sans" panose="020B0602030504020204" pitchFamily="34" charset="0"/>
                <a:ea typeface="Times New Roman" panose="02020603050405020304" pitchFamily="18" charset="0"/>
                <a:cs typeface="Times New Roman" panose="02020603050405020304" pitchFamily="18" charset="0"/>
              </a:rPr>
              <a:t>dept</a:t>
            </a:r>
            <a:r>
              <a:rPr lang="en-US" altLang="zh-CN" sz="1800" spc="-35" dirty="0">
                <a:solidFill>
                  <a:srgbClr val="231F20"/>
                </a:solidFill>
                <a:effectLst/>
                <a:latin typeface="Lucida Sans" panose="020B0602030504020204" pitchFamily="34" charset="0"/>
                <a:ea typeface="Times New Roman" panose="02020603050405020304" pitchFamily="18" charset="0"/>
                <a:cs typeface="Times New Roman" panose="02020603050405020304" pitchFamily="18" charset="0"/>
              </a:rPr>
              <a:t> </a:t>
            </a:r>
            <a:r>
              <a:rPr lang="en-US" altLang="zh-CN" sz="1800" dirty="0">
                <a:solidFill>
                  <a:srgbClr val="231F20"/>
                </a:solidFill>
                <a:effectLst/>
                <a:latin typeface="Lucida Sans" panose="020B0602030504020204" pitchFamily="34" charset="0"/>
                <a:ea typeface="Times New Roman" panose="02020603050405020304" pitchFamily="18" charset="0"/>
                <a:cs typeface="Times New Roman" panose="02020603050405020304" pitchFamily="18" charset="0"/>
              </a:rPr>
              <a:t>name</a:t>
            </a:r>
            <a:r>
              <a:rPr lang="en-US" altLang="zh-CN" sz="1800" dirty="0">
                <a:solidFill>
                  <a:srgbClr val="231F20"/>
                </a:solidFill>
                <a:effectLst/>
                <a:latin typeface="Times New Roman" panose="02020603050405020304" pitchFamily="18" charset="0"/>
                <a:ea typeface="Times New Roman" panose="02020603050405020304" pitchFamily="18" charset="0"/>
              </a:rPr>
              <a:t>,</a:t>
            </a:r>
            <a:r>
              <a:rPr lang="en-US" altLang="zh-CN" sz="1800" spc="-265" dirty="0">
                <a:solidFill>
                  <a:srgbClr val="231F20"/>
                </a:solidFill>
                <a:effectLst/>
                <a:latin typeface="Times New Roman" panose="02020603050405020304" pitchFamily="18" charset="0"/>
                <a:ea typeface="Times New Roman" panose="02020603050405020304" pitchFamily="18" charset="0"/>
              </a:rPr>
              <a:t> </a:t>
            </a:r>
            <a:r>
              <a:rPr lang="en-US" altLang="zh-CN" sz="1800" dirty="0">
                <a:solidFill>
                  <a:srgbClr val="231F20"/>
                </a:solidFill>
                <a:effectLst/>
                <a:latin typeface="Times New Roman" panose="02020603050405020304" pitchFamily="18" charset="0"/>
                <a:ea typeface="Times New Roman" panose="02020603050405020304" pitchFamily="18" charset="0"/>
              </a:rPr>
              <a:t> </a:t>
            </a:r>
            <a:r>
              <a:rPr lang="en-US" altLang="zh-CN" sz="1800" dirty="0">
                <a:solidFill>
                  <a:srgbClr val="231F20"/>
                </a:solidFill>
                <a:effectLst/>
                <a:latin typeface="Lucida Sans" panose="020B0602030504020204" pitchFamily="34" charset="0"/>
                <a:ea typeface="Times New Roman" panose="02020603050405020304" pitchFamily="18" charset="0"/>
                <a:cs typeface="Times New Roman" panose="02020603050405020304" pitchFamily="18" charset="0"/>
              </a:rPr>
              <a:t>salary)</a:t>
            </a:r>
            <a:endParaRPr lang="zh-CN" altLang="en-US" dirty="0"/>
          </a:p>
        </p:txBody>
      </p:sp>
    </p:spTree>
    <p:extLst>
      <p:ext uri="{BB962C8B-B14F-4D97-AF65-F5344CB8AC3E}">
        <p14:creationId xmlns:p14="http://schemas.microsoft.com/office/powerpoint/2010/main" val="2461796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E0BC13-663A-49ED-91A7-45F4DBCE0392}"/>
              </a:ext>
            </a:extLst>
          </p:cNvPr>
          <p:cNvSpPr>
            <a:spLocks noGrp="1"/>
          </p:cNvSpPr>
          <p:nvPr>
            <p:ph type="title"/>
          </p:nvPr>
        </p:nvSpPr>
        <p:spPr/>
        <p:txBody>
          <a:bodyPr/>
          <a:lstStyle/>
          <a:p>
            <a:r>
              <a:rPr lang="en-US" altLang="en-US" dirty="0">
                <a:effectLst>
                  <a:outerShdw blurRad="38100" dist="38100" dir="2700000" algn="tl">
                    <a:srgbClr val="C0C0C0"/>
                  </a:outerShdw>
                </a:effectLst>
              </a:rPr>
              <a:t>Prepared Statement</a:t>
            </a:r>
            <a:endParaRPr lang="zh-CN" altLang="en-US" dirty="0"/>
          </a:p>
        </p:txBody>
      </p:sp>
      <p:sp>
        <p:nvSpPr>
          <p:cNvPr id="3" name="内容占位符 2">
            <a:extLst>
              <a:ext uri="{FF2B5EF4-FFF2-40B4-BE49-F238E27FC236}">
                <a16:creationId xmlns:a16="http://schemas.microsoft.com/office/drawing/2014/main" id="{1BD138D5-8988-4946-8F50-6E06FC020BA6}"/>
              </a:ext>
            </a:extLst>
          </p:cNvPr>
          <p:cNvSpPr>
            <a:spLocks noGrp="1"/>
          </p:cNvSpPr>
          <p:nvPr>
            <p:ph idx="1"/>
          </p:nvPr>
        </p:nvSpPr>
        <p:spPr/>
        <p:txBody>
          <a:bodyPr>
            <a:normAutofit/>
          </a:bodyPr>
          <a:lstStyle/>
          <a:p>
            <a:r>
              <a:rPr lang="en-US" altLang="en-US" dirty="0"/>
              <a:t>WARNING: </a:t>
            </a:r>
            <a:r>
              <a:rPr lang="zh-CN" altLang="en-US" dirty="0"/>
              <a:t>避免</a:t>
            </a:r>
            <a:r>
              <a:rPr lang="en-US" altLang="zh-CN" dirty="0"/>
              <a:t>SQL</a:t>
            </a:r>
            <a:r>
              <a:rPr lang="zh-CN" altLang="en-US" dirty="0"/>
              <a:t>注入</a:t>
            </a:r>
            <a:endParaRPr lang="en-US" altLang="en-US" dirty="0"/>
          </a:p>
          <a:p>
            <a:pPr marL="0" indent="0">
              <a:buNone/>
            </a:pPr>
            <a:r>
              <a:rPr lang="en-US" altLang="en-US" dirty="0">
                <a:solidFill>
                  <a:srgbClr val="C00000"/>
                </a:solidFill>
              </a:rPr>
              <a:t>     </a:t>
            </a:r>
            <a:r>
              <a:rPr lang="en-US" altLang="en-US" sz="2800" dirty="0">
                <a:solidFill>
                  <a:srgbClr val="C00000"/>
                </a:solidFill>
              </a:rPr>
              <a:t>always use prepared statements when taking an input from the user and adding it to a query</a:t>
            </a:r>
          </a:p>
          <a:p>
            <a:pPr lvl="1"/>
            <a:r>
              <a:rPr lang="en-US" altLang="en-US" dirty="0">
                <a:ea typeface="ＭＳ Ｐゴシック" panose="020B0600070205080204" pitchFamily="34" charset="-128"/>
              </a:rPr>
              <a:t>NEVER create a query by concatenating strings </a:t>
            </a:r>
          </a:p>
          <a:p>
            <a:pPr lvl="2"/>
            <a:r>
              <a:rPr lang="zh-CN" altLang="en-US" dirty="0">
                <a:ea typeface="ＭＳ Ｐゴシック" panose="020B0600070205080204" pitchFamily="34" charset="-128"/>
              </a:rPr>
              <a:t>不要通过拼接字符串来构造</a:t>
            </a:r>
            <a:r>
              <a:rPr lang="en-US" altLang="zh-CN" dirty="0">
                <a:ea typeface="ＭＳ Ｐゴシック" panose="020B0600070205080204" pitchFamily="34" charset="-128"/>
              </a:rPr>
              <a:t>SQL</a:t>
            </a:r>
            <a:r>
              <a:rPr lang="zh-CN" altLang="en-US" dirty="0">
                <a:ea typeface="ＭＳ Ｐゴシック" panose="020B0600070205080204" pitchFamily="34" charset="-128"/>
              </a:rPr>
              <a:t>查询</a:t>
            </a:r>
            <a:endParaRPr lang="en-US" altLang="en-US" dirty="0">
              <a:ea typeface="ＭＳ Ｐゴシック" panose="020B0600070205080204" pitchFamily="34" charset="-128"/>
            </a:endParaRPr>
          </a:p>
          <a:p>
            <a:pPr lvl="1"/>
            <a:endParaRPr lang="en-US" altLang="en-US" dirty="0">
              <a:ea typeface="ＭＳ Ｐゴシック" panose="020B0600070205080204" pitchFamily="34" charset="-128"/>
              <a:cs typeface="Arial" panose="020B0604020202020204" pitchFamily="34" charset="0"/>
            </a:endParaRPr>
          </a:p>
          <a:p>
            <a:pPr lvl="1"/>
            <a:r>
              <a:rPr lang="en-US" altLang="en-US" dirty="0">
                <a:ea typeface="ＭＳ Ｐゴシック" panose="020B0600070205080204" pitchFamily="34" charset="-128"/>
                <a:cs typeface="Arial" panose="020B0604020202020204" pitchFamily="34" charset="0"/>
              </a:rPr>
              <a:t>"insert into instructor values(</a:t>
            </a:r>
            <a:r>
              <a:rPr lang="en-US" altLang="ja-JP" dirty="0">
                <a:solidFill>
                  <a:srgbClr val="FF0000"/>
                </a:solidFill>
                <a:ea typeface="ＭＳ Ｐゴシック" panose="020B0600070205080204" pitchFamily="34" charset="-128"/>
                <a:cs typeface="Arial" panose="020B0604020202020204" pitchFamily="34" charset="0"/>
              </a:rPr>
              <a:t>' </a:t>
            </a:r>
            <a:r>
              <a:rPr lang="en-US" altLang="ja-JP" dirty="0">
                <a:ea typeface="ＭＳ Ｐゴシック" panose="020B0600070205080204" pitchFamily="34" charset="-128"/>
                <a:cs typeface="Arial" panose="020B0604020202020204" pitchFamily="34" charset="0"/>
              </a:rPr>
              <a:t>" + ID + " </a:t>
            </a:r>
            <a:r>
              <a:rPr lang="en-US" altLang="ja-JP" dirty="0">
                <a:solidFill>
                  <a:srgbClr val="FF0000"/>
                </a:solidFill>
                <a:ea typeface="ＭＳ Ｐゴシック" panose="020B0600070205080204" pitchFamily="34" charset="-128"/>
                <a:cs typeface="Arial" panose="020B0604020202020204" pitchFamily="34" charset="0"/>
              </a:rPr>
              <a:t>'</a:t>
            </a:r>
            <a:r>
              <a:rPr lang="en-US" altLang="ja-JP" dirty="0">
                <a:ea typeface="ＭＳ Ｐゴシック" panose="020B0600070205080204" pitchFamily="34" charset="-128"/>
                <a:cs typeface="Arial" panose="020B0604020202020204" pitchFamily="34" charset="0"/>
              </a:rPr>
              <a:t>, </a:t>
            </a:r>
            <a:r>
              <a:rPr lang="en-US" altLang="ja-JP" dirty="0">
                <a:solidFill>
                  <a:srgbClr val="FF0000"/>
                </a:solidFill>
                <a:ea typeface="ＭＳ Ｐゴシック" panose="020B0600070205080204" pitchFamily="34" charset="-128"/>
                <a:cs typeface="Arial" panose="020B0604020202020204" pitchFamily="34" charset="0"/>
              </a:rPr>
              <a:t>' </a:t>
            </a:r>
            <a:r>
              <a:rPr lang="en-US" altLang="ja-JP" dirty="0">
                <a:ea typeface="ＭＳ Ｐゴシック" panose="020B0600070205080204" pitchFamily="34" charset="-128"/>
                <a:cs typeface="Arial" panose="020B0604020202020204" pitchFamily="34" charset="0"/>
              </a:rPr>
              <a:t>" + name + " </a:t>
            </a:r>
            <a:r>
              <a:rPr lang="en-US" altLang="ja-JP" dirty="0">
                <a:solidFill>
                  <a:srgbClr val="FF0000"/>
                </a:solidFill>
                <a:ea typeface="ＭＳ Ｐゴシック" panose="020B0600070205080204" pitchFamily="34" charset="-128"/>
                <a:cs typeface="Arial" panose="020B0604020202020204" pitchFamily="34" charset="0"/>
              </a:rPr>
              <a:t>'</a:t>
            </a:r>
            <a:r>
              <a:rPr lang="en-US" altLang="ja-JP" dirty="0">
                <a:ea typeface="ＭＳ Ｐゴシック" panose="020B0600070205080204" pitchFamily="34" charset="-128"/>
                <a:cs typeface="Arial" panose="020B0604020202020204" pitchFamily="34" charset="0"/>
              </a:rPr>
              <a:t>, " + " </a:t>
            </a:r>
            <a:r>
              <a:rPr lang="en-US" altLang="ja-JP" dirty="0">
                <a:solidFill>
                  <a:srgbClr val="FF0000"/>
                </a:solidFill>
                <a:ea typeface="ＭＳ Ｐゴシック" panose="020B0600070205080204" pitchFamily="34" charset="-128"/>
                <a:cs typeface="Arial" panose="020B0604020202020204" pitchFamily="34" charset="0"/>
              </a:rPr>
              <a:t>' </a:t>
            </a:r>
            <a:r>
              <a:rPr lang="en-US" altLang="ja-JP" dirty="0">
                <a:ea typeface="ＭＳ Ｐゴシック" panose="020B0600070205080204" pitchFamily="34" charset="-128"/>
                <a:cs typeface="Arial" panose="020B0604020202020204" pitchFamily="34" charset="0"/>
              </a:rPr>
              <a:t>+ dept name + " </a:t>
            </a:r>
            <a:r>
              <a:rPr lang="en-US" altLang="ja-JP" dirty="0">
                <a:solidFill>
                  <a:srgbClr val="FF0000"/>
                </a:solidFill>
                <a:ea typeface="ＭＳ Ｐゴシック" panose="020B0600070205080204" pitchFamily="34" charset="-128"/>
                <a:cs typeface="Arial" panose="020B0604020202020204" pitchFamily="34" charset="0"/>
              </a:rPr>
              <a:t>'</a:t>
            </a:r>
            <a:r>
              <a:rPr lang="en-US" altLang="ja-JP" dirty="0">
                <a:ea typeface="ＭＳ Ｐゴシック" panose="020B0600070205080204" pitchFamily="34" charset="-128"/>
                <a:cs typeface="Arial" panose="020B0604020202020204" pitchFamily="34" charset="0"/>
              </a:rPr>
              <a:t>, " </a:t>
            </a:r>
            <a:r>
              <a:rPr lang="en-US" altLang="ja-JP" dirty="0">
                <a:solidFill>
                  <a:srgbClr val="FF0000"/>
                </a:solidFill>
                <a:ea typeface="ＭＳ Ｐゴシック" panose="020B0600070205080204" pitchFamily="34" charset="-128"/>
                <a:cs typeface="Arial" panose="020B0604020202020204" pitchFamily="34" charset="0"/>
              </a:rPr>
              <a:t>'</a:t>
            </a:r>
            <a:r>
              <a:rPr lang="en-US" altLang="ja-JP" dirty="0">
                <a:ea typeface="ＭＳ Ｐゴシック" panose="020B0600070205080204" pitchFamily="34" charset="-128"/>
                <a:cs typeface="Arial" panose="020B0604020202020204" pitchFamily="34" charset="0"/>
              </a:rPr>
              <a:t> balance + </a:t>
            </a:r>
            <a:r>
              <a:rPr lang="en-US" altLang="ja-JP" dirty="0">
                <a:solidFill>
                  <a:srgbClr val="FF0000"/>
                </a:solidFill>
              </a:rPr>
              <a:t>'</a:t>
            </a:r>
            <a:r>
              <a:rPr lang="en-US" altLang="ja-JP" dirty="0">
                <a:ea typeface="ＭＳ Ｐゴシック" panose="020B0600070205080204" pitchFamily="34" charset="-128"/>
                <a:cs typeface="Arial" panose="020B0604020202020204" pitchFamily="34" charset="0"/>
              </a:rPr>
              <a:t>)</a:t>
            </a:r>
            <a:r>
              <a:rPr lang="ja-JP" altLang="en-US" dirty="0">
                <a:ea typeface="ＭＳ Ｐゴシック" panose="020B0600070205080204" pitchFamily="34" charset="-128"/>
                <a:cs typeface="Arial" panose="020B0604020202020204" pitchFamily="34" charset="0"/>
              </a:rPr>
              <a:t>“</a:t>
            </a:r>
            <a:endParaRPr lang="en-US" altLang="ja-JP" dirty="0">
              <a:ea typeface="ＭＳ Ｐゴシック" panose="020B0600070205080204" pitchFamily="34" charset="-128"/>
              <a:cs typeface="Arial" panose="020B0604020202020204" pitchFamily="34" charset="0"/>
            </a:endParaRPr>
          </a:p>
          <a:p>
            <a:pPr lvl="1"/>
            <a:r>
              <a:rPr lang="en-US" altLang="en-US" dirty="0">
                <a:ea typeface="ＭＳ Ｐゴシック" panose="020B0600070205080204" pitchFamily="34" charset="-128"/>
                <a:cs typeface="Arial" panose="020B0604020202020204" pitchFamily="34" charset="0"/>
              </a:rPr>
              <a:t>What if name is </a:t>
            </a:r>
            <a:r>
              <a:rPr lang="ja-JP" altLang="en-US" dirty="0">
                <a:ea typeface="ＭＳ Ｐゴシック" panose="020B0600070205080204" pitchFamily="34" charset="-128"/>
                <a:cs typeface="Arial" panose="020B0604020202020204" pitchFamily="34" charset="0"/>
              </a:rPr>
              <a:t>“</a:t>
            </a:r>
            <a:r>
              <a:rPr lang="en-US" altLang="ja-JP" dirty="0" err="1">
                <a:ea typeface="ＭＳ Ｐゴシック" panose="020B0600070205080204" pitchFamily="34" charset="-128"/>
              </a:rPr>
              <a:t>O</a:t>
            </a:r>
            <a:r>
              <a:rPr lang="en-US" altLang="ja-JP" dirty="0" err="1">
                <a:ea typeface="ＭＳ Ｐゴシック" panose="020B0600070205080204" pitchFamily="34" charset="-128"/>
                <a:cs typeface="Arial" panose="020B0604020202020204" pitchFamily="34" charset="0"/>
              </a:rPr>
              <a:t>’Henry</a:t>
            </a:r>
            <a:r>
              <a:rPr lang="ja-JP" altLang="en-US" dirty="0">
                <a:ea typeface="ＭＳ Ｐゴシック" panose="020B0600070205080204" pitchFamily="34" charset="-128"/>
                <a:cs typeface="Arial" panose="020B0604020202020204" pitchFamily="34" charset="0"/>
              </a:rPr>
              <a:t>”</a:t>
            </a:r>
            <a:r>
              <a:rPr lang="en-US" altLang="ja-JP" dirty="0">
                <a:ea typeface="ＭＳ Ｐゴシック" panose="020B0600070205080204" pitchFamily="34" charset="-128"/>
                <a:cs typeface="Arial" panose="020B0604020202020204" pitchFamily="34" charset="0"/>
              </a:rPr>
              <a:t>?</a:t>
            </a:r>
          </a:p>
          <a:p>
            <a:pPr lvl="2"/>
            <a:r>
              <a:rPr lang="en-US" altLang="zh-CN" dirty="0">
                <a:solidFill>
                  <a:srgbClr val="231F20"/>
                </a:solidFill>
                <a:effectLst/>
                <a:ea typeface="Times New Roman" panose="02020603050405020304" pitchFamily="18" charset="0"/>
              </a:rPr>
              <a:t>The</a:t>
            </a:r>
            <a:r>
              <a:rPr lang="en-US" altLang="zh-CN" spc="-20" dirty="0">
                <a:solidFill>
                  <a:srgbClr val="231F20"/>
                </a:solidFill>
                <a:effectLst/>
                <a:ea typeface="Times New Roman" panose="02020603050405020304" pitchFamily="18" charset="0"/>
              </a:rPr>
              <a:t> </a:t>
            </a:r>
            <a:r>
              <a:rPr lang="en-US" altLang="zh-CN" dirty="0">
                <a:solidFill>
                  <a:srgbClr val="231F20"/>
                </a:solidFill>
                <a:effectLst/>
                <a:ea typeface="Times New Roman" panose="02020603050405020304" pitchFamily="18" charset="0"/>
              </a:rPr>
              <a:t>query</a:t>
            </a:r>
            <a:r>
              <a:rPr lang="en-US" altLang="zh-CN" spc="-15" dirty="0">
                <a:solidFill>
                  <a:srgbClr val="231F20"/>
                </a:solidFill>
                <a:effectLst/>
                <a:ea typeface="Times New Roman" panose="02020603050405020304" pitchFamily="18" charset="0"/>
              </a:rPr>
              <a:t> </a:t>
            </a:r>
            <a:r>
              <a:rPr lang="en-US" altLang="zh-CN" dirty="0">
                <a:solidFill>
                  <a:srgbClr val="231F20"/>
                </a:solidFill>
                <a:effectLst/>
                <a:ea typeface="Times New Roman" panose="02020603050405020304" pitchFamily="18" charset="0"/>
              </a:rPr>
              <a:t>string</a:t>
            </a:r>
            <a:r>
              <a:rPr lang="en-US" altLang="zh-CN" spc="-10" dirty="0">
                <a:solidFill>
                  <a:srgbClr val="231F20"/>
                </a:solidFill>
                <a:effectLst/>
                <a:ea typeface="Times New Roman" panose="02020603050405020304" pitchFamily="18" charset="0"/>
              </a:rPr>
              <a:t> </a:t>
            </a:r>
            <a:r>
              <a:rPr lang="en-US" altLang="zh-CN" dirty="0">
                <a:solidFill>
                  <a:srgbClr val="231F20"/>
                </a:solidFill>
                <a:effectLst/>
                <a:ea typeface="Times New Roman" panose="02020603050405020304" pitchFamily="18" charset="0"/>
              </a:rPr>
              <a:t>would</a:t>
            </a:r>
            <a:r>
              <a:rPr lang="en-US" altLang="zh-CN" spc="-250" dirty="0">
                <a:solidFill>
                  <a:srgbClr val="231F20"/>
                </a:solidFill>
                <a:effectLst/>
                <a:ea typeface="Times New Roman" panose="02020603050405020304" pitchFamily="18" charset="0"/>
              </a:rPr>
              <a:t> </a:t>
            </a:r>
            <a:r>
              <a:rPr lang="en-US" altLang="zh-CN" dirty="0">
                <a:solidFill>
                  <a:srgbClr val="231F20"/>
                </a:solidFill>
                <a:effectLst/>
                <a:ea typeface="Times New Roman" panose="02020603050405020304" pitchFamily="18" charset="0"/>
              </a:rPr>
              <a:t>have</a:t>
            </a:r>
            <a:r>
              <a:rPr lang="en-US" altLang="zh-CN" spc="-15" dirty="0">
                <a:solidFill>
                  <a:srgbClr val="231F20"/>
                </a:solidFill>
                <a:effectLst/>
                <a:ea typeface="Times New Roman" panose="02020603050405020304" pitchFamily="18" charset="0"/>
              </a:rPr>
              <a:t> </a:t>
            </a:r>
            <a:r>
              <a:rPr lang="en-US" altLang="zh-CN" dirty="0">
                <a:solidFill>
                  <a:srgbClr val="231F20"/>
                </a:solidFill>
                <a:effectLst/>
                <a:ea typeface="Times New Roman" panose="02020603050405020304" pitchFamily="18" charset="0"/>
              </a:rPr>
              <a:t>a</a:t>
            </a:r>
            <a:r>
              <a:rPr lang="en-US" altLang="zh-CN" spc="-20" dirty="0">
                <a:solidFill>
                  <a:srgbClr val="231F20"/>
                </a:solidFill>
                <a:effectLst/>
                <a:ea typeface="Times New Roman" panose="02020603050405020304" pitchFamily="18" charset="0"/>
              </a:rPr>
              <a:t> </a:t>
            </a:r>
            <a:r>
              <a:rPr lang="en-US" altLang="zh-CN" dirty="0">
                <a:solidFill>
                  <a:srgbClr val="231F20"/>
                </a:solidFill>
                <a:effectLst/>
                <a:ea typeface="Times New Roman" panose="02020603050405020304" pitchFamily="18" charset="0"/>
              </a:rPr>
              <a:t>syntax</a:t>
            </a:r>
            <a:r>
              <a:rPr lang="en-US" altLang="zh-CN" spc="-15" dirty="0">
                <a:solidFill>
                  <a:srgbClr val="231F20"/>
                </a:solidFill>
                <a:effectLst/>
                <a:ea typeface="Times New Roman" panose="02020603050405020304" pitchFamily="18" charset="0"/>
              </a:rPr>
              <a:t> </a:t>
            </a:r>
            <a:r>
              <a:rPr lang="en-US" altLang="zh-CN" dirty="0">
                <a:solidFill>
                  <a:srgbClr val="231F20"/>
                </a:solidFill>
                <a:effectLst/>
                <a:ea typeface="Times New Roman" panose="02020603050405020304" pitchFamily="18" charset="0"/>
              </a:rPr>
              <a:t>error</a:t>
            </a:r>
          </a:p>
          <a:p>
            <a:pPr lvl="2"/>
            <a:r>
              <a:rPr lang="en-US" altLang="zh-CN" dirty="0">
                <a:solidFill>
                  <a:srgbClr val="231F20"/>
                </a:solidFill>
                <a:effectLst/>
                <a:ea typeface="Times New Roman" panose="02020603050405020304" pitchFamily="18" charset="0"/>
              </a:rPr>
              <a:t>It</a:t>
            </a:r>
            <a:r>
              <a:rPr lang="en-US" altLang="zh-CN" spc="-15" dirty="0">
                <a:solidFill>
                  <a:srgbClr val="231F20"/>
                </a:solidFill>
                <a:effectLst/>
                <a:ea typeface="Times New Roman" panose="02020603050405020304" pitchFamily="18" charset="0"/>
              </a:rPr>
              <a:t> </a:t>
            </a:r>
            <a:r>
              <a:rPr lang="en-US" altLang="zh-CN" dirty="0">
                <a:solidFill>
                  <a:srgbClr val="231F20"/>
                </a:solidFill>
                <a:effectLst/>
                <a:ea typeface="Times New Roman" panose="02020603050405020304" pitchFamily="18" charset="0"/>
              </a:rPr>
              <a:t>is</a:t>
            </a:r>
            <a:r>
              <a:rPr lang="en-US" altLang="zh-CN" spc="-20" dirty="0">
                <a:solidFill>
                  <a:srgbClr val="231F20"/>
                </a:solidFill>
                <a:effectLst/>
                <a:ea typeface="Times New Roman" panose="02020603050405020304" pitchFamily="18" charset="0"/>
              </a:rPr>
              <a:t> </a:t>
            </a:r>
            <a:r>
              <a:rPr lang="en-US" altLang="zh-CN" dirty="0">
                <a:solidFill>
                  <a:srgbClr val="231F20"/>
                </a:solidFill>
                <a:effectLst/>
                <a:ea typeface="Times New Roman" panose="02020603050405020304" pitchFamily="18" charset="0"/>
              </a:rPr>
              <a:t>quite</a:t>
            </a:r>
            <a:r>
              <a:rPr lang="en-US" altLang="zh-CN" spc="-10" dirty="0">
                <a:solidFill>
                  <a:srgbClr val="231F20"/>
                </a:solidFill>
                <a:effectLst/>
                <a:ea typeface="Times New Roman" panose="02020603050405020304" pitchFamily="18" charset="0"/>
              </a:rPr>
              <a:t> </a:t>
            </a:r>
            <a:r>
              <a:rPr lang="en-US" altLang="zh-CN" dirty="0">
                <a:solidFill>
                  <a:srgbClr val="231F20"/>
                </a:solidFill>
                <a:effectLst/>
                <a:ea typeface="Times New Roman" panose="02020603050405020304" pitchFamily="18" charset="0"/>
              </a:rPr>
              <a:t>possible</a:t>
            </a:r>
            <a:r>
              <a:rPr lang="en-US" altLang="zh-CN" spc="-10" dirty="0">
                <a:solidFill>
                  <a:srgbClr val="231F20"/>
                </a:solidFill>
                <a:effectLst/>
                <a:ea typeface="Times New Roman" panose="02020603050405020304" pitchFamily="18" charset="0"/>
              </a:rPr>
              <a:t> </a:t>
            </a:r>
            <a:r>
              <a:rPr lang="en-US" altLang="zh-CN" dirty="0">
                <a:solidFill>
                  <a:srgbClr val="231F20"/>
                </a:solidFill>
                <a:effectLst/>
                <a:ea typeface="Times New Roman" panose="02020603050405020304" pitchFamily="18" charset="0"/>
              </a:rPr>
              <a:t>that</a:t>
            </a:r>
            <a:r>
              <a:rPr lang="en-US" altLang="zh-CN" spc="-20" dirty="0">
                <a:solidFill>
                  <a:srgbClr val="231F20"/>
                </a:solidFill>
                <a:effectLst/>
                <a:ea typeface="Times New Roman" panose="02020603050405020304" pitchFamily="18" charset="0"/>
              </a:rPr>
              <a:t> </a:t>
            </a:r>
            <a:r>
              <a:rPr lang="en-US" altLang="zh-CN" dirty="0">
                <a:solidFill>
                  <a:srgbClr val="231F20"/>
                </a:solidFill>
                <a:effectLst/>
                <a:ea typeface="Times New Roman" panose="02020603050405020304" pitchFamily="18" charset="0"/>
              </a:rPr>
              <a:t>an</a:t>
            </a:r>
            <a:r>
              <a:rPr lang="en-US" altLang="zh-CN" spc="-15" dirty="0">
                <a:solidFill>
                  <a:srgbClr val="231F20"/>
                </a:solidFill>
                <a:effectLst/>
                <a:ea typeface="Times New Roman" panose="02020603050405020304" pitchFamily="18" charset="0"/>
              </a:rPr>
              <a:t> </a:t>
            </a:r>
            <a:r>
              <a:rPr lang="en-US" altLang="zh-CN" dirty="0">
                <a:solidFill>
                  <a:srgbClr val="231F20"/>
                </a:solidFill>
                <a:effectLst/>
                <a:ea typeface="Times New Roman" panose="02020603050405020304" pitchFamily="18" charset="0"/>
              </a:rPr>
              <a:t>instructor</a:t>
            </a:r>
            <a:r>
              <a:rPr lang="en-US" altLang="zh-CN" spc="-5" dirty="0">
                <a:solidFill>
                  <a:srgbClr val="231F20"/>
                </a:solidFill>
                <a:effectLst/>
                <a:ea typeface="Times New Roman" panose="02020603050405020304" pitchFamily="18" charset="0"/>
              </a:rPr>
              <a:t> </a:t>
            </a:r>
            <a:r>
              <a:rPr lang="en-US" altLang="zh-CN" dirty="0">
                <a:solidFill>
                  <a:srgbClr val="231F20"/>
                </a:solidFill>
                <a:effectLst/>
                <a:ea typeface="Times New Roman" panose="02020603050405020304" pitchFamily="18" charset="0"/>
              </a:rPr>
              <a:t>name</a:t>
            </a:r>
            <a:r>
              <a:rPr lang="en-US" altLang="zh-CN" spc="-20" dirty="0">
                <a:solidFill>
                  <a:srgbClr val="231F20"/>
                </a:solidFill>
                <a:effectLst/>
                <a:ea typeface="Times New Roman" panose="02020603050405020304" pitchFamily="18" charset="0"/>
              </a:rPr>
              <a:t> </a:t>
            </a:r>
            <a:r>
              <a:rPr lang="en-US" altLang="zh-CN" dirty="0">
                <a:solidFill>
                  <a:srgbClr val="231F20"/>
                </a:solidFill>
                <a:effectLst/>
                <a:ea typeface="Times New Roman" panose="02020603050405020304" pitchFamily="18" charset="0"/>
              </a:rPr>
              <a:t>may</a:t>
            </a:r>
            <a:r>
              <a:rPr lang="en-US" altLang="zh-CN" spc="-15" dirty="0">
                <a:solidFill>
                  <a:srgbClr val="231F20"/>
                </a:solidFill>
                <a:effectLst/>
                <a:ea typeface="Times New Roman" panose="02020603050405020304" pitchFamily="18" charset="0"/>
              </a:rPr>
              <a:t> </a:t>
            </a:r>
            <a:r>
              <a:rPr lang="en-US" altLang="zh-CN" dirty="0">
                <a:solidFill>
                  <a:srgbClr val="231F20"/>
                </a:solidFill>
                <a:effectLst/>
                <a:ea typeface="Times New Roman" panose="02020603050405020304" pitchFamily="18" charset="0"/>
              </a:rPr>
              <a:t>have</a:t>
            </a:r>
            <a:r>
              <a:rPr lang="en-US" altLang="zh-CN" spc="-15" dirty="0">
                <a:solidFill>
                  <a:srgbClr val="231F20"/>
                </a:solidFill>
                <a:effectLst/>
                <a:ea typeface="Times New Roman" panose="02020603050405020304" pitchFamily="18" charset="0"/>
              </a:rPr>
              <a:t> </a:t>
            </a:r>
            <a:r>
              <a:rPr lang="en-US" altLang="zh-CN" dirty="0">
                <a:solidFill>
                  <a:srgbClr val="231F20"/>
                </a:solidFill>
                <a:effectLst/>
                <a:ea typeface="Times New Roman" panose="02020603050405020304" pitchFamily="18" charset="0"/>
              </a:rPr>
              <a:t>a</a:t>
            </a:r>
            <a:r>
              <a:rPr lang="en-US" altLang="zh-CN" spc="-20" dirty="0">
                <a:solidFill>
                  <a:srgbClr val="231F20"/>
                </a:solidFill>
                <a:effectLst/>
                <a:ea typeface="Times New Roman" panose="02020603050405020304" pitchFamily="18" charset="0"/>
              </a:rPr>
              <a:t> </a:t>
            </a:r>
            <a:r>
              <a:rPr lang="en-US" altLang="zh-CN" dirty="0">
                <a:solidFill>
                  <a:srgbClr val="231F20"/>
                </a:solidFill>
                <a:effectLst/>
                <a:ea typeface="Times New Roman" panose="02020603050405020304" pitchFamily="18" charset="0"/>
              </a:rPr>
              <a:t>quotation</a:t>
            </a:r>
            <a:r>
              <a:rPr lang="en-US" altLang="zh-CN" spc="-260" dirty="0">
                <a:solidFill>
                  <a:srgbClr val="231F20"/>
                </a:solidFill>
                <a:effectLst/>
                <a:ea typeface="Times New Roman" panose="02020603050405020304" pitchFamily="18" charset="0"/>
              </a:rPr>
              <a:t> </a:t>
            </a:r>
            <a:r>
              <a:rPr lang="en-US" altLang="zh-CN" dirty="0">
                <a:solidFill>
                  <a:srgbClr val="231F20"/>
                </a:solidFill>
                <a:effectLst/>
                <a:ea typeface="Times New Roman" panose="02020603050405020304" pitchFamily="18" charset="0"/>
              </a:rPr>
              <a:t>mark</a:t>
            </a:r>
            <a:r>
              <a:rPr lang="en-US" altLang="zh-CN" spc="-15" dirty="0">
                <a:solidFill>
                  <a:srgbClr val="231F20"/>
                </a:solidFill>
                <a:effectLst/>
                <a:ea typeface="Times New Roman" panose="02020603050405020304" pitchFamily="18" charset="0"/>
              </a:rPr>
              <a:t> </a:t>
            </a:r>
            <a:r>
              <a:rPr lang="en-US" altLang="zh-CN" dirty="0">
                <a:solidFill>
                  <a:srgbClr val="231F20"/>
                </a:solidFill>
                <a:effectLst/>
                <a:ea typeface="Times New Roman" panose="02020603050405020304" pitchFamily="18" charset="0"/>
              </a:rPr>
              <a:t>in</a:t>
            </a:r>
            <a:r>
              <a:rPr lang="en-US" altLang="zh-CN" spc="-10" dirty="0">
                <a:solidFill>
                  <a:srgbClr val="231F20"/>
                </a:solidFill>
                <a:effectLst/>
                <a:ea typeface="Times New Roman" panose="02020603050405020304" pitchFamily="18" charset="0"/>
              </a:rPr>
              <a:t> </a:t>
            </a:r>
            <a:r>
              <a:rPr lang="en-US" altLang="zh-CN" dirty="0">
                <a:solidFill>
                  <a:srgbClr val="231F20"/>
                </a:solidFill>
                <a:effectLst/>
                <a:ea typeface="Times New Roman" panose="02020603050405020304" pitchFamily="18" charset="0"/>
              </a:rPr>
              <a:t>its</a:t>
            </a:r>
            <a:r>
              <a:rPr lang="en-US" altLang="zh-CN" spc="-15" dirty="0">
                <a:solidFill>
                  <a:srgbClr val="231F20"/>
                </a:solidFill>
                <a:effectLst/>
                <a:ea typeface="Times New Roman" panose="02020603050405020304" pitchFamily="18" charset="0"/>
              </a:rPr>
              <a:t> </a:t>
            </a:r>
            <a:r>
              <a:rPr lang="en-US" altLang="zh-CN" dirty="0">
                <a:solidFill>
                  <a:srgbClr val="231F20"/>
                </a:solidFill>
                <a:effectLst/>
                <a:ea typeface="Times New Roman" panose="02020603050405020304" pitchFamily="18" charset="0"/>
              </a:rPr>
              <a:t>name</a:t>
            </a:r>
            <a:r>
              <a:rPr lang="en-US" altLang="zh-CN" spc="-5" dirty="0">
                <a:solidFill>
                  <a:srgbClr val="231F20"/>
                </a:solidFill>
                <a:effectLst/>
                <a:ea typeface="Times New Roman" panose="02020603050405020304" pitchFamily="18" charset="0"/>
              </a:rPr>
              <a:t> </a:t>
            </a:r>
            <a:r>
              <a:rPr lang="en-US" altLang="zh-CN" dirty="0">
                <a:solidFill>
                  <a:srgbClr val="231F20"/>
                </a:solidFill>
                <a:effectLst/>
                <a:ea typeface="Times New Roman" panose="02020603050405020304" pitchFamily="18" charset="0"/>
              </a:rPr>
              <a:t>(for</a:t>
            </a:r>
            <a:r>
              <a:rPr lang="en-US" altLang="zh-CN" spc="-10" dirty="0">
                <a:solidFill>
                  <a:srgbClr val="231F20"/>
                </a:solidFill>
                <a:effectLst/>
                <a:ea typeface="Times New Roman" panose="02020603050405020304" pitchFamily="18" charset="0"/>
              </a:rPr>
              <a:t> </a:t>
            </a:r>
            <a:r>
              <a:rPr lang="en-US" altLang="zh-CN" dirty="0">
                <a:solidFill>
                  <a:srgbClr val="231F20"/>
                </a:solidFill>
                <a:effectLst/>
                <a:ea typeface="Times New Roman" panose="02020603050405020304" pitchFamily="18" charset="0"/>
              </a:rPr>
              <a:t>example,</a:t>
            </a:r>
            <a:r>
              <a:rPr lang="en-US" altLang="zh-CN" spc="-5" dirty="0">
                <a:solidFill>
                  <a:srgbClr val="231F20"/>
                </a:solidFill>
                <a:effectLst/>
                <a:ea typeface="Times New Roman" panose="02020603050405020304" pitchFamily="18" charset="0"/>
              </a:rPr>
              <a:t> </a:t>
            </a:r>
            <a:r>
              <a:rPr lang="en-US" altLang="zh-CN" dirty="0">
                <a:solidFill>
                  <a:srgbClr val="231F20"/>
                </a:solidFill>
                <a:effectLst/>
                <a:ea typeface="Times New Roman" panose="02020603050405020304" pitchFamily="18" charset="0"/>
              </a:rPr>
              <a:t>“</a:t>
            </a:r>
            <a:r>
              <a:rPr lang="en-US" altLang="zh-CN" dirty="0" err="1">
                <a:solidFill>
                  <a:srgbClr val="FF0000"/>
                </a:solidFill>
                <a:effectLst/>
                <a:ea typeface="Times New Roman" panose="02020603050405020304" pitchFamily="18" charset="0"/>
              </a:rPr>
              <a:t>O’Henry</a:t>
            </a:r>
            <a:r>
              <a:rPr lang="en-US" altLang="zh-CN" dirty="0">
                <a:solidFill>
                  <a:srgbClr val="231F20"/>
                </a:solidFill>
                <a:effectLst/>
                <a:ea typeface="Times New Roman" panose="02020603050405020304" pitchFamily="18" charset="0"/>
              </a:rPr>
              <a:t>”)</a:t>
            </a:r>
            <a:endParaRPr lang="en-US" altLang="ja-JP" dirty="0">
              <a:ea typeface="ＭＳ Ｐゴシック" panose="020B0600070205080204" pitchFamily="34" charset="-128"/>
              <a:cs typeface="Arial" panose="020B0604020202020204" pitchFamily="34" charset="0"/>
            </a:endParaRPr>
          </a:p>
          <a:p>
            <a:endParaRPr lang="zh-CN" altLang="en-US" dirty="0"/>
          </a:p>
        </p:txBody>
      </p:sp>
      <p:sp>
        <p:nvSpPr>
          <p:cNvPr id="4" name="日期占位符 3">
            <a:extLst>
              <a:ext uri="{FF2B5EF4-FFF2-40B4-BE49-F238E27FC236}">
                <a16:creationId xmlns:a16="http://schemas.microsoft.com/office/drawing/2014/main" id="{756291C2-3EC2-426C-B9E8-4D0C1995A8D1}"/>
              </a:ext>
            </a:extLst>
          </p:cNvPr>
          <p:cNvSpPr>
            <a:spLocks noGrp="1"/>
          </p:cNvSpPr>
          <p:nvPr>
            <p:ph type="dt" sz="half" idx="10"/>
          </p:nvPr>
        </p:nvSpPr>
        <p:spPr/>
        <p:txBody>
          <a:bodyPr/>
          <a:lstStyle/>
          <a:p>
            <a:fld id="{9F7811A9-68FE-4573-89A3-D2E2D4E29C46}"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008B9FCA-0310-4F67-B22C-DB889991E4D4}"/>
              </a:ext>
            </a:extLst>
          </p:cNvPr>
          <p:cNvSpPr>
            <a:spLocks noGrp="1"/>
          </p:cNvSpPr>
          <p:nvPr>
            <p:ph type="sldNum" sz="quarter" idx="12"/>
          </p:nvPr>
        </p:nvSpPr>
        <p:spPr/>
        <p:txBody>
          <a:bodyPr/>
          <a:lstStyle/>
          <a:p>
            <a:fld id="{47C4BD23-150C-4A56-8E66-9482A3FB2E80}" type="slidenum">
              <a:rPr lang="zh-CN" altLang="en-US" smtClean="0"/>
              <a:pPr/>
              <a:t>16</a:t>
            </a:fld>
            <a:endParaRPr lang="zh-CN" altLang="en-US" dirty="0"/>
          </a:p>
        </p:txBody>
      </p:sp>
    </p:spTree>
    <p:extLst>
      <p:ext uri="{BB962C8B-B14F-4D97-AF65-F5344CB8AC3E}">
        <p14:creationId xmlns:p14="http://schemas.microsoft.com/office/powerpoint/2010/main" val="3276266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4B5ADB-D35D-4DD8-898B-084E79C86D53}"/>
              </a:ext>
            </a:extLst>
          </p:cNvPr>
          <p:cNvSpPr>
            <a:spLocks noGrp="1"/>
          </p:cNvSpPr>
          <p:nvPr>
            <p:ph type="title"/>
          </p:nvPr>
        </p:nvSpPr>
        <p:spPr/>
        <p:txBody>
          <a:bodyPr/>
          <a:lstStyle/>
          <a:p>
            <a:r>
              <a:rPr lang="en-US" altLang="en-US" dirty="0">
                <a:effectLst>
                  <a:outerShdw blurRad="38100" dist="38100" dir="2700000" algn="tl">
                    <a:srgbClr val="C0C0C0"/>
                  </a:outerShdw>
                </a:effectLst>
              </a:rPr>
              <a:t>SQL Injection</a:t>
            </a:r>
            <a:endParaRPr lang="zh-CN" altLang="en-US" dirty="0"/>
          </a:p>
        </p:txBody>
      </p:sp>
      <p:sp>
        <p:nvSpPr>
          <p:cNvPr id="3" name="内容占位符 2">
            <a:extLst>
              <a:ext uri="{FF2B5EF4-FFF2-40B4-BE49-F238E27FC236}">
                <a16:creationId xmlns:a16="http://schemas.microsoft.com/office/drawing/2014/main" id="{4F5441C7-C9DF-4F93-AFC4-7999DE803857}"/>
              </a:ext>
            </a:extLst>
          </p:cNvPr>
          <p:cNvSpPr>
            <a:spLocks noGrp="1"/>
          </p:cNvSpPr>
          <p:nvPr>
            <p:ph idx="1"/>
          </p:nvPr>
        </p:nvSpPr>
        <p:spPr/>
        <p:txBody>
          <a:bodyPr>
            <a:normAutofit/>
          </a:bodyPr>
          <a:lstStyle/>
          <a:p>
            <a:pPr>
              <a:lnSpc>
                <a:spcPct val="90000"/>
              </a:lnSpc>
            </a:pPr>
            <a:r>
              <a:rPr lang="en-US" altLang="en-US" dirty="0"/>
              <a:t>Suppose query is constructed using</a:t>
            </a:r>
          </a:p>
          <a:p>
            <a:pPr lvl="1">
              <a:lnSpc>
                <a:spcPct val="90000"/>
              </a:lnSpc>
            </a:pPr>
            <a:r>
              <a:rPr lang="en-US" altLang="en-US" dirty="0">
                <a:solidFill>
                  <a:srgbClr val="FF0000"/>
                </a:solidFill>
                <a:ea typeface="ＭＳ Ｐゴシック" panose="020B0600070205080204" pitchFamily="34" charset="-128"/>
              </a:rPr>
              <a:t>"</a:t>
            </a:r>
            <a:r>
              <a:rPr lang="en-US" altLang="en-US" b="1" dirty="0">
                <a:ea typeface="ＭＳ Ｐゴシック" panose="020B0600070205080204" pitchFamily="34" charset="-128"/>
              </a:rPr>
              <a:t>select * from instructor where name = </a:t>
            </a:r>
            <a:r>
              <a:rPr lang="en-US" altLang="ja-JP" b="1" dirty="0">
                <a:latin typeface="Arial" panose="020B0604020202020204" pitchFamily="34" charset="0"/>
                <a:ea typeface="ＭＳ Ｐゴシック" panose="020B0600070205080204" pitchFamily="34" charset="-128"/>
              </a:rPr>
              <a:t>'</a:t>
            </a:r>
            <a:r>
              <a:rPr lang="en-US" altLang="ja-JP" dirty="0">
                <a:solidFill>
                  <a:srgbClr val="00B050"/>
                </a:solidFill>
                <a:ea typeface="ＭＳ Ｐゴシック" panose="020B0600070205080204" pitchFamily="34" charset="-128"/>
              </a:rPr>
              <a:t>"</a:t>
            </a:r>
            <a:r>
              <a:rPr lang="en-US" altLang="ja-JP" dirty="0">
                <a:ea typeface="ＭＳ Ｐゴシック" panose="020B0600070205080204" pitchFamily="34" charset="-128"/>
              </a:rPr>
              <a:t> </a:t>
            </a:r>
            <a:r>
              <a:rPr lang="en-US" altLang="ja-JP" dirty="0">
                <a:solidFill>
                  <a:srgbClr val="00B050"/>
                </a:solidFill>
                <a:ea typeface="ＭＳ Ｐゴシック" panose="020B0600070205080204" pitchFamily="34" charset="-128"/>
              </a:rPr>
              <a:t>+</a:t>
            </a:r>
            <a:r>
              <a:rPr lang="en-US" altLang="ja-JP" dirty="0">
                <a:ea typeface="ＭＳ Ｐゴシック" panose="020B0600070205080204" pitchFamily="34" charset="-128"/>
              </a:rPr>
              <a:t> name </a:t>
            </a:r>
            <a:r>
              <a:rPr lang="en-US" altLang="ja-JP" dirty="0">
                <a:solidFill>
                  <a:srgbClr val="00B050"/>
                </a:solidFill>
                <a:ea typeface="ＭＳ Ｐゴシック" panose="020B0600070205080204" pitchFamily="34" charset="-128"/>
              </a:rPr>
              <a:t>+ "</a:t>
            </a:r>
            <a:r>
              <a:rPr lang="en-US" altLang="ja-JP" dirty="0">
                <a:latin typeface="Arial" panose="020B0604020202020204" pitchFamily="34" charset="0"/>
                <a:ea typeface="ＭＳ Ｐゴシック" panose="020B0600070205080204" pitchFamily="34" charset="-128"/>
              </a:rPr>
              <a:t>'</a:t>
            </a:r>
            <a:r>
              <a:rPr lang="en-US" altLang="ja-JP" dirty="0">
                <a:solidFill>
                  <a:srgbClr val="FF0000"/>
                </a:solidFill>
                <a:ea typeface="ＭＳ Ｐゴシック" panose="020B0600070205080204" pitchFamily="34" charset="-128"/>
              </a:rPr>
              <a:t>"</a:t>
            </a:r>
          </a:p>
          <a:p>
            <a:pPr>
              <a:lnSpc>
                <a:spcPct val="90000"/>
              </a:lnSpc>
            </a:pPr>
            <a:r>
              <a:rPr lang="en-US" altLang="en-US" dirty="0"/>
              <a:t>Suppose the user, instead of entering a name, enters:</a:t>
            </a:r>
          </a:p>
          <a:p>
            <a:pPr lvl="1">
              <a:lnSpc>
                <a:spcPct val="90000"/>
              </a:lnSpc>
            </a:pPr>
            <a:r>
              <a:rPr lang="en-US" altLang="en-US" dirty="0">
                <a:solidFill>
                  <a:srgbClr val="FF0000"/>
                </a:solidFill>
                <a:ea typeface="ＭＳ Ｐゴシック" panose="020B0600070205080204" pitchFamily="34" charset="-128"/>
              </a:rPr>
              <a:t>X</a:t>
            </a:r>
            <a:r>
              <a:rPr lang="en-US" altLang="ja-JP" dirty="0">
                <a:solidFill>
                  <a:srgbClr val="FF0000"/>
                </a:solidFill>
                <a:latin typeface="Arial" panose="020B0604020202020204" pitchFamily="34" charset="0"/>
                <a:ea typeface="ＭＳ Ｐゴシック" panose="020B0600070205080204" pitchFamily="34" charset="-128"/>
              </a:rPr>
              <a:t>'</a:t>
            </a:r>
            <a:r>
              <a:rPr lang="en-US" altLang="ja-JP" dirty="0">
                <a:ea typeface="ＭＳ Ｐゴシック" panose="020B0600070205080204" pitchFamily="34" charset="-128"/>
              </a:rPr>
              <a:t> or </a:t>
            </a:r>
            <a:r>
              <a:rPr lang="en-US" altLang="ja-JP" sz="3200" b="1" dirty="0">
                <a:solidFill>
                  <a:srgbClr val="7030A0"/>
                </a:solidFill>
                <a:ea typeface="ＭＳ Ｐゴシック" panose="020B0600070205080204" pitchFamily="34" charset="-128"/>
              </a:rPr>
              <a:t>'Y' = 'Y</a:t>
            </a:r>
          </a:p>
          <a:p>
            <a:pPr>
              <a:lnSpc>
                <a:spcPct val="90000"/>
              </a:lnSpc>
            </a:pPr>
            <a:r>
              <a:rPr lang="en-US" altLang="en-US" dirty="0"/>
              <a:t>then the resulting statement becomes:</a:t>
            </a:r>
          </a:p>
          <a:p>
            <a:pPr lvl="1">
              <a:lnSpc>
                <a:spcPct val="90000"/>
              </a:lnSpc>
            </a:pPr>
            <a:r>
              <a:rPr lang="en-US" altLang="en-US" sz="3200" dirty="0">
                <a:solidFill>
                  <a:srgbClr val="FF0000"/>
                </a:solidFill>
                <a:ea typeface="ＭＳ Ｐゴシック" panose="020B0600070205080204" pitchFamily="34" charset="-128"/>
              </a:rPr>
              <a:t>"</a:t>
            </a:r>
            <a:r>
              <a:rPr lang="en-US" altLang="en-US" sz="3200" dirty="0">
                <a:ea typeface="ＭＳ Ｐゴシック" panose="020B0600070205080204" pitchFamily="34" charset="-128"/>
              </a:rPr>
              <a:t>select * from instructor where name = </a:t>
            </a:r>
            <a:r>
              <a:rPr lang="en-US" altLang="ja-JP" sz="3200" dirty="0">
                <a:latin typeface="Arial" panose="020B0604020202020204" pitchFamily="34" charset="0"/>
                <a:ea typeface="ＭＳ Ｐゴシック" panose="020B0600070205080204" pitchFamily="34" charset="-128"/>
              </a:rPr>
              <a:t>'</a:t>
            </a:r>
            <a:r>
              <a:rPr lang="en-US" altLang="ja-JP" sz="3200" dirty="0">
                <a:solidFill>
                  <a:srgbClr val="00B050"/>
                </a:solidFill>
                <a:ea typeface="ＭＳ Ｐゴシック" panose="020B0600070205080204" pitchFamily="34" charset="-128"/>
              </a:rPr>
              <a:t>"</a:t>
            </a:r>
            <a:r>
              <a:rPr lang="en-US" altLang="ja-JP" sz="3200" dirty="0">
                <a:ea typeface="ＭＳ Ｐゴシック" panose="020B0600070205080204" pitchFamily="34" charset="-128"/>
              </a:rPr>
              <a:t> </a:t>
            </a:r>
            <a:r>
              <a:rPr lang="en-US" altLang="ja-JP" sz="3200" dirty="0">
                <a:solidFill>
                  <a:srgbClr val="00B050"/>
                </a:solidFill>
                <a:ea typeface="ＭＳ Ｐゴシック" panose="020B0600070205080204" pitchFamily="34" charset="-128"/>
              </a:rPr>
              <a:t>+</a:t>
            </a:r>
            <a:r>
              <a:rPr lang="en-US" altLang="ja-JP" sz="3200" dirty="0">
                <a:ea typeface="ＭＳ Ｐゴシック" panose="020B0600070205080204" pitchFamily="34" charset="-128"/>
              </a:rPr>
              <a:t> </a:t>
            </a:r>
            <a:r>
              <a:rPr lang="en-US" altLang="ja-JP" sz="3200" dirty="0">
                <a:solidFill>
                  <a:srgbClr val="00B050"/>
                </a:solidFill>
                <a:ea typeface="ＭＳ Ｐゴシック" panose="020B0600070205080204" pitchFamily="34" charset="-128"/>
              </a:rPr>
              <a:t>"</a:t>
            </a:r>
            <a:r>
              <a:rPr lang="en-US" altLang="ja-JP" sz="3200" dirty="0">
                <a:ea typeface="ＭＳ Ｐゴシック" panose="020B0600070205080204" pitchFamily="34" charset="-128"/>
              </a:rPr>
              <a:t>X</a:t>
            </a:r>
            <a:r>
              <a:rPr lang="en-US" altLang="ja-JP" sz="3200" dirty="0">
                <a:latin typeface="Arial" panose="020B0604020202020204" pitchFamily="34" charset="0"/>
                <a:ea typeface="ＭＳ Ｐゴシック" panose="020B0600070205080204" pitchFamily="34" charset="-128"/>
              </a:rPr>
              <a:t>'</a:t>
            </a:r>
            <a:r>
              <a:rPr lang="en-US" altLang="ja-JP" sz="3200" dirty="0">
                <a:ea typeface="ＭＳ Ｐゴシック" panose="020B0600070205080204" pitchFamily="34" charset="-128"/>
              </a:rPr>
              <a:t> </a:t>
            </a:r>
            <a:r>
              <a:rPr lang="en-US" altLang="ja-JP" dirty="0">
                <a:ea typeface="ＭＳ Ｐゴシック" panose="020B0600070205080204" pitchFamily="34" charset="-128"/>
              </a:rPr>
              <a:t>or</a:t>
            </a:r>
            <a:r>
              <a:rPr lang="en-US" altLang="ja-JP" sz="3200" b="1" dirty="0">
                <a:solidFill>
                  <a:srgbClr val="7030A0"/>
                </a:solidFill>
                <a:ea typeface="ＭＳ Ｐゴシック" panose="020B0600070205080204" pitchFamily="34" charset="-128"/>
              </a:rPr>
              <a:t> </a:t>
            </a:r>
            <a:r>
              <a:rPr lang="en-US" altLang="ja-JP" sz="3200" b="1" dirty="0">
                <a:solidFill>
                  <a:srgbClr val="7030A0"/>
                </a:solidFill>
                <a:latin typeface="Arial" panose="020B0604020202020204" pitchFamily="34" charset="0"/>
                <a:ea typeface="ＭＳ Ｐゴシック" panose="020B0600070205080204" pitchFamily="34" charset="-128"/>
              </a:rPr>
              <a:t>'</a:t>
            </a:r>
            <a:r>
              <a:rPr lang="en-US" altLang="ja-JP" sz="3200" b="1" dirty="0">
                <a:solidFill>
                  <a:srgbClr val="7030A0"/>
                </a:solidFill>
                <a:ea typeface="ＭＳ Ｐゴシック" panose="020B0600070205080204" pitchFamily="34" charset="-128"/>
              </a:rPr>
              <a:t>Y</a:t>
            </a:r>
            <a:r>
              <a:rPr lang="en-US" altLang="ja-JP" sz="3200" b="1" dirty="0">
                <a:solidFill>
                  <a:srgbClr val="7030A0"/>
                </a:solidFill>
                <a:latin typeface="Arial" panose="020B0604020202020204" pitchFamily="34" charset="0"/>
                <a:ea typeface="ＭＳ Ｐゴシック" panose="020B0600070205080204" pitchFamily="34" charset="-128"/>
              </a:rPr>
              <a:t>'</a:t>
            </a:r>
            <a:r>
              <a:rPr lang="en-US" altLang="ja-JP" sz="3200" b="1" dirty="0">
                <a:solidFill>
                  <a:srgbClr val="7030A0"/>
                </a:solidFill>
                <a:ea typeface="ＭＳ Ｐゴシック" panose="020B0600070205080204" pitchFamily="34" charset="-128"/>
              </a:rPr>
              <a:t> = </a:t>
            </a:r>
            <a:r>
              <a:rPr lang="en-US" altLang="ja-JP" sz="3200" b="1" dirty="0">
                <a:solidFill>
                  <a:srgbClr val="7030A0"/>
                </a:solidFill>
                <a:latin typeface="Arial" panose="020B0604020202020204" pitchFamily="34" charset="0"/>
                <a:ea typeface="ＭＳ Ｐゴシック" panose="020B0600070205080204" pitchFamily="34" charset="-128"/>
              </a:rPr>
              <a:t>'</a:t>
            </a:r>
            <a:r>
              <a:rPr lang="en-US" altLang="ja-JP" sz="3200" b="1" dirty="0">
                <a:solidFill>
                  <a:srgbClr val="7030A0"/>
                </a:solidFill>
                <a:ea typeface="ＭＳ Ｐゴシック" panose="020B0600070205080204" pitchFamily="34" charset="-128"/>
              </a:rPr>
              <a:t>Y</a:t>
            </a:r>
            <a:r>
              <a:rPr lang="en-US" altLang="ja-JP" sz="3200" dirty="0">
                <a:solidFill>
                  <a:srgbClr val="00B050"/>
                </a:solidFill>
                <a:ea typeface="ＭＳ Ｐゴシック" panose="020B0600070205080204" pitchFamily="34" charset="-128"/>
              </a:rPr>
              <a:t>" +</a:t>
            </a:r>
            <a:r>
              <a:rPr lang="en-US" altLang="ja-JP" sz="3200" dirty="0">
                <a:ea typeface="ＭＳ Ｐゴシック" panose="020B0600070205080204" pitchFamily="34" charset="-128"/>
              </a:rPr>
              <a:t> </a:t>
            </a:r>
            <a:r>
              <a:rPr lang="en-US" altLang="ja-JP" sz="3200" dirty="0">
                <a:solidFill>
                  <a:srgbClr val="00B050"/>
                </a:solidFill>
                <a:ea typeface="ＭＳ Ｐゴシック" panose="020B0600070205080204" pitchFamily="34" charset="-128"/>
              </a:rPr>
              <a:t>"</a:t>
            </a:r>
            <a:r>
              <a:rPr lang="en-US" altLang="ja-JP" sz="3600" b="1" dirty="0">
                <a:solidFill>
                  <a:srgbClr val="7030A0"/>
                </a:solidFill>
                <a:latin typeface="Arial" panose="020B0604020202020204" pitchFamily="34" charset="0"/>
                <a:ea typeface="ＭＳ Ｐゴシック" panose="020B0600070205080204" pitchFamily="34" charset="-128"/>
              </a:rPr>
              <a:t>'</a:t>
            </a:r>
            <a:r>
              <a:rPr lang="en-US" altLang="ja-JP" sz="3200" dirty="0">
                <a:solidFill>
                  <a:srgbClr val="FF0000"/>
                </a:solidFill>
                <a:ea typeface="ＭＳ Ｐゴシック" panose="020B0600070205080204" pitchFamily="34" charset="-128"/>
              </a:rPr>
              <a:t>"</a:t>
            </a:r>
          </a:p>
          <a:p>
            <a:pPr lvl="1">
              <a:lnSpc>
                <a:spcPct val="90000"/>
              </a:lnSpc>
            </a:pPr>
            <a:r>
              <a:rPr lang="en-US" altLang="en-US" dirty="0">
                <a:ea typeface="ＭＳ Ｐゴシック" panose="020B0600070205080204" pitchFamily="34" charset="-128"/>
              </a:rPr>
              <a:t>which is:</a:t>
            </a:r>
          </a:p>
          <a:p>
            <a:pPr lvl="2">
              <a:lnSpc>
                <a:spcPct val="90000"/>
              </a:lnSpc>
            </a:pPr>
            <a:r>
              <a:rPr lang="en-US" altLang="en-US" sz="2800" dirty="0">
                <a:ea typeface="ＭＳ Ｐゴシック" panose="020B0600070205080204" pitchFamily="34" charset="-128"/>
              </a:rPr>
              <a:t>select * from instructor where name = </a:t>
            </a:r>
            <a:r>
              <a:rPr lang="en-US" altLang="ja-JP" sz="2800" dirty="0">
                <a:latin typeface="Arial" panose="020B0604020202020204" pitchFamily="34" charset="0"/>
                <a:ea typeface="ＭＳ Ｐゴシック" panose="020B0600070205080204" pitchFamily="34" charset="-128"/>
              </a:rPr>
              <a:t>'</a:t>
            </a:r>
            <a:r>
              <a:rPr lang="en-US" altLang="ja-JP" sz="2800" dirty="0">
                <a:ea typeface="ＭＳ Ｐゴシック" panose="020B0600070205080204" pitchFamily="34" charset="-128"/>
              </a:rPr>
              <a:t>X</a:t>
            </a:r>
            <a:r>
              <a:rPr lang="en-US" altLang="ja-JP" sz="2800" dirty="0">
                <a:latin typeface="Arial" panose="020B0604020202020204" pitchFamily="34" charset="0"/>
                <a:ea typeface="ＭＳ Ｐゴシック" panose="020B0600070205080204" pitchFamily="34" charset="-128"/>
              </a:rPr>
              <a:t>'</a:t>
            </a:r>
            <a:r>
              <a:rPr lang="en-US" altLang="ja-JP" sz="2800" dirty="0">
                <a:ea typeface="ＭＳ Ｐゴシック" panose="020B0600070205080204" pitchFamily="34" charset="-128"/>
              </a:rPr>
              <a:t> </a:t>
            </a:r>
            <a:r>
              <a:rPr lang="en-US" altLang="ja-JP" dirty="0">
                <a:ea typeface="ＭＳ Ｐゴシック" panose="020B0600070205080204" pitchFamily="34" charset="-128"/>
              </a:rPr>
              <a:t>or</a:t>
            </a:r>
            <a:r>
              <a:rPr lang="en-US" altLang="ja-JP" sz="2800" b="1" dirty="0">
                <a:solidFill>
                  <a:srgbClr val="7030A0"/>
                </a:solidFill>
                <a:ea typeface="ＭＳ Ｐゴシック" panose="020B0600070205080204" pitchFamily="34" charset="-128"/>
              </a:rPr>
              <a:t> </a:t>
            </a:r>
            <a:r>
              <a:rPr lang="en-US" altLang="ja-JP" sz="2800" b="1" dirty="0">
                <a:solidFill>
                  <a:srgbClr val="7030A0"/>
                </a:solidFill>
                <a:latin typeface="Arial" panose="020B0604020202020204" pitchFamily="34" charset="0"/>
                <a:ea typeface="ＭＳ Ｐゴシック" panose="020B0600070205080204" pitchFamily="34" charset="-128"/>
              </a:rPr>
              <a:t>'</a:t>
            </a:r>
            <a:r>
              <a:rPr lang="en-US" altLang="ja-JP" sz="2800" b="1" dirty="0">
                <a:solidFill>
                  <a:srgbClr val="7030A0"/>
                </a:solidFill>
                <a:ea typeface="ＭＳ Ｐゴシック" panose="020B0600070205080204" pitchFamily="34" charset="-128"/>
              </a:rPr>
              <a:t>Y</a:t>
            </a:r>
            <a:r>
              <a:rPr lang="en-US" altLang="ja-JP" sz="2800" b="1" dirty="0">
                <a:solidFill>
                  <a:srgbClr val="7030A0"/>
                </a:solidFill>
                <a:latin typeface="Arial" panose="020B0604020202020204" pitchFamily="34" charset="0"/>
                <a:ea typeface="ＭＳ Ｐゴシック" panose="020B0600070205080204" pitchFamily="34" charset="-128"/>
              </a:rPr>
              <a:t>'</a:t>
            </a:r>
            <a:r>
              <a:rPr lang="en-US" altLang="ja-JP" sz="2800" b="1" dirty="0">
                <a:solidFill>
                  <a:srgbClr val="7030A0"/>
                </a:solidFill>
                <a:ea typeface="ＭＳ Ｐゴシック" panose="020B0600070205080204" pitchFamily="34" charset="-128"/>
              </a:rPr>
              <a:t> = </a:t>
            </a:r>
            <a:r>
              <a:rPr lang="en-US" altLang="ja-JP" sz="2800" b="1" dirty="0">
                <a:solidFill>
                  <a:srgbClr val="7030A0"/>
                </a:solidFill>
                <a:latin typeface="Arial" panose="020B0604020202020204" pitchFamily="34" charset="0"/>
                <a:ea typeface="ＭＳ Ｐゴシック" panose="020B0600070205080204" pitchFamily="34" charset="-128"/>
              </a:rPr>
              <a:t>'</a:t>
            </a:r>
            <a:r>
              <a:rPr lang="en-US" altLang="ja-JP" sz="2800" b="1" dirty="0">
                <a:solidFill>
                  <a:srgbClr val="7030A0"/>
                </a:solidFill>
                <a:ea typeface="ＭＳ Ｐゴシック" panose="020B0600070205080204" pitchFamily="34" charset="-128"/>
              </a:rPr>
              <a:t>Y</a:t>
            </a:r>
            <a:r>
              <a:rPr lang="en-US" altLang="ja-JP" sz="3600" b="1" dirty="0">
                <a:solidFill>
                  <a:srgbClr val="7030A0"/>
                </a:solidFill>
                <a:latin typeface="Arial" panose="020B0604020202020204" pitchFamily="34" charset="0"/>
                <a:ea typeface="ＭＳ Ｐゴシック" panose="020B0600070205080204" pitchFamily="34" charset="-128"/>
              </a:rPr>
              <a:t>’</a:t>
            </a:r>
            <a:endParaRPr lang="en-US" altLang="ja-JP" sz="3600" b="1" dirty="0">
              <a:solidFill>
                <a:srgbClr val="7030A0"/>
              </a:solidFill>
              <a:ea typeface="ＭＳ Ｐゴシック" panose="020B0600070205080204" pitchFamily="34" charset="-128"/>
            </a:endParaRPr>
          </a:p>
          <a:p>
            <a:pPr lvl="1">
              <a:lnSpc>
                <a:spcPct val="90000"/>
              </a:lnSpc>
            </a:pPr>
            <a:endParaRPr lang="en-US" altLang="en-US" dirty="0">
              <a:ea typeface="ＭＳ Ｐゴシック" panose="020B0600070205080204" pitchFamily="34" charset="-128"/>
            </a:endParaRPr>
          </a:p>
          <a:p>
            <a:pPr lvl="1">
              <a:lnSpc>
                <a:spcPct val="90000"/>
              </a:lnSpc>
            </a:pPr>
            <a:r>
              <a:rPr lang="en-US" altLang="en-US" dirty="0">
                <a:ea typeface="ＭＳ Ｐゴシック" panose="020B0600070205080204" pitchFamily="34" charset="-128"/>
              </a:rPr>
              <a:t>User could have even used</a:t>
            </a:r>
          </a:p>
          <a:p>
            <a:pPr lvl="2">
              <a:lnSpc>
                <a:spcPct val="90000"/>
              </a:lnSpc>
            </a:pPr>
            <a:r>
              <a:rPr lang="en-US" altLang="en-US" b="1" dirty="0">
                <a:ea typeface="ＭＳ Ｐゴシック" panose="020B0600070205080204" pitchFamily="34" charset="-128"/>
              </a:rPr>
              <a:t>X</a:t>
            </a:r>
            <a:r>
              <a:rPr lang="en-US" altLang="ja-JP" b="1" dirty="0">
                <a:latin typeface="Arial" panose="020B0604020202020204" pitchFamily="34" charset="0"/>
                <a:ea typeface="ＭＳ Ｐゴシック" panose="020B0600070205080204" pitchFamily="34" charset="-128"/>
              </a:rPr>
              <a:t>'</a:t>
            </a:r>
            <a:r>
              <a:rPr lang="en-US" altLang="ja-JP" b="1" dirty="0">
                <a:ea typeface="ＭＳ Ｐゴシック" panose="020B0600070205080204" pitchFamily="34" charset="-128"/>
              </a:rPr>
              <a:t>; </a:t>
            </a:r>
            <a:r>
              <a:rPr lang="en-US" altLang="ja-JP" dirty="0">
                <a:ea typeface="ＭＳ Ｐゴシック" panose="020B0600070205080204" pitchFamily="34" charset="-128"/>
              </a:rPr>
              <a:t>update instructor set salary = salary + 10000; --</a:t>
            </a:r>
          </a:p>
          <a:p>
            <a:pPr>
              <a:lnSpc>
                <a:spcPct val="90000"/>
              </a:lnSpc>
            </a:pPr>
            <a:endParaRPr lang="en-US" altLang="en-US" dirty="0"/>
          </a:p>
          <a:p>
            <a:pPr marL="0" indent="0">
              <a:buNone/>
            </a:pPr>
            <a:endParaRPr lang="zh-CN" altLang="en-US" dirty="0"/>
          </a:p>
        </p:txBody>
      </p:sp>
      <p:sp>
        <p:nvSpPr>
          <p:cNvPr id="4" name="日期占位符 3">
            <a:extLst>
              <a:ext uri="{FF2B5EF4-FFF2-40B4-BE49-F238E27FC236}">
                <a16:creationId xmlns:a16="http://schemas.microsoft.com/office/drawing/2014/main" id="{F05134DF-A3D4-4A97-AE7D-2391DC39BDB6}"/>
              </a:ext>
            </a:extLst>
          </p:cNvPr>
          <p:cNvSpPr>
            <a:spLocks noGrp="1"/>
          </p:cNvSpPr>
          <p:nvPr>
            <p:ph type="dt" sz="half" idx="10"/>
          </p:nvPr>
        </p:nvSpPr>
        <p:spPr/>
        <p:txBody>
          <a:bodyPr/>
          <a:lstStyle/>
          <a:p>
            <a:fld id="{624658D4-91E3-46B8-BB48-9788287E7765}"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733AB213-D086-403F-BA88-572241E4B216}"/>
              </a:ext>
            </a:extLst>
          </p:cNvPr>
          <p:cNvSpPr>
            <a:spLocks noGrp="1"/>
          </p:cNvSpPr>
          <p:nvPr>
            <p:ph type="sldNum" sz="quarter" idx="12"/>
          </p:nvPr>
        </p:nvSpPr>
        <p:spPr/>
        <p:txBody>
          <a:bodyPr/>
          <a:lstStyle/>
          <a:p>
            <a:fld id="{47C4BD23-150C-4A56-8E66-9482A3FB2E80}" type="slidenum">
              <a:rPr lang="zh-CN" altLang="en-US" smtClean="0"/>
              <a:pPr/>
              <a:t>17</a:t>
            </a:fld>
            <a:endParaRPr lang="zh-CN" altLang="en-US" dirty="0"/>
          </a:p>
        </p:txBody>
      </p:sp>
      <p:sp>
        <p:nvSpPr>
          <p:cNvPr id="7" name="任意多边形: 形状 6">
            <a:extLst>
              <a:ext uri="{FF2B5EF4-FFF2-40B4-BE49-F238E27FC236}">
                <a16:creationId xmlns:a16="http://schemas.microsoft.com/office/drawing/2014/main" id="{6FA179D3-52F0-493B-B648-E4A55EF8CEE9}"/>
              </a:ext>
            </a:extLst>
          </p:cNvPr>
          <p:cNvSpPr/>
          <p:nvPr/>
        </p:nvSpPr>
        <p:spPr>
          <a:xfrm>
            <a:off x="800783" y="1993549"/>
            <a:ext cx="1876377" cy="462280"/>
          </a:xfrm>
          <a:custGeom>
            <a:avLst/>
            <a:gdLst>
              <a:gd name="connsiteX0" fmla="*/ 44289 w 1614353"/>
              <a:gd name="connsiteY0" fmla="*/ 45720 h 462280"/>
              <a:gd name="connsiteX1" fmla="*/ 603089 w 1614353"/>
              <a:gd name="connsiteY1" fmla="*/ 45720 h 462280"/>
              <a:gd name="connsiteX2" fmla="*/ 679289 w 1614353"/>
              <a:gd name="connsiteY2" fmla="*/ 40640 h 462280"/>
              <a:gd name="connsiteX3" fmla="*/ 852009 w 1614353"/>
              <a:gd name="connsiteY3" fmla="*/ 30480 h 462280"/>
              <a:gd name="connsiteX4" fmla="*/ 1106009 w 1614353"/>
              <a:gd name="connsiteY4" fmla="*/ 25400 h 462280"/>
              <a:gd name="connsiteX5" fmla="*/ 1258409 w 1614353"/>
              <a:gd name="connsiteY5" fmla="*/ 0 h 462280"/>
              <a:gd name="connsiteX6" fmla="*/ 1481929 w 1614353"/>
              <a:gd name="connsiteY6" fmla="*/ 5080 h 462280"/>
              <a:gd name="connsiteX7" fmla="*/ 1568289 w 1614353"/>
              <a:gd name="connsiteY7" fmla="*/ 25400 h 462280"/>
              <a:gd name="connsiteX8" fmla="*/ 1598769 w 1614353"/>
              <a:gd name="connsiteY8" fmla="*/ 86360 h 462280"/>
              <a:gd name="connsiteX9" fmla="*/ 1603849 w 1614353"/>
              <a:gd name="connsiteY9" fmla="*/ 116840 h 462280"/>
              <a:gd name="connsiteX10" fmla="*/ 1614009 w 1614353"/>
              <a:gd name="connsiteY10" fmla="*/ 142240 h 462280"/>
              <a:gd name="connsiteX11" fmla="*/ 1608929 w 1614353"/>
              <a:gd name="connsiteY11" fmla="*/ 299720 h 462280"/>
              <a:gd name="connsiteX12" fmla="*/ 1573369 w 1614353"/>
              <a:gd name="connsiteY12" fmla="*/ 345440 h 462280"/>
              <a:gd name="connsiteX13" fmla="*/ 1558129 w 1614353"/>
              <a:gd name="connsiteY13" fmla="*/ 355600 h 462280"/>
              <a:gd name="connsiteX14" fmla="*/ 1517489 w 1614353"/>
              <a:gd name="connsiteY14" fmla="*/ 396240 h 462280"/>
              <a:gd name="connsiteX15" fmla="*/ 1487009 w 1614353"/>
              <a:gd name="connsiteY15" fmla="*/ 401320 h 462280"/>
              <a:gd name="connsiteX16" fmla="*/ 1471769 w 1614353"/>
              <a:gd name="connsiteY16" fmla="*/ 406400 h 462280"/>
              <a:gd name="connsiteX17" fmla="*/ 1436209 w 1614353"/>
              <a:gd name="connsiteY17" fmla="*/ 416560 h 462280"/>
              <a:gd name="connsiteX18" fmla="*/ 1415889 w 1614353"/>
              <a:gd name="connsiteY18" fmla="*/ 421640 h 462280"/>
              <a:gd name="connsiteX19" fmla="*/ 887569 w 1614353"/>
              <a:gd name="connsiteY19" fmla="*/ 431800 h 462280"/>
              <a:gd name="connsiteX20" fmla="*/ 821529 w 1614353"/>
              <a:gd name="connsiteY20" fmla="*/ 436880 h 462280"/>
              <a:gd name="connsiteX21" fmla="*/ 699609 w 1614353"/>
              <a:gd name="connsiteY21" fmla="*/ 462280 h 462280"/>
              <a:gd name="connsiteX22" fmla="*/ 323689 w 1614353"/>
              <a:gd name="connsiteY22" fmla="*/ 452120 h 462280"/>
              <a:gd name="connsiteX23" fmla="*/ 272889 w 1614353"/>
              <a:gd name="connsiteY23" fmla="*/ 441960 h 462280"/>
              <a:gd name="connsiteX24" fmla="*/ 211929 w 1614353"/>
              <a:gd name="connsiteY24" fmla="*/ 436880 h 462280"/>
              <a:gd name="connsiteX25" fmla="*/ 156049 w 1614353"/>
              <a:gd name="connsiteY25" fmla="*/ 421640 h 462280"/>
              <a:gd name="connsiteX26" fmla="*/ 79849 w 1614353"/>
              <a:gd name="connsiteY26" fmla="*/ 401320 h 462280"/>
              <a:gd name="connsiteX27" fmla="*/ 59529 w 1614353"/>
              <a:gd name="connsiteY27" fmla="*/ 355600 h 462280"/>
              <a:gd name="connsiteX28" fmla="*/ 44289 w 1614353"/>
              <a:gd name="connsiteY28" fmla="*/ 340360 h 462280"/>
              <a:gd name="connsiteX29" fmla="*/ 39209 w 1614353"/>
              <a:gd name="connsiteY29" fmla="*/ 320040 h 462280"/>
              <a:gd name="connsiteX30" fmla="*/ 13809 w 1614353"/>
              <a:gd name="connsiteY30" fmla="*/ 289560 h 462280"/>
              <a:gd name="connsiteX31" fmla="*/ 34129 w 1614353"/>
              <a:gd name="connsiteY31" fmla="*/ 121920 h 462280"/>
              <a:gd name="connsiteX32" fmla="*/ 49369 w 1614353"/>
              <a:gd name="connsiteY32" fmla="*/ 86360 h 462280"/>
              <a:gd name="connsiteX33" fmla="*/ 44289 w 1614353"/>
              <a:gd name="connsiteY33" fmla="*/ 45720 h 46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614353" h="462280">
                <a:moveTo>
                  <a:pt x="44289" y="45720"/>
                </a:moveTo>
                <a:cubicBezTo>
                  <a:pt x="136576" y="38947"/>
                  <a:pt x="244080" y="53788"/>
                  <a:pt x="603089" y="45720"/>
                </a:cubicBezTo>
                <a:cubicBezTo>
                  <a:pt x="628539" y="45148"/>
                  <a:pt x="653880" y="42196"/>
                  <a:pt x="679289" y="40640"/>
                </a:cubicBezTo>
                <a:cubicBezTo>
                  <a:pt x="736854" y="37116"/>
                  <a:pt x="794373" y="32538"/>
                  <a:pt x="852009" y="30480"/>
                </a:cubicBezTo>
                <a:cubicBezTo>
                  <a:pt x="936639" y="27458"/>
                  <a:pt x="1021342" y="27093"/>
                  <a:pt x="1106009" y="25400"/>
                </a:cubicBezTo>
                <a:cubicBezTo>
                  <a:pt x="1127251" y="21417"/>
                  <a:pt x="1232606" y="445"/>
                  <a:pt x="1258409" y="0"/>
                </a:cubicBezTo>
                <a:lnTo>
                  <a:pt x="1481929" y="5080"/>
                </a:lnTo>
                <a:cubicBezTo>
                  <a:pt x="1510716" y="11853"/>
                  <a:pt x="1555064" y="-1051"/>
                  <a:pt x="1568289" y="25400"/>
                </a:cubicBezTo>
                <a:lnTo>
                  <a:pt x="1598769" y="86360"/>
                </a:lnTo>
                <a:cubicBezTo>
                  <a:pt x="1600462" y="96520"/>
                  <a:pt x="1601139" y="106903"/>
                  <a:pt x="1603849" y="116840"/>
                </a:cubicBezTo>
                <a:cubicBezTo>
                  <a:pt x="1606248" y="125638"/>
                  <a:pt x="1613756" y="133125"/>
                  <a:pt x="1614009" y="142240"/>
                </a:cubicBezTo>
                <a:cubicBezTo>
                  <a:pt x="1615467" y="194740"/>
                  <a:pt x="1612013" y="247290"/>
                  <a:pt x="1608929" y="299720"/>
                </a:cubicBezTo>
                <a:cubicBezTo>
                  <a:pt x="1607756" y="319660"/>
                  <a:pt x="1584960" y="335137"/>
                  <a:pt x="1573369" y="345440"/>
                </a:cubicBezTo>
                <a:cubicBezTo>
                  <a:pt x="1568806" y="349496"/>
                  <a:pt x="1562446" y="351283"/>
                  <a:pt x="1558129" y="355600"/>
                </a:cubicBezTo>
                <a:cubicBezTo>
                  <a:pt x="1543509" y="370220"/>
                  <a:pt x="1537902" y="388075"/>
                  <a:pt x="1517489" y="396240"/>
                </a:cubicBezTo>
                <a:cubicBezTo>
                  <a:pt x="1507926" y="400065"/>
                  <a:pt x="1497064" y="399086"/>
                  <a:pt x="1487009" y="401320"/>
                </a:cubicBezTo>
                <a:cubicBezTo>
                  <a:pt x="1481782" y="402482"/>
                  <a:pt x="1476898" y="404861"/>
                  <a:pt x="1471769" y="406400"/>
                </a:cubicBezTo>
                <a:cubicBezTo>
                  <a:pt x="1459961" y="409942"/>
                  <a:pt x="1448102" y="413316"/>
                  <a:pt x="1436209" y="416560"/>
                </a:cubicBezTo>
                <a:cubicBezTo>
                  <a:pt x="1429473" y="418397"/>
                  <a:pt x="1422868" y="421446"/>
                  <a:pt x="1415889" y="421640"/>
                </a:cubicBezTo>
                <a:lnTo>
                  <a:pt x="887569" y="431800"/>
                </a:lnTo>
                <a:cubicBezTo>
                  <a:pt x="865556" y="433493"/>
                  <a:pt x="843437" y="434142"/>
                  <a:pt x="821529" y="436880"/>
                </a:cubicBezTo>
                <a:cubicBezTo>
                  <a:pt x="785380" y="441399"/>
                  <a:pt x="734026" y="454338"/>
                  <a:pt x="699609" y="462280"/>
                </a:cubicBezTo>
                <a:cubicBezTo>
                  <a:pt x="574302" y="458893"/>
                  <a:pt x="448900" y="458082"/>
                  <a:pt x="323689" y="452120"/>
                </a:cubicBezTo>
                <a:cubicBezTo>
                  <a:pt x="306440" y="451299"/>
                  <a:pt x="289999" y="444293"/>
                  <a:pt x="272889" y="441960"/>
                </a:cubicBezTo>
                <a:cubicBezTo>
                  <a:pt x="252686" y="439205"/>
                  <a:pt x="232249" y="438573"/>
                  <a:pt x="211929" y="436880"/>
                </a:cubicBezTo>
                <a:cubicBezTo>
                  <a:pt x="193302" y="431800"/>
                  <a:pt x="174981" y="425426"/>
                  <a:pt x="156049" y="421640"/>
                </a:cubicBezTo>
                <a:cubicBezTo>
                  <a:pt x="82147" y="406860"/>
                  <a:pt x="136557" y="429674"/>
                  <a:pt x="79849" y="401320"/>
                </a:cubicBezTo>
                <a:cubicBezTo>
                  <a:pt x="73948" y="383617"/>
                  <a:pt x="71285" y="373235"/>
                  <a:pt x="59529" y="355600"/>
                </a:cubicBezTo>
                <a:cubicBezTo>
                  <a:pt x="55544" y="349622"/>
                  <a:pt x="49369" y="345440"/>
                  <a:pt x="44289" y="340360"/>
                </a:cubicBezTo>
                <a:cubicBezTo>
                  <a:pt x="42596" y="333587"/>
                  <a:pt x="42801" y="326027"/>
                  <a:pt x="39209" y="320040"/>
                </a:cubicBezTo>
                <a:cubicBezTo>
                  <a:pt x="32405" y="308699"/>
                  <a:pt x="15269" y="302704"/>
                  <a:pt x="13809" y="289560"/>
                </a:cubicBezTo>
                <a:cubicBezTo>
                  <a:pt x="-1617" y="150725"/>
                  <a:pt x="-14120" y="170169"/>
                  <a:pt x="34129" y="121920"/>
                </a:cubicBezTo>
                <a:cubicBezTo>
                  <a:pt x="48713" y="63583"/>
                  <a:pt x="28320" y="135475"/>
                  <a:pt x="49369" y="86360"/>
                </a:cubicBezTo>
                <a:cubicBezTo>
                  <a:pt x="63413" y="53592"/>
                  <a:pt x="-47998" y="52493"/>
                  <a:pt x="44289" y="45720"/>
                </a:cubicBezTo>
                <a:close/>
              </a:path>
            </a:pathLst>
          </a:custGeom>
          <a:ln w="12700"/>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solidFill>
                <a:schemeClr val="tx1"/>
              </a:solidFill>
            </a:endParaRPr>
          </a:p>
        </p:txBody>
      </p:sp>
      <p:sp>
        <p:nvSpPr>
          <p:cNvPr id="9" name="任意多边形: 形状 8">
            <a:extLst>
              <a:ext uri="{FF2B5EF4-FFF2-40B4-BE49-F238E27FC236}">
                <a16:creationId xmlns:a16="http://schemas.microsoft.com/office/drawing/2014/main" id="{463B0823-0C92-45E5-B364-27C28A02AF81}"/>
              </a:ext>
            </a:extLst>
          </p:cNvPr>
          <p:cNvSpPr/>
          <p:nvPr/>
        </p:nvSpPr>
        <p:spPr>
          <a:xfrm>
            <a:off x="5679440" y="3840707"/>
            <a:ext cx="3195320" cy="584200"/>
          </a:xfrm>
          <a:custGeom>
            <a:avLst/>
            <a:gdLst>
              <a:gd name="connsiteX0" fmla="*/ 47233 w 2988553"/>
              <a:gd name="connsiteY0" fmla="*/ 142240 h 584200"/>
              <a:gd name="connsiteX1" fmla="*/ 31993 w 2988553"/>
              <a:gd name="connsiteY1" fmla="*/ 350520 h 584200"/>
              <a:gd name="connsiteX2" fmla="*/ 6593 w 2988553"/>
              <a:gd name="connsiteY2" fmla="*/ 396240 h 584200"/>
              <a:gd name="connsiteX3" fmla="*/ 11673 w 2988553"/>
              <a:gd name="connsiteY3" fmla="*/ 508000 h 584200"/>
              <a:gd name="connsiteX4" fmla="*/ 37073 w 2988553"/>
              <a:gd name="connsiteY4" fmla="*/ 523240 h 584200"/>
              <a:gd name="connsiteX5" fmla="*/ 77713 w 2988553"/>
              <a:gd name="connsiteY5" fmla="*/ 543560 h 584200"/>
              <a:gd name="connsiteX6" fmla="*/ 265673 w 2988553"/>
              <a:gd name="connsiteY6" fmla="*/ 584200 h 584200"/>
              <a:gd name="connsiteX7" fmla="*/ 900673 w 2988553"/>
              <a:gd name="connsiteY7" fmla="*/ 568960 h 584200"/>
              <a:gd name="connsiteX8" fmla="*/ 1169913 w 2988553"/>
              <a:gd name="connsiteY8" fmla="*/ 548640 h 584200"/>
              <a:gd name="connsiteX9" fmla="*/ 1505193 w 2988553"/>
              <a:gd name="connsiteY9" fmla="*/ 528320 h 584200"/>
              <a:gd name="connsiteX10" fmla="*/ 1886193 w 2988553"/>
              <a:gd name="connsiteY10" fmla="*/ 492760 h 584200"/>
              <a:gd name="connsiteX11" fmla="*/ 2373873 w 2988553"/>
              <a:gd name="connsiteY11" fmla="*/ 462280 h 584200"/>
              <a:gd name="connsiteX12" fmla="*/ 2856473 w 2988553"/>
              <a:gd name="connsiteY12" fmla="*/ 406400 h 584200"/>
              <a:gd name="connsiteX13" fmla="*/ 2958073 w 2988553"/>
              <a:gd name="connsiteY13" fmla="*/ 355600 h 584200"/>
              <a:gd name="connsiteX14" fmla="*/ 2988553 w 2988553"/>
              <a:gd name="connsiteY14" fmla="*/ 299720 h 584200"/>
              <a:gd name="connsiteX15" fmla="*/ 2963153 w 2988553"/>
              <a:gd name="connsiteY15" fmla="*/ 152400 h 584200"/>
              <a:gd name="connsiteX16" fmla="*/ 2902193 w 2988553"/>
              <a:gd name="connsiteY16" fmla="*/ 91440 h 584200"/>
              <a:gd name="connsiteX17" fmla="*/ 2698993 w 2988553"/>
              <a:gd name="connsiteY17" fmla="*/ 30480 h 584200"/>
              <a:gd name="connsiteX18" fmla="*/ 2566913 w 2988553"/>
              <a:gd name="connsiteY18" fmla="*/ 10160 h 584200"/>
              <a:gd name="connsiteX19" fmla="*/ 2470393 w 2988553"/>
              <a:gd name="connsiteY19" fmla="*/ 0 h 584200"/>
              <a:gd name="connsiteX20" fmla="*/ 2023353 w 2988553"/>
              <a:gd name="connsiteY20" fmla="*/ 5080 h 584200"/>
              <a:gd name="connsiteX21" fmla="*/ 1881113 w 2988553"/>
              <a:gd name="connsiteY21" fmla="*/ 35560 h 584200"/>
              <a:gd name="connsiteX22" fmla="*/ 1449313 w 2988553"/>
              <a:gd name="connsiteY22" fmla="*/ 71120 h 584200"/>
              <a:gd name="connsiteX23" fmla="*/ 331713 w 2988553"/>
              <a:gd name="connsiteY23" fmla="*/ 76200 h 584200"/>
              <a:gd name="connsiteX24" fmla="*/ 285993 w 2988553"/>
              <a:gd name="connsiteY24" fmla="*/ 86360 h 584200"/>
              <a:gd name="connsiteX25" fmla="*/ 250433 w 2988553"/>
              <a:gd name="connsiteY25" fmla="*/ 91440 h 584200"/>
              <a:gd name="connsiteX26" fmla="*/ 164073 w 2988553"/>
              <a:gd name="connsiteY26" fmla="*/ 106680 h 584200"/>
              <a:gd name="connsiteX27" fmla="*/ 57393 w 2988553"/>
              <a:gd name="connsiteY27" fmla="*/ 137160 h 584200"/>
              <a:gd name="connsiteX28" fmla="*/ 47233 w 2988553"/>
              <a:gd name="connsiteY28" fmla="*/ 142240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88553" h="584200">
                <a:moveTo>
                  <a:pt x="47233" y="142240"/>
                </a:moveTo>
                <a:cubicBezTo>
                  <a:pt x="43000" y="177800"/>
                  <a:pt x="54493" y="295877"/>
                  <a:pt x="31993" y="350520"/>
                </a:cubicBezTo>
                <a:cubicBezTo>
                  <a:pt x="25355" y="366641"/>
                  <a:pt x="15060" y="381000"/>
                  <a:pt x="6593" y="396240"/>
                </a:cubicBezTo>
                <a:cubicBezTo>
                  <a:pt x="5914" y="407780"/>
                  <a:pt x="-10758" y="482365"/>
                  <a:pt x="11673" y="508000"/>
                </a:cubicBezTo>
                <a:cubicBezTo>
                  <a:pt x="18175" y="515431"/>
                  <a:pt x="28379" y="518559"/>
                  <a:pt x="37073" y="523240"/>
                </a:cubicBezTo>
                <a:cubicBezTo>
                  <a:pt x="50408" y="530421"/>
                  <a:pt x="63609" y="538041"/>
                  <a:pt x="77713" y="543560"/>
                </a:cubicBezTo>
                <a:cubicBezTo>
                  <a:pt x="164144" y="577381"/>
                  <a:pt x="163106" y="570214"/>
                  <a:pt x="265673" y="584200"/>
                </a:cubicBezTo>
                <a:cubicBezTo>
                  <a:pt x="554088" y="580766"/>
                  <a:pt x="651856" y="584842"/>
                  <a:pt x="900673" y="568960"/>
                </a:cubicBezTo>
                <a:cubicBezTo>
                  <a:pt x="990492" y="563227"/>
                  <a:pt x="1080114" y="554677"/>
                  <a:pt x="1169913" y="548640"/>
                </a:cubicBezTo>
                <a:lnTo>
                  <a:pt x="1505193" y="528320"/>
                </a:lnTo>
                <a:cubicBezTo>
                  <a:pt x="1632359" y="518399"/>
                  <a:pt x="1758998" y="502300"/>
                  <a:pt x="1886193" y="492760"/>
                </a:cubicBezTo>
                <a:cubicBezTo>
                  <a:pt x="2167147" y="471688"/>
                  <a:pt x="2077575" y="496588"/>
                  <a:pt x="2373873" y="462280"/>
                </a:cubicBezTo>
                <a:lnTo>
                  <a:pt x="2856473" y="406400"/>
                </a:lnTo>
                <a:cubicBezTo>
                  <a:pt x="2873731" y="399497"/>
                  <a:pt x="2938662" y="382069"/>
                  <a:pt x="2958073" y="355600"/>
                </a:cubicBezTo>
                <a:cubicBezTo>
                  <a:pt x="2970620" y="338490"/>
                  <a:pt x="2978393" y="318347"/>
                  <a:pt x="2988553" y="299720"/>
                </a:cubicBezTo>
                <a:cubicBezTo>
                  <a:pt x="2980086" y="250613"/>
                  <a:pt x="2982239" y="198431"/>
                  <a:pt x="2963153" y="152400"/>
                </a:cubicBezTo>
                <a:cubicBezTo>
                  <a:pt x="2952146" y="125855"/>
                  <a:pt x="2927015" y="105920"/>
                  <a:pt x="2902193" y="91440"/>
                </a:cubicBezTo>
                <a:cubicBezTo>
                  <a:pt x="2838085" y="54044"/>
                  <a:pt x="2769825" y="42285"/>
                  <a:pt x="2698993" y="30480"/>
                </a:cubicBezTo>
                <a:cubicBezTo>
                  <a:pt x="2655054" y="23157"/>
                  <a:pt x="2611067" y="16047"/>
                  <a:pt x="2566913" y="10160"/>
                </a:cubicBezTo>
                <a:cubicBezTo>
                  <a:pt x="2534846" y="5884"/>
                  <a:pt x="2502566" y="3387"/>
                  <a:pt x="2470393" y="0"/>
                </a:cubicBezTo>
                <a:lnTo>
                  <a:pt x="2023353" y="5080"/>
                </a:lnTo>
                <a:cubicBezTo>
                  <a:pt x="1974951" y="8001"/>
                  <a:pt x="1928988" y="27866"/>
                  <a:pt x="1881113" y="35560"/>
                </a:cubicBezTo>
                <a:cubicBezTo>
                  <a:pt x="1794285" y="49515"/>
                  <a:pt x="1478791" y="70986"/>
                  <a:pt x="1449313" y="71120"/>
                </a:cubicBezTo>
                <a:lnTo>
                  <a:pt x="331713" y="76200"/>
                </a:lnTo>
                <a:cubicBezTo>
                  <a:pt x="316473" y="79587"/>
                  <a:pt x="301337" y="83483"/>
                  <a:pt x="285993" y="86360"/>
                </a:cubicBezTo>
                <a:cubicBezTo>
                  <a:pt x="274224" y="88567"/>
                  <a:pt x="262141" y="88931"/>
                  <a:pt x="250433" y="91440"/>
                </a:cubicBezTo>
                <a:cubicBezTo>
                  <a:pt x="166058" y="109520"/>
                  <a:pt x="271938" y="95894"/>
                  <a:pt x="164073" y="106680"/>
                </a:cubicBezTo>
                <a:cubicBezTo>
                  <a:pt x="81573" y="152513"/>
                  <a:pt x="157897" y="118316"/>
                  <a:pt x="57393" y="137160"/>
                </a:cubicBezTo>
                <a:cubicBezTo>
                  <a:pt x="-4871" y="148835"/>
                  <a:pt x="51466" y="106680"/>
                  <a:pt x="47233" y="142240"/>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1" name="矩形: 圆角 10">
            <a:extLst>
              <a:ext uri="{FF2B5EF4-FFF2-40B4-BE49-F238E27FC236}">
                <a16:creationId xmlns:a16="http://schemas.microsoft.com/office/drawing/2014/main" id="{8B5F5519-42AF-45AD-8869-E7B3D123A6A6}"/>
              </a:ext>
            </a:extLst>
          </p:cNvPr>
          <p:cNvSpPr/>
          <p:nvPr/>
        </p:nvSpPr>
        <p:spPr>
          <a:xfrm>
            <a:off x="8929011" y="3826484"/>
            <a:ext cx="2988554" cy="699796"/>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rgbClr val="FF0000"/>
                </a:solidFill>
              </a:rPr>
              <a:t>always true</a:t>
            </a:r>
            <a:r>
              <a:rPr lang="en-US" altLang="zh-CN" dirty="0"/>
              <a:t>,  </a:t>
            </a:r>
            <a:r>
              <a:rPr lang="zh-CN" altLang="en-US" dirty="0">
                <a:solidFill>
                  <a:schemeClr val="tx1"/>
                </a:solidFill>
              </a:rPr>
              <a:t>导致可查询出</a:t>
            </a:r>
            <a:r>
              <a:rPr lang="en-US" altLang="zh-CN" dirty="0">
                <a:solidFill>
                  <a:schemeClr val="tx1"/>
                </a:solidFill>
              </a:rPr>
              <a:t>instructor</a:t>
            </a:r>
            <a:r>
              <a:rPr lang="zh-CN" altLang="en-US" dirty="0">
                <a:solidFill>
                  <a:schemeClr val="tx1"/>
                </a:solidFill>
              </a:rPr>
              <a:t>中所有元组</a:t>
            </a:r>
          </a:p>
        </p:txBody>
      </p:sp>
      <p:sp>
        <p:nvSpPr>
          <p:cNvPr id="12" name="任意多边形: 形状 11">
            <a:extLst>
              <a:ext uri="{FF2B5EF4-FFF2-40B4-BE49-F238E27FC236}">
                <a16:creationId xmlns:a16="http://schemas.microsoft.com/office/drawing/2014/main" id="{08A4594B-4E69-4FAB-B824-3EF2AB4783E6}"/>
              </a:ext>
            </a:extLst>
          </p:cNvPr>
          <p:cNvSpPr/>
          <p:nvPr/>
        </p:nvSpPr>
        <p:spPr>
          <a:xfrm>
            <a:off x="7513320" y="2800021"/>
            <a:ext cx="772160" cy="584200"/>
          </a:xfrm>
          <a:custGeom>
            <a:avLst/>
            <a:gdLst>
              <a:gd name="connsiteX0" fmla="*/ 76200 w 726440"/>
              <a:gd name="connsiteY0" fmla="*/ 56526 h 610246"/>
              <a:gd name="connsiteX1" fmla="*/ 66040 w 726440"/>
              <a:gd name="connsiteY1" fmla="*/ 87006 h 610246"/>
              <a:gd name="connsiteX2" fmla="*/ 60960 w 726440"/>
              <a:gd name="connsiteY2" fmla="*/ 137806 h 610246"/>
              <a:gd name="connsiteX3" fmla="*/ 50800 w 726440"/>
              <a:gd name="connsiteY3" fmla="*/ 153046 h 610246"/>
              <a:gd name="connsiteX4" fmla="*/ 45720 w 726440"/>
              <a:gd name="connsiteY4" fmla="*/ 168286 h 610246"/>
              <a:gd name="connsiteX5" fmla="*/ 15240 w 726440"/>
              <a:gd name="connsiteY5" fmla="*/ 208926 h 610246"/>
              <a:gd name="connsiteX6" fmla="*/ 0 w 726440"/>
              <a:gd name="connsiteY6" fmla="*/ 239406 h 610246"/>
              <a:gd name="connsiteX7" fmla="*/ 10160 w 726440"/>
              <a:gd name="connsiteY7" fmla="*/ 407046 h 610246"/>
              <a:gd name="connsiteX8" fmla="*/ 25400 w 726440"/>
              <a:gd name="connsiteY8" fmla="*/ 473086 h 610246"/>
              <a:gd name="connsiteX9" fmla="*/ 40640 w 726440"/>
              <a:gd name="connsiteY9" fmla="*/ 508646 h 610246"/>
              <a:gd name="connsiteX10" fmla="*/ 45720 w 726440"/>
              <a:gd name="connsiteY10" fmla="*/ 539126 h 610246"/>
              <a:gd name="connsiteX11" fmla="*/ 60960 w 726440"/>
              <a:gd name="connsiteY11" fmla="*/ 544206 h 610246"/>
              <a:gd name="connsiteX12" fmla="*/ 76200 w 726440"/>
              <a:gd name="connsiteY12" fmla="*/ 559446 h 610246"/>
              <a:gd name="connsiteX13" fmla="*/ 111760 w 726440"/>
              <a:gd name="connsiteY13" fmla="*/ 584846 h 610246"/>
              <a:gd name="connsiteX14" fmla="*/ 137160 w 726440"/>
              <a:gd name="connsiteY14" fmla="*/ 589926 h 610246"/>
              <a:gd name="connsiteX15" fmla="*/ 162560 w 726440"/>
              <a:gd name="connsiteY15" fmla="*/ 600086 h 610246"/>
              <a:gd name="connsiteX16" fmla="*/ 243840 w 726440"/>
              <a:gd name="connsiteY16" fmla="*/ 610246 h 610246"/>
              <a:gd name="connsiteX17" fmla="*/ 416560 w 726440"/>
              <a:gd name="connsiteY17" fmla="*/ 605166 h 610246"/>
              <a:gd name="connsiteX18" fmla="*/ 487680 w 726440"/>
              <a:gd name="connsiteY18" fmla="*/ 579766 h 610246"/>
              <a:gd name="connsiteX19" fmla="*/ 508000 w 726440"/>
              <a:gd name="connsiteY19" fmla="*/ 564526 h 610246"/>
              <a:gd name="connsiteX20" fmla="*/ 568960 w 726440"/>
              <a:gd name="connsiteY20" fmla="*/ 534046 h 610246"/>
              <a:gd name="connsiteX21" fmla="*/ 589280 w 726440"/>
              <a:gd name="connsiteY21" fmla="*/ 513726 h 610246"/>
              <a:gd name="connsiteX22" fmla="*/ 614680 w 726440"/>
              <a:gd name="connsiteY22" fmla="*/ 508646 h 610246"/>
              <a:gd name="connsiteX23" fmla="*/ 645160 w 726440"/>
              <a:gd name="connsiteY23" fmla="*/ 478166 h 610246"/>
              <a:gd name="connsiteX24" fmla="*/ 660400 w 726440"/>
              <a:gd name="connsiteY24" fmla="*/ 468006 h 610246"/>
              <a:gd name="connsiteX25" fmla="*/ 665480 w 726440"/>
              <a:gd name="connsiteY25" fmla="*/ 452766 h 610246"/>
              <a:gd name="connsiteX26" fmla="*/ 670560 w 726440"/>
              <a:gd name="connsiteY26" fmla="*/ 432446 h 610246"/>
              <a:gd name="connsiteX27" fmla="*/ 680720 w 726440"/>
              <a:gd name="connsiteY27" fmla="*/ 417206 h 610246"/>
              <a:gd name="connsiteX28" fmla="*/ 685800 w 726440"/>
              <a:gd name="connsiteY28" fmla="*/ 386726 h 610246"/>
              <a:gd name="connsiteX29" fmla="*/ 701040 w 726440"/>
              <a:gd name="connsiteY29" fmla="*/ 366406 h 610246"/>
              <a:gd name="connsiteX30" fmla="*/ 726440 w 726440"/>
              <a:gd name="connsiteY30" fmla="*/ 335926 h 610246"/>
              <a:gd name="connsiteX31" fmla="*/ 706120 w 726440"/>
              <a:gd name="connsiteY31" fmla="*/ 188606 h 610246"/>
              <a:gd name="connsiteX32" fmla="*/ 690880 w 726440"/>
              <a:gd name="connsiteY32" fmla="*/ 168286 h 610246"/>
              <a:gd name="connsiteX33" fmla="*/ 680720 w 726440"/>
              <a:gd name="connsiteY33" fmla="*/ 153046 h 610246"/>
              <a:gd name="connsiteX34" fmla="*/ 665480 w 726440"/>
              <a:gd name="connsiteY34" fmla="*/ 137806 h 610246"/>
              <a:gd name="connsiteX35" fmla="*/ 650240 w 726440"/>
              <a:gd name="connsiteY35" fmla="*/ 117486 h 610246"/>
              <a:gd name="connsiteX36" fmla="*/ 619760 w 726440"/>
              <a:gd name="connsiteY36" fmla="*/ 97166 h 610246"/>
              <a:gd name="connsiteX37" fmla="*/ 568960 w 726440"/>
              <a:gd name="connsiteY37" fmla="*/ 61606 h 610246"/>
              <a:gd name="connsiteX38" fmla="*/ 533400 w 726440"/>
              <a:gd name="connsiteY38" fmla="*/ 46366 h 610246"/>
              <a:gd name="connsiteX39" fmla="*/ 487680 w 726440"/>
              <a:gd name="connsiteY39" fmla="*/ 20966 h 610246"/>
              <a:gd name="connsiteX40" fmla="*/ 426720 w 726440"/>
              <a:gd name="connsiteY40" fmla="*/ 15886 h 610246"/>
              <a:gd name="connsiteX41" fmla="*/ 396240 w 726440"/>
              <a:gd name="connsiteY41" fmla="*/ 5726 h 610246"/>
              <a:gd name="connsiteX42" fmla="*/ 81280 w 726440"/>
              <a:gd name="connsiteY42" fmla="*/ 10806 h 610246"/>
              <a:gd name="connsiteX43" fmla="*/ 60960 w 726440"/>
              <a:gd name="connsiteY43" fmla="*/ 26046 h 610246"/>
              <a:gd name="connsiteX44" fmla="*/ 76200 w 726440"/>
              <a:gd name="connsiteY44" fmla="*/ 56526 h 61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26440" h="610246">
                <a:moveTo>
                  <a:pt x="76200" y="56526"/>
                </a:moveTo>
                <a:cubicBezTo>
                  <a:pt x="77047" y="66686"/>
                  <a:pt x="68014" y="76480"/>
                  <a:pt x="66040" y="87006"/>
                </a:cubicBezTo>
                <a:cubicBezTo>
                  <a:pt x="62904" y="103732"/>
                  <a:pt x="64787" y="121224"/>
                  <a:pt x="60960" y="137806"/>
                </a:cubicBezTo>
                <a:cubicBezTo>
                  <a:pt x="59587" y="143755"/>
                  <a:pt x="53530" y="147585"/>
                  <a:pt x="50800" y="153046"/>
                </a:cubicBezTo>
                <a:cubicBezTo>
                  <a:pt x="48405" y="157835"/>
                  <a:pt x="48115" y="163497"/>
                  <a:pt x="45720" y="168286"/>
                </a:cubicBezTo>
                <a:cubicBezTo>
                  <a:pt x="38223" y="183279"/>
                  <a:pt x="23963" y="195219"/>
                  <a:pt x="15240" y="208926"/>
                </a:cubicBezTo>
                <a:cubicBezTo>
                  <a:pt x="9142" y="218509"/>
                  <a:pt x="5080" y="229246"/>
                  <a:pt x="0" y="239406"/>
                </a:cubicBezTo>
                <a:cubicBezTo>
                  <a:pt x="3387" y="295286"/>
                  <a:pt x="6171" y="351206"/>
                  <a:pt x="10160" y="407046"/>
                </a:cubicBezTo>
                <a:cubicBezTo>
                  <a:pt x="15493" y="481709"/>
                  <a:pt x="8671" y="428474"/>
                  <a:pt x="25400" y="473086"/>
                </a:cubicBezTo>
                <a:cubicBezTo>
                  <a:pt x="39459" y="510576"/>
                  <a:pt x="20050" y="477762"/>
                  <a:pt x="40640" y="508646"/>
                </a:cubicBezTo>
                <a:cubicBezTo>
                  <a:pt x="42333" y="518806"/>
                  <a:pt x="40610" y="530183"/>
                  <a:pt x="45720" y="539126"/>
                </a:cubicBezTo>
                <a:cubicBezTo>
                  <a:pt x="48377" y="543775"/>
                  <a:pt x="56505" y="541236"/>
                  <a:pt x="60960" y="544206"/>
                </a:cubicBezTo>
                <a:cubicBezTo>
                  <a:pt x="66938" y="548191"/>
                  <a:pt x="70745" y="554771"/>
                  <a:pt x="76200" y="559446"/>
                </a:cubicBezTo>
                <a:cubicBezTo>
                  <a:pt x="77109" y="560225"/>
                  <a:pt x="106995" y="583059"/>
                  <a:pt x="111760" y="584846"/>
                </a:cubicBezTo>
                <a:cubicBezTo>
                  <a:pt x="119845" y="587878"/>
                  <a:pt x="128890" y="587445"/>
                  <a:pt x="137160" y="589926"/>
                </a:cubicBezTo>
                <a:cubicBezTo>
                  <a:pt x="145894" y="592546"/>
                  <a:pt x="153602" y="598380"/>
                  <a:pt x="162560" y="600086"/>
                </a:cubicBezTo>
                <a:cubicBezTo>
                  <a:pt x="189382" y="605195"/>
                  <a:pt x="243840" y="610246"/>
                  <a:pt x="243840" y="610246"/>
                </a:cubicBezTo>
                <a:cubicBezTo>
                  <a:pt x="301413" y="608553"/>
                  <a:pt x="359108" y="609270"/>
                  <a:pt x="416560" y="605166"/>
                </a:cubicBezTo>
                <a:cubicBezTo>
                  <a:pt x="440774" y="603436"/>
                  <a:pt x="467038" y="592151"/>
                  <a:pt x="487680" y="579766"/>
                </a:cubicBezTo>
                <a:cubicBezTo>
                  <a:pt x="494940" y="575410"/>
                  <a:pt x="500955" y="569222"/>
                  <a:pt x="508000" y="564526"/>
                </a:cubicBezTo>
                <a:cubicBezTo>
                  <a:pt x="534250" y="547026"/>
                  <a:pt x="537658" y="547461"/>
                  <a:pt x="568960" y="534046"/>
                </a:cubicBezTo>
                <a:cubicBezTo>
                  <a:pt x="575733" y="527273"/>
                  <a:pt x="580907" y="518378"/>
                  <a:pt x="589280" y="513726"/>
                </a:cubicBezTo>
                <a:cubicBezTo>
                  <a:pt x="596828" y="509533"/>
                  <a:pt x="607396" y="513282"/>
                  <a:pt x="614680" y="508646"/>
                </a:cubicBezTo>
                <a:cubicBezTo>
                  <a:pt x="626802" y="500932"/>
                  <a:pt x="634421" y="487712"/>
                  <a:pt x="645160" y="478166"/>
                </a:cubicBezTo>
                <a:cubicBezTo>
                  <a:pt x="649723" y="474110"/>
                  <a:pt x="655320" y="471393"/>
                  <a:pt x="660400" y="468006"/>
                </a:cubicBezTo>
                <a:cubicBezTo>
                  <a:pt x="662093" y="462926"/>
                  <a:pt x="664009" y="457915"/>
                  <a:pt x="665480" y="452766"/>
                </a:cubicBezTo>
                <a:cubicBezTo>
                  <a:pt x="667398" y="446053"/>
                  <a:pt x="667810" y="438863"/>
                  <a:pt x="670560" y="432446"/>
                </a:cubicBezTo>
                <a:cubicBezTo>
                  <a:pt x="672965" y="426834"/>
                  <a:pt x="677333" y="422286"/>
                  <a:pt x="680720" y="417206"/>
                </a:cubicBezTo>
                <a:cubicBezTo>
                  <a:pt x="682413" y="407046"/>
                  <a:pt x="681975" y="396289"/>
                  <a:pt x="685800" y="386726"/>
                </a:cubicBezTo>
                <a:cubicBezTo>
                  <a:pt x="688944" y="378865"/>
                  <a:pt x="696119" y="373296"/>
                  <a:pt x="701040" y="366406"/>
                </a:cubicBezTo>
                <a:cubicBezTo>
                  <a:pt x="718721" y="341652"/>
                  <a:pt x="702722" y="359644"/>
                  <a:pt x="726440" y="335926"/>
                </a:cubicBezTo>
                <a:cubicBezTo>
                  <a:pt x="719667" y="286819"/>
                  <a:pt x="735863" y="228263"/>
                  <a:pt x="706120" y="188606"/>
                </a:cubicBezTo>
                <a:cubicBezTo>
                  <a:pt x="701040" y="181833"/>
                  <a:pt x="695801" y="175176"/>
                  <a:pt x="690880" y="168286"/>
                </a:cubicBezTo>
                <a:cubicBezTo>
                  <a:pt x="687331" y="163318"/>
                  <a:pt x="684629" y="157736"/>
                  <a:pt x="680720" y="153046"/>
                </a:cubicBezTo>
                <a:cubicBezTo>
                  <a:pt x="676121" y="147527"/>
                  <a:pt x="670155" y="143261"/>
                  <a:pt x="665480" y="137806"/>
                </a:cubicBezTo>
                <a:cubicBezTo>
                  <a:pt x="659970" y="131378"/>
                  <a:pt x="656568" y="123111"/>
                  <a:pt x="650240" y="117486"/>
                </a:cubicBezTo>
                <a:cubicBezTo>
                  <a:pt x="641114" y="109374"/>
                  <a:pt x="629763" y="104168"/>
                  <a:pt x="619760" y="97166"/>
                </a:cubicBezTo>
                <a:cubicBezTo>
                  <a:pt x="606952" y="88200"/>
                  <a:pt x="581562" y="67007"/>
                  <a:pt x="568960" y="61606"/>
                </a:cubicBezTo>
                <a:cubicBezTo>
                  <a:pt x="557107" y="56526"/>
                  <a:pt x="544935" y="52133"/>
                  <a:pt x="533400" y="46366"/>
                </a:cubicBezTo>
                <a:cubicBezTo>
                  <a:pt x="517807" y="38569"/>
                  <a:pt x="504443" y="25755"/>
                  <a:pt x="487680" y="20966"/>
                </a:cubicBezTo>
                <a:cubicBezTo>
                  <a:pt x="468074" y="15364"/>
                  <a:pt x="447040" y="17579"/>
                  <a:pt x="426720" y="15886"/>
                </a:cubicBezTo>
                <a:cubicBezTo>
                  <a:pt x="416560" y="12499"/>
                  <a:pt x="406787" y="7587"/>
                  <a:pt x="396240" y="5726"/>
                </a:cubicBezTo>
                <a:cubicBezTo>
                  <a:pt x="310600" y="-9387"/>
                  <a:pt x="98842" y="10117"/>
                  <a:pt x="81280" y="10806"/>
                </a:cubicBezTo>
                <a:cubicBezTo>
                  <a:pt x="74507" y="15886"/>
                  <a:pt x="66947" y="20059"/>
                  <a:pt x="60960" y="26046"/>
                </a:cubicBezTo>
                <a:cubicBezTo>
                  <a:pt x="54973" y="32033"/>
                  <a:pt x="75353" y="46366"/>
                  <a:pt x="76200" y="56526"/>
                </a:cubicBezTo>
                <a:close/>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13" name="任意多边形: 形状 12">
            <a:extLst>
              <a:ext uri="{FF2B5EF4-FFF2-40B4-BE49-F238E27FC236}">
                <a16:creationId xmlns:a16="http://schemas.microsoft.com/office/drawing/2014/main" id="{54C5AD37-E143-4A2C-A3F8-BB977096B27B}"/>
              </a:ext>
            </a:extLst>
          </p:cNvPr>
          <p:cNvSpPr/>
          <p:nvPr/>
        </p:nvSpPr>
        <p:spPr>
          <a:xfrm>
            <a:off x="10124440" y="2839251"/>
            <a:ext cx="726440" cy="610246"/>
          </a:xfrm>
          <a:custGeom>
            <a:avLst/>
            <a:gdLst>
              <a:gd name="connsiteX0" fmla="*/ 76200 w 726440"/>
              <a:gd name="connsiteY0" fmla="*/ 56526 h 610246"/>
              <a:gd name="connsiteX1" fmla="*/ 66040 w 726440"/>
              <a:gd name="connsiteY1" fmla="*/ 87006 h 610246"/>
              <a:gd name="connsiteX2" fmla="*/ 60960 w 726440"/>
              <a:gd name="connsiteY2" fmla="*/ 137806 h 610246"/>
              <a:gd name="connsiteX3" fmla="*/ 50800 w 726440"/>
              <a:gd name="connsiteY3" fmla="*/ 153046 h 610246"/>
              <a:gd name="connsiteX4" fmla="*/ 45720 w 726440"/>
              <a:gd name="connsiteY4" fmla="*/ 168286 h 610246"/>
              <a:gd name="connsiteX5" fmla="*/ 15240 w 726440"/>
              <a:gd name="connsiteY5" fmla="*/ 208926 h 610246"/>
              <a:gd name="connsiteX6" fmla="*/ 0 w 726440"/>
              <a:gd name="connsiteY6" fmla="*/ 239406 h 610246"/>
              <a:gd name="connsiteX7" fmla="*/ 10160 w 726440"/>
              <a:gd name="connsiteY7" fmla="*/ 407046 h 610246"/>
              <a:gd name="connsiteX8" fmla="*/ 25400 w 726440"/>
              <a:gd name="connsiteY8" fmla="*/ 473086 h 610246"/>
              <a:gd name="connsiteX9" fmla="*/ 40640 w 726440"/>
              <a:gd name="connsiteY9" fmla="*/ 508646 h 610246"/>
              <a:gd name="connsiteX10" fmla="*/ 45720 w 726440"/>
              <a:gd name="connsiteY10" fmla="*/ 539126 h 610246"/>
              <a:gd name="connsiteX11" fmla="*/ 60960 w 726440"/>
              <a:gd name="connsiteY11" fmla="*/ 544206 h 610246"/>
              <a:gd name="connsiteX12" fmla="*/ 76200 w 726440"/>
              <a:gd name="connsiteY12" fmla="*/ 559446 h 610246"/>
              <a:gd name="connsiteX13" fmla="*/ 111760 w 726440"/>
              <a:gd name="connsiteY13" fmla="*/ 584846 h 610246"/>
              <a:gd name="connsiteX14" fmla="*/ 137160 w 726440"/>
              <a:gd name="connsiteY14" fmla="*/ 589926 h 610246"/>
              <a:gd name="connsiteX15" fmla="*/ 162560 w 726440"/>
              <a:gd name="connsiteY15" fmla="*/ 600086 h 610246"/>
              <a:gd name="connsiteX16" fmla="*/ 243840 w 726440"/>
              <a:gd name="connsiteY16" fmla="*/ 610246 h 610246"/>
              <a:gd name="connsiteX17" fmla="*/ 416560 w 726440"/>
              <a:gd name="connsiteY17" fmla="*/ 605166 h 610246"/>
              <a:gd name="connsiteX18" fmla="*/ 487680 w 726440"/>
              <a:gd name="connsiteY18" fmla="*/ 579766 h 610246"/>
              <a:gd name="connsiteX19" fmla="*/ 508000 w 726440"/>
              <a:gd name="connsiteY19" fmla="*/ 564526 h 610246"/>
              <a:gd name="connsiteX20" fmla="*/ 568960 w 726440"/>
              <a:gd name="connsiteY20" fmla="*/ 534046 h 610246"/>
              <a:gd name="connsiteX21" fmla="*/ 589280 w 726440"/>
              <a:gd name="connsiteY21" fmla="*/ 513726 h 610246"/>
              <a:gd name="connsiteX22" fmla="*/ 614680 w 726440"/>
              <a:gd name="connsiteY22" fmla="*/ 508646 h 610246"/>
              <a:gd name="connsiteX23" fmla="*/ 645160 w 726440"/>
              <a:gd name="connsiteY23" fmla="*/ 478166 h 610246"/>
              <a:gd name="connsiteX24" fmla="*/ 660400 w 726440"/>
              <a:gd name="connsiteY24" fmla="*/ 468006 h 610246"/>
              <a:gd name="connsiteX25" fmla="*/ 665480 w 726440"/>
              <a:gd name="connsiteY25" fmla="*/ 452766 h 610246"/>
              <a:gd name="connsiteX26" fmla="*/ 670560 w 726440"/>
              <a:gd name="connsiteY26" fmla="*/ 432446 h 610246"/>
              <a:gd name="connsiteX27" fmla="*/ 680720 w 726440"/>
              <a:gd name="connsiteY27" fmla="*/ 417206 h 610246"/>
              <a:gd name="connsiteX28" fmla="*/ 685800 w 726440"/>
              <a:gd name="connsiteY28" fmla="*/ 386726 h 610246"/>
              <a:gd name="connsiteX29" fmla="*/ 701040 w 726440"/>
              <a:gd name="connsiteY29" fmla="*/ 366406 h 610246"/>
              <a:gd name="connsiteX30" fmla="*/ 726440 w 726440"/>
              <a:gd name="connsiteY30" fmla="*/ 335926 h 610246"/>
              <a:gd name="connsiteX31" fmla="*/ 706120 w 726440"/>
              <a:gd name="connsiteY31" fmla="*/ 188606 h 610246"/>
              <a:gd name="connsiteX32" fmla="*/ 690880 w 726440"/>
              <a:gd name="connsiteY32" fmla="*/ 168286 h 610246"/>
              <a:gd name="connsiteX33" fmla="*/ 680720 w 726440"/>
              <a:gd name="connsiteY33" fmla="*/ 153046 h 610246"/>
              <a:gd name="connsiteX34" fmla="*/ 665480 w 726440"/>
              <a:gd name="connsiteY34" fmla="*/ 137806 h 610246"/>
              <a:gd name="connsiteX35" fmla="*/ 650240 w 726440"/>
              <a:gd name="connsiteY35" fmla="*/ 117486 h 610246"/>
              <a:gd name="connsiteX36" fmla="*/ 619760 w 726440"/>
              <a:gd name="connsiteY36" fmla="*/ 97166 h 610246"/>
              <a:gd name="connsiteX37" fmla="*/ 568960 w 726440"/>
              <a:gd name="connsiteY37" fmla="*/ 61606 h 610246"/>
              <a:gd name="connsiteX38" fmla="*/ 533400 w 726440"/>
              <a:gd name="connsiteY38" fmla="*/ 46366 h 610246"/>
              <a:gd name="connsiteX39" fmla="*/ 487680 w 726440"/>
              <a:gd name="connsiteY39" fmla="*/ 20966 h 610246"/>
              <a:gd name="connsiteX40" fmla="*/ 426720 w 726440"/>
              <a:gd name="connsiteY40" fmla="*/ 15886 h 610246"/>
              <a:gd name="connsiteX41" fmla="*/ 396240 w 726440"/>
              <a:gd name="connsiteY41" fmla="*/ 5726 h 610246"/>
              <a:gd name="connsiteX42" fmla="*/ 81280 w 726440"/>
              <a:gd name="connsiteY42" fmla="*/ 10806 h 610246"/>
              <a:gd name="connsiteX43" fmla="*/ 60960 w 726440"/>
              <a:gd name="connsiteY43" fmla="*/ 26046 h 610246"/>
              <a:gd name="connsiteX44" fmla="*/ 76200 w 726440"/>
              <a:gd name="connsiteY44" fmla="*/ 56526 h 61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26440" h="610246">
                <a:moveTo>
                  <a:pt x="76200" y="56526"/>
                </a:moveTo>
                <a:cubicBezTo>
                  <a:pt x="77047" y="66686"/>
                  <a:pt x="68014" y="76480"/>
                  <a:pt x="66040" y="87006"/>
                </a:cubicBezTo>
                <a:cubicBezTo>
                  <a:pt x="62904" y="103732"/>
                  <a:pt x="64787" y="121224"/>
                  <a:pt x="60960" y="137806"/>
                </a:cubicBezTo>
                <a:cubicBezTo>
                  <a:pt x="59587" y="143755"/>
                  <a:pt x="53530" y="147585"/>
                  <a:pt x="50800" y="153046"/>
                </a:cubicBezTo>
                <a:cubicBezTo>
                  <a:pt x="48405" y="157835"/>
                  <a:pt x="48115" y="163497"/>
                  <a:pt x="45720" y="168286"/>
                </a:cubicBezTo>
                <a:cubicBezTo>
                  <a:pt x="38223" y="183279"/>
                  <a:pt x="23963" y="195219"/>
                  <a:pt x="15240" y="208926"/>
                </a:cubicBezTo>
                <a:cubicBezTo>
                  <a:pt x="9142" y="218509"/>
                  <a:pt x="5080" y="229246"/>
                  <a:pt x="0" y="239406"/>
                </a:cubicBezTo>
                <a:cubicBezTo>
                  <a:pt x="3387" y="295286"/>
                  <a:pt x="6171" y="351206"/>
                  <a:pt x="10160" y="407046"/>
                </a:cubicBezTo>
                <a:cubicBezTo>
                  <a:pt x="15493" y="481709"/>
                  <a:pt x="8671" y="428474"/>
                  <a:pt x="25400" y="473086"/>
                </a:cubicBezTo>
                <a:cubicBezTo>
                  <a:pt x="39459" y="510576"/>
                  <a:pt x="20050" y="477762"/>
                  <a:pt x="40640" y="508646"/>
                </a:cubicBezTo>
                <a:cubicBezTo>
                  <a:pt x="42333" y="518806"/>
                  <a:pt x="40610" y="530183"/>
                  <a:pt x="45720" y="539126"/>
                </a:cubicBezTo>
                <a:cubicBezTo>
                  <a:pt x="48377" y="543775"/>
                  <a:pt x="56505" y="541236"/>
                  <a:pt x="60960" y="544206"/>
                </a:cubicBezTo>
                <a:cubicBezTo>
                  <a:pt x="66938" y="548191"/>
                  <a:pt x="70745" y="554771"/>
                  <a:pt x="76200" y="559446"/>
                </a:cubicBezTo>
                <a:cubicBezTo>
                  <a:pt x="77109" y="560225"/>
                  <a:pt x="106995" y="583059"/>
                  <a:pt x="111760" y="584846"/>
                </a:cubicBezTo>
                <a:cubicBezTo>
                  <a:pt x="119845" y="587878"/>
                  <a:pt x="128890" y="587445"/>
                  <a:pt x="137160" y="589926"/>
                </a:cubicBezTo>
                <a:cubicBezTo>
                  <a:pt x="145894" y="592546"/>
                  <a:pt x="153602" y="598380"/>
                  <a:pt x="162560" y="600086"/>
                </a:cubicBezTo>
                <a:cubicBezTo>
                  <a:pt x="189382" y="605195"/>
                  <a:pt x="243840" y="610246"/>
                  <a:pt x="243840" y="610246"/>
                </a:cubicBezTo>
                <a:cubicBezTo>
                  <a:pt x="301413" y="608553"/>
                  <a:pt x="359108" y="609270"/>
                  <a:pt x="416560" y="605166"/>
                </a:cubicBezTo>
                <a:cubicBezTo>
                  <a:pt x="440774" y="603436"/>
                  <a:pt x="467038" y="592151"/>
                  <a:pt x="487680" y="579766"/>
                </a:cubicBezTo>
                <a:cubicBezTo>
                  <a:pt x="494940" y="575410"/>
                  <a:pt x="500955" y="569222"/>
                  <a:pt x="508000" y="564526"/>
                </a:cubicBezTo>
                <a:cubicBezTo>
                  <a:pt x="534250" y="547026"/>
                  <a:pt x="537658" y="547461"/>
                  <a:pt x="568960" y="534046"/>
                </a:cubicBezTo>
                <a:cubicBezTo>
                  <a:pt x="575733" y="527273"/>
                  <a:pt x="580907" y="518378"/>
                  <a:pt x="589280" y="513726"/>
                </a:cubicBezTo>
                <a:cubicBezTo>
                  <a:pt x="596828" y="509533"/>
                  <a:pt x="607396" y="513282"/>
                  <a:pt x="614680" y="508646"/>
                </a:cubicBezTo>
                <a:cubicBezTo>
                  <a:pt x="626802" y="500932"/>
                  <a:pt x="634421" y="487712"/>
                  <a:pt x="645160" y="478166"/>
                </a:cubicBezTo>
                <a:cubicBezTo>
                  <a:pt x="649723" y="474110"/>
                  <a:pt x="655320" y="471393"/>
                  <a:pt x="660400" y="468006"/>
                </a:cubicBezTo>
                <a:cubicBezTo>
                  <a:pt x="662093" y="462926"/>
                  <a:pt x="664009" y="457915"/>
                  <a:pt x="665480" y="452766"/>
                </a:cubicBezTo>
                <a:cubicBezTo>
                  <a:pt x="667398" y="446053"/>
                  <a:pt x="667810" y="438863"/>
                  <a:pt x="670560" y="432446"/>
                </a:cubicBezTo>
                <a:cubicBezTo>
                  <a:pt x="672965" y="426834"/>
                  <a:pt x="677333" y="422286"/>
                  <a:pt x="680720" y="417206"/>
                </a:cubicBezTo>
                <a:cubicBezTo>
                  <a:pt x="682413" y="407046"/>
                  <a:pt x="681975" y="396289"/>
                  <a:pt x="685800" y="386726"/>
                </a:cubicBezTo>
                <a:cubicBezTo>
                  <a:pt x="688944" y="378865"/>
                  <a:pt x="696119" y="373296"/>
                  <a:pt x="701040" y="366406"/>
                </a:cubicBezTo>
                <a:cubicBezTo>
                  <a:pt x="718721" y="341652"/>
                  <a:pt x="702722" y="359644"/>
                  <a:pt x="726440" y="335926"/>
                </a:cubicBezTo>
                <a:cubicBezTo>
                  <a:pt x="719667" y="286819"/>
                  <a:pt x="735863" y="228263"/>
                  <a:pt x="706120" y="188606"/>
                </a:cubicBezTo>
                <a:cubicBezTo>
                  <a:pt x="701040" y="181833"/>
                  <a:pt x="695801" y="175176"/>
                  <a:pt x="690880" y="168286"/>
                </a:cubicBezTo>
                <a:cubicBezTo>
                  <a:pt x="687331" y="163318"/>
                  <a:pt x="684629" y="157736"/>
                  <a:pt x="680720" y="153046"/>
                </a:cubicBezTo>
                <a:cubicBezTo>
                  <a:pt x="676121" y="147527"/>
                  <a:pt x="670155" y="143261"/>
                  <a:pt x="665480" y="137806"/>
                </a:cubicBezTo>
                <a:cubicBezTo>
                  <a:pt x="659970" y="131378"/>
                  <a:pt x="656568" y="123111"/>
                  <a:pt x="650240" y="117486"/>
                </a:cubicBezTo>
                <a:cubicBezTo>
                  <a:pt x="641114" y="109374"/>
                  <a:pt x="629763" y="104168"/>
                  <a:pt x="619760" y="97166"/>
                </a:cubicBezTo>
                <a:cubicBezTo>
                  <a:pt x="606952" y="88200"/>
                  <a:pt x="581562" y="67007"/>
                  <a:pt x="568960" y="61606"/>
                </a:cubicBezTo>
                <a:cubicBezTo>
                  <a:pt x="557107" y="56526"/>
                  <a:pt x="544935" y="52133"/>
                  <a:pt x="533400" y="46366"/>
                </a:cubicBezTo>
                <a:cubicBezTo>
                  <a:pt x="517807" y="38569"/>
                  <a:pt x="504443" y="25755"/>
                  <a:pt x="487680" y="20966"/>
                </a:cubicBezTo>
                <a:cubicBezTo>
                  <a:pt x="468074" y="15364"/>
                  <a:pt x="447040" y="17579"/>
                  <a:pt x="426720" y="15886"/>
                </a:cubicBezTo>
                <a:cubicBezTo>
                  <a:pt x="416560" y="12499"/>
                  <a:pt x="406787" y="7587"/>
                  <a:pt x="396240" y="5726"/>
                </a:cubicBezTo>
                <a:cubicBezTo>
                  <a:pt x="310600" y="-9387"/>
                  <a:pt x="98842" y="10117"/>
                  <a:pt x="81280" y="10806"/>
                </a:cubicBezTo>
                <a:cubicBezTo>
                  <a:pt x="74507" y="15886"/>
                  <a:pt x="66947" y="20059"/>
                  <a:pt x="60960" y="26046"/>
                </a:cubicBezTo>
                <a:cubicBezTo>
                  <a:pt x="54973" y="32033"/>
                  <a:pt x="75353" y="46366"/>
                  <a:pt x="76200" y="56526"/>
                </a:cubicBezTo>
                <a:close/>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14" name="矩形 13">
            <a:extLst>
              <a:ext uri="{FF2B5EF4-FFF2-40B4-BE49-F238E27FC236}">
                <a16:creationId xmlns:a16="http://schemas.microsoft.com/office/drawing/2014/main" id="{086C4F2A-4AA8-4D1D-95E2-078321D505EB}"/>
              </a:ext>
            </a:extLst>
          </p:cNvPr>
          <p:cNvSpPr/>
          <p:nvPr/>
        </p:nvSpPr>
        <p:spPr>
          <a:xfrm>
            <a:off x="5994400" y="1026160"/>
            <a:ext cx="1518920" cy="44627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03337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4B5ADB-D35D-4DD8-898B-084E79C86D53}"/>
              </a:ext>
            </a:extLst>
          </p:cNvPr>
          <p:cNvSpPr>
            <a:spLocks noGrp="1"/>
          </p:cNvSpPr>
          <p:nvPr>
            <p:ph type="title"/>
          </p:nvPr>
        </p:nvSpPr>
        <p:spPr/>
        <p:txBody>
          <a:bodyPr/>
          <a:lstStyle/>
          <a:p>
            <a:r>
              <a:rPr lang="en-US" altLang="en-US" dirty="0">
                <a:effectLst>
                  <a:outerShdw blurRad="38100" dist="38100" dir="2700000" algn="tl">
                    <a:srgbClr val="C0C0C0"/>
                  </a:outerShdw>
                </a:effectLst>
              </a:rPr>
              <a:t>SQL Injection</a:t>
            </a:r>
            <a:endParaRPr lang="zh-CN" altLang="en-US" dirty="0"/>
          </a:p>
        </p:txBody>
      </p:sp>
      <p:sp>
        <p:nvSpPr>
          <p:cNvPr id="3" name="内容占位符 2">
            <a:extLst>
              <a:ext uri="{FF2B5EF4-FFF2-40B4-BE49-F238E27FC236}">
                <a16:creationId xmlns:a16="http://schemas.microsoft.com/office/drawing/2014/main" id="{4F5441C7-C9DF-4F93-AFC4-7999DE803857}"/>
              </a:ext>
            </a:extLst>
          </p:cNvPr>
          <p:cNvSpPr>
            <a:spLocks noGrp="1"/>
          </p:cNvSpPr>
          <p:nvPr>
            <p:ph idx="1"/>
          </p:nvPr>
        </p:nvSpPr>
        <p:spPr/>
        <p:txBody>
          <a:bodyPr>
            <a:normAutofit/>
          </a:bodyPr>
          <a:lstStyle/>
          <a:p>
            <a:pPr>
              <a:lnSpc>
                <a:spcPct val="90000"/>
              </a:lnSpc>
            </a:pPr>
            <a:r>
              <a:rPr lang="en-US" altLang="en-US" dirty="0"/>
              <a:t>Prepared statement internally uses:</a:t>
            </a:r>
            <a:br>
              <a:rPr lang="en-US" altLang="en-US" dirty="0"/>
            </a:br>
            <a:r>
              <a:rPr lang="en-US" altLang="en-US" dirty="0"/>
              <a:t>"select * from instructor where name = </a:t>
            </a:r>
            <a:r>
              <a:rPr lang="en-US" altLang="ja-JP" dirty="0"/>
              <a:t>'X\' or \'Y\' = \'Y’</a:t>
            </a:r>
          </a:p>
          <a:p>
            <a:pPr lvl="1">
              <a:lnSpc>
                <a:spcPct val="90000"/>
              </a:lnSpc>
            </a:pPr>
            <a:r>
              <a:rPr lang="en-US" altLang="zh-CN" dirty="0">
                <a:solidFill>
                  <a:srgbClr val="231F20"/>
                </a:solidFill>
                <a:effectLst/>
                <a:ea typeface="Times New Roman" panose="02020603050405020304" pitchFamily="18" charset="0"/>
              </a:rPr>
              <a:t>which</a:t>
            </a:r>
            <a:r>
              <a:rPr lang="en-US" altLang="zh-CN" spc="-40" dirty="0">
                <a:solidFill>
                  <a:srgbClr val="231F20"/>
                </a:solidFill>
                <a:effectLst/>
                <a:ea typeface="Times New Roman" panose="02020603050405020304" pitchFamily="18" charset="0"/>
              </a:rPr>
              <a:t> </a:t>
            </a:r>
            <a:r>
              <a:rPr lang="en-US" altLang="zh-CN" dirty="0">
                <a:solidFill>
                  <a:srgbClr val="231F20"/>
                </a:solidFill>
                <a:effectLst/>
                <a:ea typeface="Times New Roman" panose="02020603050405020304" pitchFamily="18" charset="0"/>
              </a:rPr>
              <a:t>is</a:t>
            </a:r>
            <a:r>
              <a:rPr lang="en-US" altLang="zh-CN" spc="-30" dirty="0">
                <a:solidFill>
                  <a:srgbClr val="231F20"/>
                </a:solidFill>
                <a:effectLst/>
                <a:ea typeface="Times New Roman" panose="02020603050405020304" pitchFamily="18" charset="0"/>
              </a:rPr>
              <a:t> </a:t>
            </a:r>
            <a:r>
              <a:rPr lang="en-US" altLang="zh-CN" dirty="0">
                <a:solidFill>
                  <a:srgbClr val="231F20"/>
                </a:solidFill>
                <a:effectLst/>
                <a:ea typeface="Times New Roman" panose="02020603050405020304" pitchFamily="18" charset="0"/>
              </a:rPr>
              <a:t>harmless</a:t>
            </a:r>
            <a:r>
              <a:rPr lang="en-US" altLang="zh-CN" spc="-35" dirty="0">
                <a:solidFill>
                  <a:srgbClr val="231F20"/>
                </a:solidFill>
                <a:effectLst/>
                <a:ea typeface="Times New Roman" panose="02020603050405020304" pitchFamily="18" charset="0"/>
              </a:rPr>
              <a:t> </a:t>
            </a:r>
            <a:r>
              <a:rPr lang="en-US" altLang="zh-CN" dirty="0">
                <a:solidFill>
                  <a:srgbClr val="231F20"/>
                </a:solidFill>
                <a:effectLst/>
                <a:ea typeface="Times New Roman" panose="02020603050405020304" pitchFamily="18" charset="0"/>
              </a:rPr>
              <a:t>and</a:t>
            </a:r>
            <a:r>
              <a:rPr lang="en-US" altLang="zh-CN" spc="-25" dirty="0">
                <a:solidFill>
                  <a:srgbClr val="231F20"/>
                </a:solidFill>
                <a:effectLst/>
                <a:ea typeface="Times New Roman" panose="02020603050405020304" pitchFamily="18" charset="0"/>
              </a:rPr>
              <a:t> </a:t>
            </a:r>
            <a:r>
              <a:rPr lang="en-US" altLang="zh-CN" dirty="0">
                <a:solidFill>
                  <a:srgbClr val="231F20"/>
                </a:solidFill>
                <a:effectLst/>
                <a:ea typeface="Times New Roman" panose="02020603050405020304" pitchFamily="18" charset="0"/>
              </a:rPr>
              <a:t>returns</a:t>
            </a:r>
            <a:r>
              <a:rPr lang="en-US" altLang="zh-CN" spc="-35" dirty="0">
                <a:solidFill>
                  <a:srgbClr val="231F20"/>
                </a:solidFill>
                <a:effectLst/>
                <a:ea typeface="Times New Roman" panose="02020603050405020304" pitchFamily="18" charset="0"/>
              </a:rPr>
              <a:t> </a:t>
            </a:r>
            <a:r>
              <a:rPr lang="en-US" altLang="zh-CN" dirty="0">
                <a:solidFill>
                  <a:srgbClr val="231F20"/>
                </a:solidFill>
                <a:effectLst/>
                <a:ea typeface="Times New Roman" panose="02020603050405020304" pitchFamily="18" charset="0"/>
              </a:rPr>
              <a:t>the</a:t>
            </a:r>
            <a:r>
              <a:rPr lang="en-US" altLang="zh-CN" spc="-30" dirty="0">
                <a:solidFill>
                  <a:srgbClr val="231F20"/>
                </a:solidFill>
                <a:effectLst/>
                <a:ea typeface="Times New Roman" panose="02020603050405020304" pitchFamily="18" charset="0"/>
              </a:rPr>
              <a:t> </a:t>
            </a:r>
            <a:r>
              <a:rPr lang="en-US" altLang="zh-CN" dirty="0">
                <a:solidFill>
                  <a:srgbClr val="231F20"/>
                </a:solidFill>
                <a:effectLst/>
                <a:ea typeface="Times New Roman" panose="02020603050405020304" pitchFamily="18" charset="0"/>
              </a:rPr>
              <a:t>empty</a:t>
            </a:r>
            <a:r>
              <a:rPr lang="en-US" altLang="zh-CN" spc="-30" dirty="0">
                <a:solidFill>
                  <a:srgbClr val="231F20"/>
                </a:solidFill>
                <a:effectLst/>
                <a:ea typeface="Times New Roman" panose="02020603050405020304" pitchFamily="18" charset="0"/>
              </a:rPr>
              <a:t> </a:t>
            </a:r>
            <a:r>
              <a:rPr lang="en-US" altLang="zh-CN" dirty="0">
                <a:solidFill>
                  <a:srgbClr val="231F20"/>
                </a:solidFill>
                <a:effectLst/>
                <a:ea typeface="Times New Roman" panose="02020603050405020304" pitchFamily="18" charset="0"/>
              </a:rPr>
              <a:t>relation</a:t>
            </a:r>
            <a:endParaRPr lang="en-US" altLang="en-US" b="1" dirty="0">
              <a:solidFill>
                <a:srgbClr val="002060"/>
              </a:solidFill>
              <a:ea typeface="ＭＳ Ｐゴシック" panose="020B0600070205080204" pitchFamily="34" charset="-128"/>
            </a:endParaRPr>
          </a:p>
          <a:p>
            <a:endParaRPr lang="en-US" altLang="zh-CN" dirty="0"/>
          </a:p>
          <a:p>
            <a:r>
              <a:rPr lang="en-US" altLang="zh-CN" sz="2800" i="1" dirty="0">
                <a:solidFill>
                  <a:srgbClr val="231F20"/>
                </a:solidFill>
                <a:effectLst/>
                <a:ea typeface="Times New Roman" panose="02020603050405020304" pitchFamily="18" charset="0"/>
              </a:rPr>
              <a:t>Programmers must pass user-input strings to the database </a:t>
            </a:r>
            <a:r>
              <a:rPr lang="en-US" altLang="zh-CN" sz="2800" i="1" dirty="0">
                <a:solidFill>
                  <a:srgbClr val="FF0000"/>
                </a:solidFill>
                <a:effectLst/>
                <a:ea typeface="Times New Roman" panose="02020603050405020304" pitchFamily="18" charset="0"/>
              </a:rPr>
              <a:t>only through parameters of</a:t>
            </a:r>
            <a:r>
              <a:rPr lang="en-US" altLang="zh-CN" sz="2800" i="1" spc="5" dirty="0">
                <a:solidFill>
                  <a:srgbClr val="FF0000"/>
                </a:solidFill>
                <a:effectLst/>
                <a:ea typeface="Times New Roman" panose="02020603050405020304" pitchFamily="18" charset="0"/>
              </a:rPr>
              <a:t> </a:t>
            </a:r>
            <a:r>
              <a:rPr lang="en-US" altLang="zh-CN" sz="2800" i="1" dirty="0">
                <a:solidFill>
                  <a:srgbClr val="FF0000"/>
                </a:solidFill>
                <a:effectLst/>
                <a:ea typeface="Times New Roman" panose="02020603050405020304" pitchFamily="18" charset="0"/>
              </a:rPr>
              <a:t>prepared</a:t>
            </a:r>
            <a:r>
              <a:rPr lang="en-US" altLang="zh-CN" sz="2800" i="1" spc="80" dirty="0">
                <a:solidFill>
                  <a:srgbClr val="FF0000"/>
                </a:solidFill>
                <a:effectLst/>
                <a:ea typeface="Times New Roman" panose="02020603050405020304" pitchFamily="18" charset="0"/>
              </a:rPr>
              <a:t> </a:t>
            </a:r>
            <a:r>
              <a:rPr lang="en-US" altLang="zh-CN" sz="2800" i="1" dirty="0">
                <a:solidFill>
                  <a:srgbClr val="FF0000"/>
                </a:solidFill>
                <a:effectLst/>
                <a:ea typeface="Times New Roman" panose="02020603050405020304" pitchFamily="18" charset="0"/>
              </a:rPr>
              <a:t>statements</a:t>
            </a:r>
            <a:r>
              <a:rPr lang="en-US" altLang="zh-CN" sz="2800" i="1" dirty="0">
                <a:solidFill>
                  <a:srgbClr val="231F20"/>
                </a:solidFill>
                <a:effectLst/>
                <a:ea typeface="Times New Roman" panose="02020603050405020304" pitchFamily="18" charset="0"/>
              </a:rPr>
              <a:t>;</a:t>
            </a:r>
            <a:r>
              <a:rPr lang="en-US" altLang="zh-CN" sz="2800" i="1" spc="65" dirty="0">
                <a:solidFill>
                  <a:srgbClr val="231F20"/>
                </a:solidFill>
                <a:effectLst/>
                <a:ea typeface="Times New Roman" panose="02020603050405020304" pitchFamily="18" charset="0"/>
              </a:rPr>
              <a:t> </a:t>
            </a:r>
          </a:p>
          <a:p>
            <a:r>
              <a:rPr lang="en-US" altLang="zh-CN" sz="2800" i="1" dirty="0">
                <a:solidFill>
                  <a:srgbClr val="231F20"/>
                </a:solidFill>
                <a:effectLst/>
                <a:ea typeface="Times New Roman" panose="02020603050405020304" pitchFamily="18" charset="0"/>
              </a:rPr>
              <a:t>creating</a:t>
            </a:r>
            <a:r>
              <a:rPr lang="en-US" altLang="zh-CN" sz="2800" i="1" spc="85" dirty="0">
                <a:solidFill>
                  <a:srgbClr val="231F20"/>
                </a:solidFill>
                <a:effectLst/>
                <a:ea typeface="Times New Roman" panose="02020603050405020304" pitchFamily="18" charset="0"/>
              </a:rPr>
              <a:t> </a:t>
            </a:r>
            <a:r>
              <a:rPr lang="en-US" altLang="zh-CN" sz="2800" i="1" dirty="0">
                <a:solidFill>
                  <a:srgbClr val="231F20"/>
                </a:solidFill>
                <a:effectLst/>
                <a:ea typeface="Times New Roman" panose="02020603050405020304" pitchFamily="18" charset="0"/>
              </a:rPr>
              <a:t>SQL</a:t>
            </a:r>
            <a:r>
              <a:rPr lang="en-US" altLang="zh-CN" sz="2800" i="1" spc="95" dirty="0">
                <a:solidFill>
                  <a:srgbClr val="231F20"/>
                </a:solidFill>
                <a:effectLst/>
                <a:ea typeface="Times New Roman" panose="02020603050405020304" pitchFamily="18" charset="0"/>
              </a:rPr>
              <a:t> </a:t>
            </a:r>
            <a:r>
              <a:rPr lang="en-US" altLang="zh-CN" sz="2800" i="1" dirty="0">
                <a:solidFill>
                  <a:srgbClr val="231F20"/>
                </a:solidFill>
                <a:effectLst/>
                <a:ea typeface="Times New Roman" panose="02020603050405020304" pitchFamily="18" charset="0"/>
              </a:rPr>
              <a:t>queries</a:t>
            </a:r>
            <a:r>
              <a:rPr lang="en-US" altLang="zh-CN" sz="2800" i="1" spc="75" dirty="0">
                <a:solidFill>
                  <a:srgbClr val="231F20"/>
                </a:solidFill>
                <a:effectLst/>
                <a:ea typeface="Times New Roman" panose="02020603050405020304" pitchFamily="18" charset="0"/>
              </a:rPr>
              <a:t> </a:t>
            </a:r>
            <a:r>
              <a:rPr lang="en-US" altLang="zh-CN" sz="2800" i="1" dirty="0">
                <a:solidFill>
                  <a:srgbClr val="231F20"/>
                </a:solidFill>
                <a:effectLst/>
                <a:ea typeface="Times New Roman" panose="02020603050405020304" pitchFamily="18" charset="0"/>
              </a:rPr>
              <a:t>by</a:t>
            </a:r>
            <a:r>
              <a:rPr lang="en-US" altLang="zh-CN" sz="2800" i="1" spc="80" dirty="0">
                <a:solidFill>
                  <a:srgbClr val="231F20"/>
                </a:solidFill>
                <a:effectLst/>
                <a:ea typeface="Times New Roman" panose="02020603050405020304" pitchFamily="18" charset="0"/>
              </a:rPr>
              <a:t> </a:t>
            </a:r>
            <a:r>
              <a:rPr lang="en-US" altLang="zh-CN" sz="2800" i="1" dirty="0">
                <a:solidFill>
                  <a:srgbClr val="231F20"/>
                </a:solidFill>
                <a:effectLst/>
                <a:ea typeface="Times New Roman" panose="02020603050405020304" pitchFamily="18" charset="0"/>
              </a:rPr>
              <a:t>concatenating</a:t>
            </a:r>
            <a:r>
              <a:rPr lang="en-US" altLang="zh-CN" sz="2800" i="1" spc="75" dirty="0">
                <a:solidFill>
                  <a:srgbClr val="231F20"/>
                </a:solidFill>
                <a:effectLst/>
                <a:ea typeface="Times New Roman" panose="02020603050405020304" pitchFamily="18" charset="0"/>
              </a:rPr>
              <a:t> </a:t>
            </a:r>
            <a:r>
              <a:rPr lang="en-US" altLang="zh-CN" sz="2800" i="1" dirty="0">
                <a:solidFill>
                  <a:srgbClr val="231F20"/>
                </a:solidFill>
                <a:effectLst/>
                <a:ea typeface="Times New Roman" panose="02020603050405020304" pitchFamily="18" charset="0"/>
              </a:rPr>
              <a:t>strings</a:t>
            </a:r>
            <a:r>
              <a:rPr lang="en-US" altLang="zh-CN" sz="2800" i="1" spc="70" dirty="0">
                <a:solidFill>
                  <a:srgbClr val="231F20"/>
                </a:solidFill>
                <a:effectLst/>
                <a:ea typeface="Times New Roman" panose="02020603050405020304" pitchFamily="18" charset="0"/>
              </a:rPr>
              <a:t> </a:t>
            </a:r>
            <a:r>
              <a:rPr lang="en-US" altLang="zh-CN" sz="2800" i="1" dirty="0">
                <a:solidFill>
                  <a:srgbClr val="231F20"/>
                </a:solidFill>
                <a:effectLst/>
                <a:ea typeface="Times New Roman" panose="02020603050405020304" pitchFamily="18" charset="0"/>
              </a:rPr>
              <a:t>with</a:t>
            </a:r>
            <a:r>
              <a:rPr lang="en-US" altLang="zh-CN" sz="2800" i="1" spc="80" dirty="0">
                <a:solidFill>
                  <a:srgbClr val="231F20"/>
                </a:solidFill>
                <a:effectLst/>
                <a:ea typeface="Times New Roman" panose="02020603050405020304" pitchFamily="18" charset="0"/>
              </a:rPr>
              <a:t> </a:t>
            </a:r>
            <a:r>
              <a:rPr lang="en-US" altLang="zh-CN" sz="2800" i="1" dirty="0">
                <a:solidFill>
                  <a:srgbClr val="231F20"/>
                </a:solidFill>
                <a:effectLst/>
                <a:ea typeface="Times New Roman" panose="02020603050405020304" pitchFamily="18" charset="0"/>
              </a:rPr>
              <a:t>user-input</a:t>
            </a:r>
            <a:r>
              <a:rPr lang="en-US" altLang="zh-CN" sz="2800" i="1" spc="65" dirty="0">
                <a:solidFill>
                  <a:srgbClr val="231F20"/>
                </a:solidFill>
                <a:effectLst/>
                <a:ea typeface="Times New Roman" panose="02020603050405020304" pitchFamily="18" charset="0"/>
              </a:rPr>
              <a:t> </a:t>
            </a:r>
            <a:r>
              <a:rPr lang="en-US" altLang="zh-CN" sz="2800" i="1" dirty="0">
                <a:solidFill>
                  <a:srgbClr val="231F20"/>
                </a:solidFill>
                <a:effectLst/>
                <a:ea typeface="Times New Roman" panose="02020603050405020304" pitchFamily="18" charset="0"/>
              </a:rPr>
              <a:t>values</a:t>
            </a:r>
            <a:r>
              <a:rPr lang="en-US" altLang="zh-CN" sz="2800" i="1" spc="5" dirty="0">
                <a:solidFill>
                  <a:srgbClr val="231F20"/>
                </a:solidFill>
                <a:effectLst/>
                <a:ea typeface="Times New Roman" panose="02020603050405020304" pitchFamily="18" charset="0"/>
              </a:rPr>
              <a:t> </a:t>
            </a:r>
            <a:r>
              <a:rPr lang="en-US" altLang="zh-CN" sz="2800" i="1" dirty="0">
                <a:solidFill>
                  <a:srgbClr val="231F20"/>
                </a:solidFill>
                <a:effectLst/>
                <a:ea typeface="Times New Roman" panose="02020603050405020304" pitchFamily="18" charset="0"/>
              </a:rPr>
              <a:t>is</a:t>
            </a:r>
            <a:r>
              <a:rPr lang="en-US" altLang="zh-CN" sz="2800" i="1" spc="-15" dirty="0">
                <a:solidFill>
                  <a:srgbClr val="231F20"/>
                </a:solidFill>
                <a:effectLst/>
                <a:ea typeface="Times New Roman" panose="02020603050405020304" pitchFamily="18" charset="0"/>
              </a:rPr>
              <a:t> </a:t>
            </a:r>
            <a:r>
              <a:rPr lang="en-US" altLang="zh-CN" sz="2800" i="1" dirty="0">
                <a:solidFill>
                  <a:srgbClr val="231F20"/>
                </a:solidFill>
                <a:effectLst/>
                <a:ea typeface="Times New Roman" panose="02020603050405020304" pitchFamily="18" charset="0"/>
              </a:rPr>
              <a:t>an</a:t>
            </a:r>
            <a:r>
              <a:rPr lang="en-US" altLang="zh-CN" sz="2800" i="1" spc="-15" dirty="0">
                <a:solidFill>
                  <a:srgbClr val="231F20"/>
                </a:solidFill>
                <a:effectLst/>
                <a:ea typeface="Times New Roman" panose="02020603050405020304" pitchFamily="18" charset="0"/>
              </a:rPr>
              <a:t> </a:t>
            </a:r>
            <a:r>
              <a:rPr lang="en-US" altLang="zh-CN" sz="2800" i="1" dirty="0">
                <a:solidFill>
                  <a:srgbClr val="231F20"/>
                </a:solidFill>
                <a:effectLst/>
                <a:ea typeface="Times New Roman" panose="02020603050405020304" pitchFamily="18" charset="0"/>
              </a:rPr>
              <a:t>extremely</a:t>
            </a:r>
            <a:r>
              <a:rPr lang="en-US" altLang="zh-CN" sz="2800" i="1" spc="-15" dirty="0">
                <a:solidFill>
                  <a:srgbClr val="231F20"/>
                </a:solidFill>
                <a:effectLst/>
                <a:ea typeface="Times New Roman" panose="02020603050405020304" pitchFamily="18" charset="0"/>
              </a:rPr>
              <a:t> </a:t>
            </a:r>
            <a:r>
              <a:rPr lang="en-US" altLang="zh-CN" sz="2800" i="1" dirty="0">
                <a:solidFill>
                  <a:srgbClr val="231F20"/>
                </a:solidFill>
                <a:effectLst/>
                <a:ea typeface="Times New Roman" panose="02020603050405020304" pitchFamily="18" charset="0"/>
              </a:rPr>
              <a:t>serious</a:t>
            </a:r>
            <a:r>
              <a:rPr lang="en-US" altLang="zh-CN" sz="2800" i="1" spc="-15" dirty="0">
                <a:solidFill>
                  <a:srgbClr val="231F20"/>
                </a:solidFill>
                <a:effectLst/>
                <a:ea typeface="Times New Roman" panose="02020603050405020304" pitchFamily="18" charset="0"/>
              </a:rPr>
              <a:t> </a:t>
            </a:r>
            <a:r>
              <a:rPr lang="en-US" altLang="zh-CN" sz="2800" i="1" dirty="0">
                <a:solidFill>
                  <a:srgbClr val="231F20"/>
                </a:solidFill>
                <a:effectLst/>
                <a:ea typeface="Times New Roman" panose="02020603050405020304" pitchFamily="18" charset="0"/>
              </a:rPr>
              <a:t>security</a:t>
            </a:r>
            <a:r>
              <a:rPr lang="en-US" altLang="zh-CN" sz="2800" i="1" spc="-15" dirty="0">
                <a:solidFill>
                  <a:srgbClr val="231F20"/>
                </a:solidFill>
                <a:effectLst/>
                <a:ea typeface="Times New Roman" panose="02020603050405020304" pitchFamily="18" charset="0"/>
              </a:rPr>
              <a:t> </a:t>
            </a:r>
            <a:r>
              <a:rPr lang="en-US" altLang="zh-CN" sz="2800" i="1" dirty="0">
                <a:solidFill>
                  <a:srgbClr val="231F20"/>
                </a:solidFill>
                <a:effectLst/>
                <a:ea typeface="Times New Roman" panose="02020603050405020304" pitchFamily="18" charset="0"/>
              </a:rPr>
              <a:t>risk</a:t>
            </a:r>
            <a:r>
              <a:rPr lang="en-US" altLang="zh-CN" sz="2800" i="1" spc="-15" dirty="0">
                <a:solidFill>
                  <a:srgbClr val="231F20"/>
                </a:solidFill>
                <a:effectLst/>
                <a:ea typeface="Times New Roman" panose="02020603050405020304" pitchFamily="18" charset="0"/>
              </a:rPr>
              <a:t> </a:t>
            </a:r>
            <a:r>
              <a:rPr lang="en-US" altLang="zh-CN" sz="2800" i="1" dirty="0">
                <a:solidFill>
                  <a:srgbClr val="231F20"/>
                </a:solidFill>
                <a:effectLst/>
                <a:ea typeface="Times New Roman" panose="02020603050405020304" pitchFamily="18" charset="0"/>
              </a:rPr>
              <a:t>and</a:t>
            </a:r>
            <a:r>
              <a:rPr lang="en-US" altLang="zh-CN" sz="2800" i="1" spc="-20" dirty="0">
                <a:solidFill>
                  <a:srgbClr val="231F20"/>
                </a:solidFill>
                <a:effectLst/>
                <a:ea typeface="Times New Roman" panose="02020603050405020304" pitchFamily="18" charset="0"/>
              </a:rPr>
              <a:t> </a:t>
            </a:r>
            <a:r>
              <a:rPr lang="en-US" altLang="zh-CN" sz="2800" i="1" dirty="0">
                <a:solidFill>
                  <a:srgbClr val="231F20"/>
                </a:solidFill>
                <a:effectLst/>
                <a:ea typeface="Times New Roman" panose="02020603050405020304" pitchFamily="18" charset="0"/>
              </a:rPr>
              <a:t>should</a:t>
            </a:r>
            <a:r>
              <a:rPr lang="en-US" altLang="zh-CN" sz="2800" i="1" spc="-10" dirty="0">
                <a:solidFill>
                  <a:srgbClr val="231F20"/>
                </a:solidFill>
                <a:effectLst/>
                <a:ea typeface="Times New Roman" panose="02020603050405020304" pitchFamily="18" charset="0"/>
              </a:rPr>
              <a:t> </a:t>
            </a:r>
            <a:r>
              <a:rPr lang="en-US" altLang="zh-CN" sz="2800" i="1" dirty="0">
                <a:solidFill>
                  <a:srgbClr val="231F20"/>
                </a:solidFill>
                <a:effectLst/>
                <a:ea typeface="Times New Roman" panose="02020603050405020304" pitchFamily="18" charset="0"/>
              </a:rPr>
              <a:t>never</a:t>
            </a:r>
            <a:r>
              <a:rPr lang="en-US" altLang="zh-CN" sz="2800" i="1" spc="-20" dirty="0">
                <a:solidFill>
                  <a:srgbClr val="231F20"/>
                </a:solidFill>
                <a:effectLst/>
                <a:ea typeface="Times New Roman" panose="02020603050405020304" pitchFamily="18" charset="0"/>
              </a:rPr>
              <a:t> </a:t>
            </a:r>
            <a:r>
              <a:rPr lang="en-US" altLang="zh-CN" sz="2800" i="1" dirty="0">
                <a:solidFill>
                  <a:srgbClr val="231F20"/>
                </a:solidFill>
                <a:effectLst/>
                <a:ea typeface="Times New Roman" panose="02020603050405020304" pitchFamily="18" charset="0"/>
              </a:rPr>
              <a:t>be</a:t>
            </a:r>
            <a:r>
              <a:rPr lang="en-US" altLang="zh-CN" sz="2800" i="1" spc="-15" dirty="0">
                <a:solidFill>
                  <a:srgbClr val="231F20"/>
                </a:solidFill>
                <a:effectLst/>
                <a:ea typeface="Times New Roman" panose="02020603050405020304" pitchFamily="18" charset="0"/>
              </a:rPr>
              <a:t> </a:t>
            </a:r>
            <a:r>
              <a:rPr lang="en-US" altLang="zh-CN" sz="2800" i="1" dirty="0">
                <a:solidFill>
                  <a:srgbClr val="231F20"/>
                </a:solidFill>
                <a:effectLst/>
                <a:ea typeface="Times New Roman" panose="02020603050405020304" pitchFamily="18" charset="0"/>
              </a:rPr>
              <a:t>done</a:t>
            </a:r>
            <a:r>
              <a:rPr lang="en-US" altLang="zh-CN" sz="2800" i="1" spc="-25" dirty="0">
                <a:solidFill>
                  <a:srgbClr val="231F20"/>
                </a:solidFill>
                <a:effectLst/>
                <a:ea typeface="Times New Roman" panose="02020603050405020304" pitchFamily="18" charset="0"/>
              </a:rPr>
              <a:t> </a:t>
            </a:r>
            <a:r>
              <a:rPr lang="en-US" altLang="zh-CN" sz="2800" i="1" dirty="0">
                <a:solidFill>
                  <a:srgbClr val="231F20"/>
                </a:solidFill>
                <a:effectLst/>
                <a:ea typeface="Times New Roman" panose="02020603050405020304" pitchFamily="18" charset="0"/>
              </a:rPr>
              <a:t>in</a:t>
            </a:r>
            <a:r>
              <a:rPr lang="en-US" altLang="zh-CN" sz="2800" i="1" spc="-15" dirty="0">
                <a:solidFill>
                  <a:srgbClr val="231F20"/>
                </a:solidFill>
                <a:effectLst/>
                <a:ea typeface="Times New Roman" panose="02020603050405020304" pitchFamily="18" charset="0"/>
              </a:rPr>
              <a:t> </a:t>
            </a:r>
            <a:r>
              <a:rPr lang="en-US" altLang="zh-CN" sz="2800" i="1" dirty="0">
                <a:solidFill>
                  <a:srgbClr val="231F20"/>
                </a:solidFill>
                <a:effectLst/>
                <a:ea typeface="Times New Roman" panose="02020603050405020304" pitchFamily="18" charset="0"/>
              </a:rPr>
              <a:t>any</a:t>
            </a:r>
            <a:r>
              <a:rPr lang="en-US" altLang="zh-CN" sz="2800" i="1" spc="-15" dirty="0">
                <a:solidFill>
                  <a:srgbClr val="231F20"/>
                </a:solidFill>
                <a:effectLst/>
                <a:ea typeface="Times New Roman" panose="02020603050405020304" pitchFamily="18" charset="0"/>
              </a:rPr>
              <a:t> </a:t>
            </a:r>
            <a:r>
              <a:rPr lang="en-US" altLang="zh-CN" sz="2800" i="1" dirty="0">
                <a:solidFill>
                  <a:srgbClr val="231F20"/>
                </a:solidFill>
                <a:effectLst/>
                <a:ea typeface="Times New Roman" panose="02020603050405020304" pitchFamily="18" charset="0"/>
              </a:rPr>
              <a:t>program</a:t>
            </a:r>
            <a:endParaRPr lang="zh-CN" altLang="zh-CN" sz="2800" dirty="0">
              <a:effectLst/>
              <a:ea typeface="Times New Roman" panose="02020603050405020304" pitchFamily="18" charset="0"/>
            </a:endParaRPr>
          </a:p>
          <a:p>
            <a:endParaRPr lang="zh-CN" altLang="en-US" dirty="0"/>
          </a:p>
        </p:txBody>
      </p:sp>
      <p:sp>
        <p:nvSpPr>
          <p:cNvPr id="4" name="日期占位符 3">
            <a:extLst>
              <a:ext uri="{FF2B5EF4-FFF2-40B4-BE49-F238E27FC236}">
                <a16:creationId xmlns:a16="http://schemas.microsoft.com/office/drawing/2014/main" id="{F05134DF-A3D4-4A97-AE7D-2391DC39BDB6}"/>
              </a:ext>
            </a:extLst>
          </p:cNvPr>
          <p:cNvSpPr>
            <a:spLocks noGrp="1"/>
          </p:cNvSpPr>
          <p:nvPr>
            <p:ph type="dt" sz="half" idx="10"/>
          </p:nvPr>
        </p:nvSpPr>
        <p:spPr/>
        <p:txBody>
          <a:bodyPr/>
          <a:lstStyle/>
          <a:p>
            <a:fld id="{624658D4-91E3-46B8-BB48-9788287E7765}"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733AB213-D086-403F-BA88-572241E4B216}"/>
              </a:ext>
            </a:extLst>
          </p:cNvPr>
          <p:cNvSpPr>
            <a:spLocks noGrp="1"/>
          </p:cNvSpPr>
          <p:nvPr>
            <p:ph type="sldNum" sz="quarter" idx="12"/>
          </p:nvPr>
        </p:nvSpPr>
        <p:spPr/>
        <p:txBody>
          <a:bodyPr/>
          <a:lstStyle/>
          <a:p>
            <a:fld id="{47C4BD23-150C-4A56-8E66-9482A3FB2E80}" type="slidenum">
              <a:rPr lang="zh-CN" altLang="en-US" smtClean="0"/>
              <a:pPr/>
              <a:t>18</a:t>
            </a:fld>
            <a:endParaRPr lang="zh-CN" altLang="en-US" dirty="0"/>
          </a:p>
        </p:txBody>
      </p:sp>
    </p:spTree>
    <p:extLst>
      <p:ext uri="{BB962C8B-B14F-4D97-AF65-F5344CB8AC3E}">
        <p14:creationId xmlns:p14="http://schemas.microsoft.com/office/powerpoint/2010/main" val="2502123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B550B4-7932-467E-AA73-7AD4823B0703}"/>
              </a:ext>
            </a:extLst>
          </p:cNvPr>
          <p:cNvSpPr>
            <a:spLocks noGrp="1"/>
          </p:cNvSpPr>
          <p:nvPr>
            <p:ph type="title"/>
          </p:nvPr>
        </p:nvSpPr>
        <p:spPr/>
        <p:txBody>
          <a:bodyPr/>
          <a:lstStyle/>
          <a:p>
            <a:r>
              <a:rPr lang="en-US" altLang="en-US" dirty="0">
                <a:effectLst>
                  <a:outerShdw blurRad="38100" dist="38100" dir="2700000" algn="tl">
                    <a:srgbClr val="C0C0C0"/>
                  </a:outerShdw>
                </a:effectLst>
              </a:rPr>
              <a:t>Metadata Features</a:t>
            </a:r>
            <a:endParaRPr lang="zh-CN" altLang="en-US" dirty="0"/>
          </a:p>
        </p:txBody>
      </p:sp>
      <p:sp>
        <p:nvSpPr>
          <p:cNvPr id="3" name="内容占位符 2">
            <a:extLst>
              <a:ext uri="{FF2B5EF4-FFF2-40B4-BE49-F238E27FC236}">
                <a16:creationId xmlns:a16="http://schemas.microsoft.com/office/drawing/2014/main" id="{2A774609-51F1-46C2-9F78-3E770BA06313}"/>
              </a:ext>
            </a:extLst>
          </p:cNvPr>
          <p:cNvSpPr>
            <a:spLocks noGrp="1"/>
          </p:cNvSpPr>
          <p:nvPr>
            <p:ph idx="1"/>
          </p:nvPr>
        </p:nvSpPr>
        <p:spPr/>
        <p:txBody>
          <a:bodyPr/>
          <a:lstStyle/>
          <a:p>
            <a:r>
              <a:rPr lang="en-US" altLang="en-US" dirty="0" err="1"/>
              <a:t>ResultSet</a:t>
            </a:r>
            <a:r>
              <a:rPr lang="en-US" altLang="en-US" dirty="0"/>
              <a:t> metadata</a:t>
            </a:r>
          </a:p>
          <a:p>
            <a:r>
              <a:rPr lang="en-US" altLang="en-US" dirty="0"/>
              <a:t>E.g. after executing query to get a </a:t>
            </a:r>
            <a:r>
              <a:rPr lang="en-US" altLang="en-US" dirty="0" err="1"/>
              <a:t>ResultSet</a:t>
            </a:r>
            <a:r>
              <a:rPr lang="en-US" altLang="en-US" dirty="0"/>
              <a:t> </a:t>
            </a:r>
            <a:r>
              <a:rPr lang="en-US" altLang="en-US" dirty="0" err="1"/>
              <a:t>rs</a:t>
            </a:r>
            <a:r>
              <a:rPr lang="en-US" altLang="en-US" dirty="0"/>
              <a:t>:</a:t>
            </a:r>
          </a:p>
          <a:p>
            <a:pPr lvl="1"/>
            <a:r>
              <a:rPr lang="en-US" altLang="en-US" dirty="0" err="1">
                <a:ea typeface="ＭＳ Ｐゴシック" panose="020B0600070205080204" pitchFamily="34" charset="-128"/>
              </a:rPr>
              <a:t>ResultSetMetaData</a:t>
            </a:r>
            <a:r>
              <a:rPr lang="en-US" altLang="en-US" dirty="0">
                <a:ea typeface="ＭＳ Ｐゴシック" panose="020B0600070205080204" pitchFamily="34" charset="-128"/>
              </a:rPr>
              <a:t> </a:t>
            </a:r>
            <a:r>
              <a:rPr lang="en-US" altLang="en-US" dirty="0" err="1">
                <a:ea typeface="ＭＳ Ｐゴシック" panose="020B0600070205080204" pitchFamily="34" charset="-128"/>
              </a:rPr>
              <a:t>rsmd</a:t>
            </a:r>
            <a:r>
              <a:rPr lang="en-US" altLang="en-US" dirty="0">
                <a:ea typeface="ＭＳ Ｐゴシック" panose="020B0600070205080204" pitchFamily="34" charset="-128"/>
              </a:rPr>
              <a:t> = </a:t>
            </a:r>
            <a:r>
              <a:rPr lang="en-US" altLang="en-US" dirty="0" err="1">
                <a:ea typeface="ＭＳ Ｐゴシック" panose="020B0600070205080204" pitchFamily="34" charset="-128"/>
              </a:rPr>
              <a:t>rs.</a:t>
            </a:r>
            <a:r>
              <a:rPr lang="en-US" altLang="en-US" b="1" dirty="0" err="1">
                <a:solidFill>
                  <a:srgbClr val="FF0000"/>
                </a:solidFill>
                <a:ea typeface="ＭＳ Ｐゴシック" panose="020B0600070205080204" pitchFamily="34" charset="-128"/>
              </a:rPr>
              <a:t>getMetaData</a:t>
            </a:r>
            <a:r>
              <a:rPr lang="en-US" altLang="en-US" dirty="0">
                <a:ea typeface="ＭＳ Ｐゴシック" panose="020B0600070205080204" pitchFamily="34" charset="-128"/>
              </a:rPr>
              <a:t>();</a:t>
            </a:r>
          </a:p>
          <a:p>
            <a:pPr lvl="1">
              <a:buFont typeface="Monotype Sorts" charset="2"/>
              <a:buNone/>
            </a:pPr>
            <a:r>
              <a:rPr lang="en-US" altLang="en-US" dirty="0">
                <a:ea typeface="ＭＳ Ｐゴシック" panose="020B0600070205080204" pitchFamily="34" charset="-128"/>
              </a:rPr>
              <a:t>     for(int </a:t>
            </a:r>
            <a:r>
              <a:rPr lang="en-US" altLang="en-US" dirty="0" err="1">
                <a:ea typeface="ＭＳ Ｐゴシック" panose="020B0600070205080204" pitchFamily="34" charset="-128"/>
              </a:rPr>
              <a:t>i</a:t>
            </a:r>
            <a:r>
              <a:rPr lang="en-US" altLang="en-US" dirty="0">
                <a:ea typeface="ＭＳ Ｐゴシック" panose="020B0600070205080204" pitchFamily="34" charset="-128"/>
              </a:rPr>
              <a:t> = 1; </a:t>
            </a:r>
            <a:r>
              <a:rPr lang="en-US" altLang="en-US" dirty="0" err="1">
                <a:ea typeface="ＭＳ Ｐゴシック" panose="020B0600070205080204" pitchFamily="34" charset="-128"/>
              </a:rPr>
              <a:t>i</a:t>
            </a:r>
            <a:r>
              <a:rPr lang="en-US" altLang="en-US" dirty="0">
                <a:ea typeface="ＭＳ Ｐゴシック" panose="020B0600070205080204" pitchFamily="34" charset="-128"/>
              </a:rPr>
              <a:t> &lt;= </a:t>
            </a:r>
            <a:r>
              <a:rPr lang="en-US" altLang="en-US" dirty="0" err="1">
                <a:ea typeface="ＭＳ Ｐゴシック" panose="020B0600070205080204" pitchFamily="34" charset="-128"/>
              </a:rPr>
              <a:t>rsmd.</a:t>
            </a:r>
            <a:r>
              <a:rPr lang="en-US" altLang="en-US" dirty="0" err="1">
                <a:solidFill>
                  <a:srgbClr val="FF0000"/>
                </a:solidFill>
                <a:ea typeface="ＭＳ Ｐゴシック" panose="020B0600070205080204" pitchFamily="34" charset="-128"/>
              </a:rPr>
              <a:t>getColumnCount</a:t>
            </a:r>
            <a:r>
              <a:rPr lang="en-US" altLang="en-US" dirty="0">
                <a:solidFill>
                  <a:srgbClr val="FF0000"/>
                </a:solidFill>
                <a:ea typeface="ＭＳ Ｐゴシック" panose="020B0600070205080204" pitchFamily="34" charset="-128"/>
              </a:rPr>
              <a:t>()</a:t>
            </a:r>
            <a:r>
              <a:rPr lang="en-US" altLang="en-US" dirty="0">
                <a:ea typeface="ＭＳ Ｐゴシック" panose="020B0600070205080204" pitchFamily="34" charset="-128"/>
              </a:rPr>
              <a:t>; </a:t>
            </a:r>
            <a:r>
              <a:rPr lang="en-US" altLang="en-US" dirty="0" err="1">
                <a:ea typeface="ＭＳ Ｐゴシック" panose="020B0600070205080204" pitchFamily="34" charset="-128"/>
              </a:rPr>
              <a:t>i</a:t>
            </a:r>
            <a:r>
              <a:rPr lang="en-US" altLang="en-US" dirty="0">
                <a:ea typeface="ＭＳ Ｐゴシック" panose="020B0600070205080204" pitchFamily="34" charset="-128"/>
              </a:rPr>
              <a:t>++) {</a:t>
            </a:r>
          </a:p>
          <a:p>
            <a:pPr lvl="1">
              <a:buFont typeface="Monotype Sorts" charset="2"/>
              <a:buNone/>
            </a:pPr>
            <a:r>
              <a:rPr lang="en-US" altLang="en-US" dirty="0">
                <a:ea typeface="ＭＳ Ｐゴシック" panose="020B0600070205080204" pitchFamily="34" charset="-128"/>
              </a:rPr>
              <a:t>             </a:t>
            </a:r>
            <a:r>
              <a:rPr lang="en-US" altLang="en-US" dirty="0" err="1">
                <a:ea typeface="ＭＳ Ｐゴシック" panose="020B0600070205080204" pitchFamily="34" charset="-128"/>
              </a:rPr>
              <a:t>System.out.println</a:t>
            </a:r>
            <a:r>
              <a:rPr lang="en-US" altLang="en-US" dirty="0">
                <a:ea typeface="ＭＳ Ｐゴシック" panose="020B0600070205080204" pitchFamily="34" charset="-128"/>
              </a:rPr>
              <a:t>(</a:t>
            </a:r>
            <a:r>
              <a:rPr lang="en-US" altLang="en-US" dirty="0" err="1">
                <a:ea typeface="ＭＳ Ｐゴシック" panose="020B0600070205080204" pitchFamily="34" charset="-128"/>
              </a:rPr>
              <a:t>rsmd.</a:t>
            </a:r>
            <a:r>
              <a:rPr lang="en-US" altLang="en-US" dirty="0" err="1">
                <a:solidFill>
                  <a:srgbClr val="FF0000"/>
                </a:solidFill>
                <a:ea typeface="ＭＳ Ｐゴシック" panose="020B0600070205080204" pitchFamily="34" charset="-128"/>
              </a:rPr>
              <a:t>getColumnName</a:t>
            </a:r>
            <a:r>
              <a:rPr lang="en-US" altLang="en-US" dirty="0">
                <a:ea typeface="ＭＳ Ｐゴシック" panose="020B0600070205080204" pitchFamily="34" charset="-128"/>
              </a:rPr>
              <a:t>(</a:t>
            </a:r>
            <a:r>
              <a:rPr lang="en-US" altLang="en-US" dirty="0" err="1">
                <a:ea typeface="ＭＳ Ｐゴシック" panose="020B0600070205080204" pitchFamily="34" charset="-128"/>
              </a:rPr>
              <a:t>i</a:t>
            </a:r>
            <a:r>
              <a:rPr lang="en-US" altLang="en-US" dirty="0">
                <a:ea typeface="ＭＳ Ｐゴシック" panose="020B0600070205080204" pitchFamily="34" charset="-128"/>
              </a:rPr>
              <a:t>));</a:t>
            </a:r>
          </a:p>
          <a:p>
            <a:pPr>
              <a:buFont typeface="Monotype Sorts" charset="2"/>
              <a:buNone/>
            </a:pPr>
            <a:r>
              <a:rPr lang="en-US" altLang="en-US" dirty="0"/>
              <a:t>                  </a:t>
            </a:r>
            <a:r>
              <a:rPr lang="en-US" altLang="en-US" dirty="0" err="1"/>
              <a:t>System.out.println</a:t>
            </a:r>
            <a:r>
              <a:rPr lang="en-US" altLang="en-US" dirty="0"/>
              <a:t>(</a:t>
            </a:r>
            <a:r>
              <a:rPr lang="en-US" altLang="en-US" dirty="0" err="1"/>
              <a:t>rsmd.</a:t>
            </a:r>
            <a:r>
              <a:rPr lang="en-US" altLang="en-US" dirty="0" err="1">
                <a:solidFill>
                  <a:srgbClr val="FF0000"/>
                </a:solidFill>
              </a:rPr>
              <a:t>getColumnTypeName</a:t>
            </a:r>
            <a:r>
              <a:rPr lang="en-US" altLang="en-US" dirty="0"/>
              <a:t>(</a:t>
            </a:r>
            <a:r>
              <a:rPr lang="en-US" altLang="en-US" dirty="0" err="1"/>
              <a:t>i</a:t>
            </a:r>
            <a:r>
              <a:rPr lang="en-US" altLang="en-US" dirty="0"/>
              <a:t>));</a:t>
            </a:r>
          </a:p>
          <a:p>
            <a:pPr>
              <a:buFont typeface="Monotype Sorts" charset="2"/>
              <a:buNone/>
            </a:pPr>
            <a:r>
              <a:rPr lang="en-US" altLang="en-US" dirty="0"/>
              <a:t>	       }</a:t>
            </a:r>
          </a:p>
          <a:p>
            <a:r>
              <a:rPr lang="en-US" altLang="en-US" dirty="0"/>
              <a:t>How is this useful?</a:t>
            </a:r>
          </a:p>
          <a:p>
            <a:endParaRPr lang="zh-CN" altLang="en-US" dirty="0"/>
          </a:p>
        </p:txBody>
      </p:sp>
      <p:sp>
        <p:nvSpPr>
          <p:cNvPr id="4" name="日期占位符 3">
            <a:extLst>
              <a:ext uri="{FF2B5EF4-FFF2-40B4-BE49-F238E27FC236}">
                <a16:creationId xmlns:a16="http://schemas.microsoft.com/office/drawing/2014/main" id="{5C625880-8541-4404-AC48-BDE8CBB13ABF}"/>
              </a:ext>
            </a:extLst>
          </p:cNvPr>
          <p:cNvSpPr>
            <a:spLocks noGrp="1"/>
          </p:cNvSpPr>
          <p:nvPr>
            <p:ph type="dt" sz="half" idx="10"/>
          </p:nvPr>
        </p:nvSpPr>
        <p:spPr/>
        <p:txBody>
          <a:bodyPr/>
          <a:lstStyle/>
          <a:p>
            <a:fld id="{A95BA6B0-75EA-46BD-B6CA-570EE06619F4}"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7D69CE4A-5A47-46FA-9793-E7B82EE4B937}"/>
              </a:ext>
            </a:extLst>
          </p:cNvPr>
          <p:cNvSpPr>
            <a:spLocks noGrp="1"/>
          </p:cNvSpPr>
          <p:nvPr>
            <p:ph type="sldNum" sz="quarter" idx="12"/>
          </p:nvPr>
        </p:nvSpPr>
        <p:spPr/>
        <p:txBody>
          <a:bodyPr/>
          <a:lstStyle/>
          <a:p>
            <a:fld id="{47C4BD23-150C-4A56-8E66-9482A3FB2E80}" type="slidenum">
              <a:rPr lang="zh-CN" altLang="en-US" smtClean="0"/>
              <a:pPr/>
              <a:t>19</a:t>
            </a:fld>
            <a:endParaRPr lang="zh-CN" altLang="en-US" dirty="0"/>
          </a:p>
        </p:txBody>
      </p:sp>
      <p:sp>
        <p:nvSpPr>
          <p:cNvPr id="6" name="矩形: 圆角 5">
            <a:extLst>
              <a:ext uri="{FF2B5EF4-FFF2-40B4-BE49-F238E27FC236}">
                <a16:creationId xmlns:a16="http://schemas.microsoft.com/office/drawing/2014/main" id="{F68E49B9-79CC-4605-B900-1791399F8B1D}"/>
              </a:ext>
            </a:extLst>
          </p:cNvPr>
          <p:cNvSpPr/>
          <p:nvPr/>
        </p:nvSpPr>
        <p:spPr>
          <a:xfrm>
            <a:off x="7659011" y="1912860"/>
            <a:ext cx="4373765" cy="1297699"/>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rPr>
              <a:t>获取查询结果集中列的数目（结果关系的属性总数）；</a:t>
            </a:r>
            <a:endParaRPr lang="en-US" altLang="zh-CN" sz="2400" dirty="0">
              <a:solidFill>
                <a:schemeClr val="tx1"/>
              </a:solidFill>
            </a:endParaRPr>
          </a:p>
          <a:p>
            <a:r>
              <a:rPr lang="zh-CN" altLang="en-US" sz="2400" dirty="0">
                <a:solidFill>
                  <a:schemeClr val="tx1"/>
                </a:solidFill>
              </a:rPr>
              <a:t>输出各列的列名、数据类型</a:t>
            </a:r>
            <a:endParaRPr lang="en-US" altLang="zh-CN" sz="2400" dirty="0">
              <a:solidFill>
                <a:schemeClr val="tx1"/>
              </a:solidFill>
            </a:endParaRPr>
          </a:p>
        </p:txBody>
      </p:sp>
    </p:spTree>
    <p:extLst>
      <p:ext uri="{BB962C8B-B14F-4D97-AF65-F5344CB8AC3E}">
        <p14:creationId xmlns:p14="http://schemas.microsoft.com/office/powerpoint/2010/main" val="3710866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sz="2800" dirty="0">
                <a:effectLst>
                  <a:outerShdw blurRad="38100" dist="38100" dir="2700000" algn="tl">
                    <a:srgbClr val="C0C0C0"/>
                  </a:outerShdw>
                </a:effectLst>
              </a:rPr>
              <a:t>Outline</a:t>
            </a:r>
            <a:endParaRPr lang="zh-CN" altLang="en-US" dirty="0"/>
          </a:p>
        </p:txBody>
      </p:sp>
      <p:sp>
        <p:nvSpPr>
          <p:cNvPr id="3" name="内容占位符 2"/>
          <p:cNvSpPr>
            <a:spLocks noGrp="1"/>
          </p:cNvSpPr>
          <p:nvPr>
            <p:ph idx="1"/>
          </p:nvPr>
        </p:nvSpPr>
        <p:spPr/>
        <p:txBody>
          <a:bodyPr>
            <a:normAutofit/>
          </a:bodyPr>
          <a:lstStyle/>
          <a:p>
            <a:r>
              <a:rPr lang="en-US" altLang="en-US" sz="2400" dirty="0"/>
              <a:t>Accessing SQL From a Programming Language</a:t>
            </a:r>
          </a:p>
          <a:p>
            <a:endParaRPr lang="en-US" altLang="en-US" sz="2400" dirty="0"/>
          </a:p>
          <a:p>
            <a:r>
              <a:rPr lang="en-US" altLang="en-US" sz="2400" dirty="0"/>
              <a:t>Functions and Procedures</a:t>
            </a:r>
          </a:p>
          <a:p>
            <a:endParaRPr lang="en-US" altLang="en-US" sz="2400" dirty="0"/>
          </a:p>
          <a:p>
            <a:r>
              <a:rPr lang="en-US" altLang="en-US" sz="2400" dirty="0"/>
              <a:t>Triggers</a:t>
            </a:r>
          </a:p>
          <a:p>
            <a:endParaRPr lang="en-US" altLang="en-US" sz="2400" dirty="0"/>
          </a:p>
          <a:p>
            <a:r>
              <a:rPr lang="en-US" altLang="en-US" sz="2400" dirty="0"/>
              <a:t>Recursive Queries</a:t>
            </a:r>
          </a:p>
          <a:p>
            <a:endParaRPr lang="en-US" altLang="en-US" sz="2400" dirty="0"/>
          </a:p>
          <a:p>
            <a:r>
              <a:rPr lang="en-US" altLang="en-US" sz="2400" dirty="0"/>
              <a:t>Advanced Aggregation Features</a:t>
            </a:r>
          </a:p>
        </p:txBody>
      </p:sp>
      <p:sp>
        <p:nvSpPr>
          <p:cNvPr id="4" name="日期占位符 3"/>
          <p:cNvSpPr>
            <a:spLocks noGrp="1"/>
          </p:cNvSpPr>
          <p:nvPr>
            <p:ph type="dt" sz="half" idx="10"/>
          </p:nvPr>
        </p:nvSpPr>
        <p:spPr/>
        <p:txBody>
          <a:bodyPr/>
          <a:lstStyle/>
          <a:p>
            <a:fld id="{48F2F015-452B-48EC-A252-9A7C58735969}" type="datetime1">
              <a:rPr lang="zh-CN" altLang="en-US" smtClean="0"/>
              <a:t>2021/10/18</a:t>
            </a:fld>
            <a:endParaRPr lang="zh-CN" altLang="en-US" dirty="0"/>
          </a:p>
        </p:txBody>
      </p:sp>
      <p:sp>
        <p:nvSpPr>
          <p:cNvPr id="6" name="标注: 弯曲线形(带强调线) 5">
            <a:extLst>
              <a:ext uri="{FF2B5EF4-FFF2-40B4-BE49-F238E27FC236}">
                <a16:creationId xmlns:a16="http://schemas.microsoft.com/office/drawing/2014/main" id="{D8EF590C-864F-42E3-AD8C-1BC34CC1D558}"/>
              </a:ext>
            </a:extLst>
          </p:cNvPr>
          <p:cNvSpPr/>
          <p:nvPr/>
        </p:nvSpPr>
        <p:spPr>
          <a:xfrm>
            <a:off x="8376814" y="950531"/>
            <a:ext cx="3504386" cy="298322"/>
          </a:xfrm>
          <a:prstGeom prst="accentCallout2">
            <a:avLst>
              <a:gd name="adj1" fmla="val 18750"/>
              <a:gd name="adj2" fmla="val -8333"/>
              <a:gd name="adj3" fmla="val 6110"/>
              <a:gd name="adj4" fmla="val -35228"/>
              <a:gd name="adj5" fmla="val 33355"/>
              <a:gd name="adj6" fmla="val -58841"/>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chemeClr val="tx1"/>
                </a:solidFill>
              </a:rPr>
              <a:t>ODBC, JDBC, embedded SQL  </a:t>
            </a:r>
            <a:endParaRPr lang="zh-CN" altLang="en-US" sz="1600" dirty="0">
              <a:solidFill>
                <a:schemeClr val="tx1"/>
              </a:solidFill>
            </a:endParaRPr>
          </a:p>
        </p:txBody>
      </p:sp>
      <p:sp>
        <p:nvSpPr>
          <p:cNvPr id="9" name="标注: 弯曲线形(带强调线) 8">
            <a:extLst>
              <a:ext uri="{FF2B5EF4-FFF2-40B4-BE49-F238E27FC236}">
                <a16:creationId xmlns:a16="http://schemas.microsoft.com/office/drawing/2014/main" id="{E1AD429B-857E-46EC-BF9B-20078CB769E8}"/>
              </a:ext>
            </a:extLst>
          </p:cNvPr>
          <p:cNvSpPr/>
          <p:nvPr/>
        </p:nvSpPr>
        <p:spPr>
          <a:xfrm>
            <a:off x="5545732" y="1660364"/>
            <a:ext cx="4969212" cy="472107"/>
          </a:xfrm>
          <a:prstGeom prst="accentCallout2">
            <a:avLst>
              <a:gd name="adj1" fmla="val 18750"/>
              <a:gd name="adj2" fmla="val -8333"/>
              <a:gd name="adj3" fmla="val 8766"/>
              <a:gd name="adj4" fmla="val -18564"/>
              <a:gd name="adj5" fmla="val 61051"/>
              <a:gd name="adj6" fmla="val -34434"/>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chemeClr val="tx1"/>
                </a:solidFill>
              </a:rPr>
              <a:t>complex control flow in SQL programs</a:t>
            </a:r>
            <a:endParaRPr lang="zh-CN" altLang="en-US" sz="1600" dirty="0">
              <a:solidFill>
                <a:schemeClr val="tx1"/>
              </a:solidFill>
            </a:endParaRPr>
          </a:p>
        </p:txBody>
      </p:sp>
      <p:sp>
        <p:nvSpPr>
          <p:cNvPr id="11" name="标注: 弯曲线形(带强调线) 10">
            <a:extLst>
              <a:ext uri="{FF2B5EF4-FFF2-40B4-BE49-F238E27FC236}">
                <a16:creationId xmlns:a16="http://schemas.microsoft.com/office/drawing/2014/main" id="{5182610C-90A2-4EA5-90F0-5DD9D203E4F6}"/>
              </a:ext>
            </a:extLst>
          </p:cNvPr>
          <p:cNvSpPr/>
          <p:nvPr/>
        </p:nvSpPr>
        <p:spPr>
          <a:xfrm>
            <a:off x="3538224" y="2560886"/>
            <a:ext cx="5747973" cy="472107"/>
          </a:xfrm>
          <a:prstGeom prst="accentCallout2">
            <a:avLst>
              <a:gd name="adj1" fmla="val 18750"/>
              <a:gd name="adj2" fmla="val -8333"/>
              <a:gd name="adj3" fmla="val 14580"/>
              <a:gd name="adj4" fmla="val -16648"/>
              <a:gd name="adj5" fmla="val 61051"/>
              <a:gd name="adj6" fmla="val -34434"/>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chemeClr val="tx1"/>
                </a:solidFill>
              </a:rPr>
              <a:t>Conditional-event-action scheme for integrity </a:t>
            </a:r>
            <a:r>
              <a:rPr lang="en-US" altLang="zh-CN" sz="1600" dirty="0" err="1">
                <a:solidFill>
                  <a:schemeClr val="tx1"/>
                </a:solidFill>
              </a:rPr>
              <a:t>maintainence</a:t>
            </a:r>
            <a:endParaRPr lang="zh-CN" altLang="en-US" sz="1600" dirty="0">
              <a:solidFill>
                <a:schemeClr val="tx1"/>
              </a:solidFill>
            </a:endParaRPr>
          </a:p>
        </p:txBody>
      </p:sp>
      <p:sp>
        <p:nvSpPr>
          <p:cNvPr id="8" name="标注: 弯曲线形(带强调线) 7">
            <a:extLst>
              <a:ext uri="{FF2B5EF4-FFF2-40B4-BE49-F238E27FC236}">
                <a16:creationId xmlns:a16="http://schemas.microsoft.com/office/drawing/2014/main" id="{7CCF0693-82CD-4DA3-A606-795997607F6B}"/>
              </a:ext>
            </a:extLst>
          </p:cNvPr>
          <p:cNvSpPr/>
          <p:nvPr/>
        </p:nvSpPr>
        <p:spPr>
          <a:xfrm>
            <a:off x="4834846" y="3352901"/>
            <a:ext cx="5747973" cy="472107"/>
          </a:xfrm>
          <a:prstGeom prst="accentCallout2">
            <a:avLst>
              <a:gd name="adj1" fmla="val 18750"/>
              <a:gd name="adj2" fmla="val -8333"/>
              <a:gd name="adj3" fmla="val 14580"/>
              <a:gd name="adj4" fmla="val -16648"/>
              <a:gd name="adj5" fmla="val 61051"/>
              <a:gd name="adj6" fmla="val -34434"/>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en-US" sz="1600" dirty="0">
                <a:solidFill>
                  <a:schemeClr val="tx1"/>
                </a:solidFill>
              </a:rPr>
              <a:t>transitive closure queries, iteration</a:t>
            </a:r>
            <a:endParaRPr lang="zh-CN" altLang="en-US" sz="1600" dirty="0">
              <a:solidFill>
                <a:schemeClr val="tx1"/>
              </a:solidFill>
            </a:endParaRPr>
          </a:p>
        </p:txBody>
      </p:sp>
      <p:sp>
        <p:nvSpPr>
          <p:cNvPr id="10" name="标注: 弯曲线形(带强调线) 9">
            <a:extLst>
              <a:ext uri="{FF2B5EF4-FFF2-40B4-BE49-F238E27FC236}">
                <a16:creationId xmlns:a16="http://schemas.microsoft.com/office/drawing/2014/main" id="{3A1C785E-30C2-4127-91E1-8E1A1DABD78F}"/>
              </a:ext>
            </a:extLst>
          </p:cNvPr>
          <p:cNvSpPr/>
          <p:nvPr/>
        </p:nvSpPr>
        <p:spPr>
          <a:xfrm>
            <a:off x="4727270" y="5197636"/>
            <a:ext cx="5747973" cy="472107"/>
          </a:xfrm>
          <a:prstGeom prst="accentCallout2">
            <a:avLst>
              <a:gd name="adj1" fmla="val 18750"/>
              <a:gd name="adj2" fmla="val -8333"/>
              <a:gd name="adj3" fmla="val 14580"/>
              <a:gd name="adj4" fmla="val -16648"/>
              <a:gd name="adj5" fmla="val -102597"/>
              <a:gd name="adj6" fmla="val -26778"/>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chemeClr val="tx1"/>
                </a:solidFill>
              </a:rPr>
              <a:t>ranking, windowing</a:t>
            </a:r>
            <a:endParaRPr lang="zh-CN" altLang="en-US" sz="1600" dirty="0">
              <a:solidFill>
                <a:schemeClr val="tx1"/>
              </a:solidFill>
            </a:endParaRPr>
          </a:p>
        </p:txBody>
      </p:sp>
    </p:spTree>
    <p:extLst>
      <p:ext uri="{BB962C8B-B14F-4D97-AF65-F5344CB8AC3E}">
        <p14:creationId xmlns:p14="http://schemas.microsoft.com/office/powerpoint/2010/main" val="11649485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E3542A-88C2-4866-AAE4-20FDBCF8C59D}"/>
              </a:ext>
            </a:extLst>
          </p:cNvPr>
          <p:cNvSpPr>
            <a:spLocks noGrp="1"/>
          </p:cNvSpPr>
          <p:nvPr>
            <p:ph type="title"/>
          </p:nvPr>
        </p:nvSpPr>
        <p:spPr/>
        <p:txBody>
          <a:bodyPr/>
          <a:lstStyle/>
          <a:p>
            <a:r>
              <a:rPr lang="en-US" altLang="en-US" dirty="0">
                <a:effectLst>
                  <a:outerShdw blurRad="38100" dist="38100" dir="2700000" algn="tl">
                    <a:srgbClr val="C0C0C0"/>
                  </a:outerShdw>
                </a:effectLst>
              </a:rPr>
              <a:t>Metadata (</a:t>
            </a:r>
            <a:r>
              <a:rPr lang="en-US" altLang="en-US" dirty="0" err="1">
                <a:effectLst>
                  <a:outerShdw blurRad="38100" dist="38100" dir="2700000" algn="tl">
                    <a:srgbClr val="C0C0C0"/>
                  </a:outerShdw>
                </a:effectLst>
              </a:rPr>
              <a:t>Cont</a:t>
            </a:r>
            <a:r>
              <a:rPr lang="en-US" altLang="en-US" dirty="0">
                <a:effectLst>
                  <a:outerShdw blurRad="38100" dist="38100" dir="2700000" algn="tl">
                    <a:srgbClr val="C0C0C0"/>
                  </a:outerShdw>
                </a:effectLst>
              </a:rPr>
              <a:t>)</a:t>
            </a:r>
            <a:endParaRPr lang="zh-CN" altLang="en-US" dirty="0"/>
          </a:p>
        </p:txBody>
      </p:sp>
      <p:sp>
        <p:nvSpPr>
          <p:cNvPr id="3" name="内容占位符 2">
            <a:extLst>
              <a:ext uri="{FF2B5EF4-FFF2-40B4-BE49-F238E27FC236}">
                <a16:creationId xmlns:a16="http://schemas.microsoft.com/office/drawing/2014/main" id="{D9CB8E17-6B32-427C-9742-DA491F15581E}"/>
              </a:ext>
            </a:extLst>
          </p:cNvPr>
          <p:cNvSpPr>
            <a:spLocks noGrp="1"/>
          </p:cNvSpPr>
          <p:nvPr>
            <p:ph idx="1"/>
          </p:nvPr>
        </p:nvSpPr>
        <p:spPr/>
        <p:txBody>
          <a:bodyPr>
            <a:normAutofit lnSpcReduction="10000"/>
          </a:bodyPr>
          <a:lstStyle/>
          <a:p>
            <a:r>
              <a:rPr lang="en-US" altLang="en-US" dirty="0"/>
              <a:t>Database metadata</a:t>
            </a:r>
          </a:p>
          <a:p>
            <a:r>
              <a:rPr lang="en-US" altLang="en-US" dirty="0" err="1"/>
              <a:t>DatabaseMetaData</a:t>
            </a:r>
            <a:r>
              <a:rPr lang="en-US" altLang="en-US" dirty="0"/>
              <a:t> </a:t>
            </a:r>
            <a:r>
              <a:rPr lang="en-US" altLang="en-US" dirty="0" err="1"/>
              <a:t>dbmd</a:t>
            </a:r>
            <a:r>
              <a:rPr lang="en-US" altLang="en-US" dirty="0"/>
              <a:t> = </a:t>
            </a:r>
            <a:r>
              <a:rPr lang="en-US" altLang="en-US" dirty="0" err="1"/>
              <a:t>conn.getMetaData</a:t>
            </a:r>
            <a:r>
              <a:rPr lang="en-US" altLang="en-US" dirty="0"/>
              <a:t>();</a:t>
            </a:r>
          </a:p>
          <a:p>
            <a:pPr>
              <a:buFont typeface="Monotype Sorts" charset="2"/>
              <a:buNone/>
            </a:pPr>
            <a:r>
              <a:rPr lang="en-US" altLang="en-US" dirty="0"/>
              <a:t>	</a:t>
            </a:r>
            <a:r>
              <a:rPr lang="en-US" altLang="en-US" dirty="0">
                <a:solidFill>
                  <a:srgbClr val="002060"/>
                </a:solidFill>
              </a:rPr>
              <a:t>// Arguments to </a:t>
            </a:r>
            <a:r>
              <a:rPr lang="en-US" altLang="en-US" dirty="0" err="1">
                <a:solidFill>
                  <a:srgbClr val="002060"/>
                </a:solidFill>
              </a:rPr>
              <a:t>getColumns</a:t>
            </a:r>
            <a:r>
              <a:rPr lang="en-US" altLang="en-US" dirty="0">
                <a:solidFill>
                  <a:srgbClr val="002060"/>
                </a:solidFill>
              </a:rPr>
              <a:t>: Catalog, Schema-pattern, Table-pattern,</a:t>
            </a:r>
            <a:br>
              <a:rPr lang="en-US" altLang="en-US" dirty="0">
                <a:solidFill>
                  <a:srgbClr val="002060"/>
                </a:solidFill>
              </a:rPr>
            </a:br>
            <a:r>
              <a:rPr lang="en-US" altLang="en-US" dirty="0">
                <a:solidFill>
                  <a:srgbClr val="002060"/>
                </a:solidFill>
              </a:rPr>
              <a:t>// and Column-Pattern</a:t>
            </a:r>
            <a:br>
              <a:rPr lang="en-US" altLang="en-US" dirty="0">
                <a:solidFill>
                  <a:srgbClr val="002060"/>
                </a:solidFill>
              </a:rPr>
            </a:br>
            <a:r>
              <a:rPr lang="en-US" altLang="en-US" dirty="0">
                <a:solidFill>
                  <a:srgbClr val="002060"/>
                </a:solidFill>
              </a:rPr>
              <a:t>// Returns: One row for each column; row has a number of attributes</a:t>
            </a:r>
            <a:br>
              <a:rPr lang="en-US" altLang="en-US" dirty="0">
                <a:solidFill>
                  <a:srgbClr val="002060"/>
                </a:solidFill>
              </a:rPr>
            </a:br>
            <a:r>
              <a:rPr lang="en-US" altLang="en-US" dirty="0">
                <a:solidFill>
                  <a:srgbClr val="002060"/>
                </a:solidFill>
              </a:rPr>
              <a:t>// such as COLUMN_NAME, TYPE_NAME</a:t>
            </a:r>
            <a:br>
              <a:rPr lang="en-US" altLang="en-US" dirty="0">
                <a:solidFill>
                  <a:srgbClr val="002060"/>
                </a:solidFill>
              </a:rPr>
            </a:br>
            <a:r>
              <a:rPr lang="en-US" altLang="en-US" dirty="0">
                <a:solidFill>
                  <a:srgbClr val="002060"/>
                </a:solidFill>
              </a:rPr>
              <a:t>// The value null indicates all Catalogs/Schemas.  </a:t>
            </a:r>
            <a:br>
              <a:rPr lang="en-US" altLang="en-US" dirty="0">
                <a:solidFill>
                  <a:srgbClr val="002060"/>
                </a:solidFill>
              </a:rPr>
            </a:br>
            <a:r>
              <a:rPr lang="en-US" altLang="en-US" dirty="0">
                <a:solidFill>
                  <a:srgbClr val="002060"/>
                </a:solidFill>
              </a:rPr>
              <a:t>// The value “” indicates current catalog/schema</a:t>
            </a:r>
            <a:br>
              <a:rPr lang="en-US" altLang="en-US" dirty="0">
                <a:solidFill>
                  <a:srgbClr val="002060"/>
                </a:solidFill>
              </a:rPr>
            </a:br>
            <a:r>
              <a:rPr lang="en-US" altLang="en-US" dirty="0">
                <a:solidFill>
                  <a:srgbClr val="002060"/>
                </a:solidFill>
              </a:rPr>
              <a:t>// The value “%” has the same meaning as SQL </a:t>
            </a:r>
            <a:r>
              <a:rPr lang="en-US" altLang="en-US" b="1" dirty="0">
                <a:solidFill>
                  <a:srgbClr val="002060"/>
                </a:solidFill>
              </a:rPr>
              <a:t>like</a:t>
            </a:r>
            <a:r>
              <a:rPr lang="en-US" altLang="en-US" dirty="0">
                <a:solidFill>
                  <a:srgbClr val="002060"/>
                </a:solidFill>
              </a:rPr>
              <a:t> clause</a:t>
            </a:r>
          </a:p>
          <a:p>
            <a:pPr>
              <a:buFont typeface="Monotype Sorts" charset="2"/>
              <a:buNone/>
            </a:pPr>
            <a:r>
              <a:rPr lang="en-US" altLang="en-US" dirty="0">
                <a:solidFill>
                  <a:srgbClr val="0000FF"/>
                </a:solidFill>
              </a:rPr>
              <a:t>     </a:t>
            </a:r>
            <a:r>
              <a:rPr lang="en-US" altLang="en-US" dirty="0" err="1"/>
              <a:t>ResultSet</a:t>
            </a:r>
            <a:r>
              <a:rPr lang="en-US" altLang="en-US" dirty="0"/>
              <a:t> </a:t>
            </a:r>
            <a:r>
              <a:rPr lang="en-US" altLang="en-US" dirty="0" err="1"/>
              <a:t>rs</a:t>
            </a:r>
            <a:r>
              <a:rPr lang="en-US" altLang="en-US" dirty="0"/>
              <a:t> = </a:t>
            </a:r>
            <a:r>
              <a:rPr lang="en-US" altLang="en-US" dirty="0" err="1"/>
              <a:t>dbmd.getColumns</a:t>
            </a:r>
            <a:r>
              <a:rPr lang="en-US" altLang="en-US" dirty="0"/>
              <a:t>(null, "</a:t>
            </a:r>
            <a:r>
              <a:rPr lang="en-US" altLang="en-US" dirty="0" err="1"/>
              <a:t>univdb</a:t>
            </a:r>
            <a:r>
              <a:rPr lang="en-US" altLang="en-US" dirty="0"/>
              <a:t>", "department", "%");</a:t>
            </a:r>
            <a:endParaRPr lang="en-US" altLang="en-US" dirty="0">
              <a:solidFill>
                <a:srgbClr val="0000FF"/>
              </a:solidFill>
            </a:endParaRPr>
          </a:p>
          <a:p>
            <a:pPr>
              <a:buFont typeface="Monotype Sorts" charset="2"/>
              <a:buNone/>
            </a:pPr>
            <a:r>
              <a:rPr lang="en-US" altLang="en-US" dirty="0"/>
              <a:t>	while( </a:t>
            </a:r>
            <a:r>
              <a:rPr lang="en-US" altLang="en-US" dirty="0" err="1"/>
              <a:t>rs.next</a:t>
            </a:r>
            <a:r>
              <a:rPr lang="en-US" altLang="en-US" dirty="0"/>
              <a:t>()) {</a:t>
            </a:r>
          </a:p>
          <a:p>
            <a:pPr>
              <a:buFont typeface="Monotype Sorts" charset="2"/>
              <a:buNone/>
            </a:pPr>
            <a:r>
              <a:rPr lang="en-US" altLang="en-US" dirty="0"/>
              <a:t>	       </a:t>
            </a:r>
            <a:r>
              <a:rPr lang="en-US" altLang="en-US" dirty="0" err="1"/>
              <a:t>System.out.println</a:t>
            </a:r>
            <a:r>
              <a:rPr lang="en-US" altLang="en-US" dirty="0"/>
              <a:t>(</a:t>
            </a:r>
            <a:r>
              <a:rPr lang="en-US" altLang="en-US" dirty="0" err="1"/>
              <a:t>rs.getString</a:t>
            </a:r>
            <a:r>
              <a:rPr lang="en-US" altLang="en-US" dirty="0"/>
              <a:t>("COLUMN_NAME"),</a:t>
            </a:r>
          </a:p>
          <a:p>
            <a:pPr>
              <a:buFont typeface="Monotype Sorts" charset="2"/>
              <a:buNone/>
            </a:pPr>
            <a:r>
              <a:rPr lang="en-US" altLang="en-US" dirty="0"/>
              <a:t>	                                     </a:t>
            </a:r>
            <a:r>
              <a:rPr lang="en-US" altLang="en-US" dirty="0" err="1"/>
              <a:t>rs.getString</a:t>
            </a:r>
            <a:r>
              <a:rPr lang="en-US" altLang="en-US" dirty="0"/>
              <a:t>("TYPE_NAME");</a:t>
            </a:r>
          </a:p>
          <a:p>
            <a:pPr>
              <a:buFont typeface="Monotype Sorts" charset="2"/>
              <a:buNone/>
            </a:pPr>
            <a:r>
              <a:rPr lang="en-US" altLang="en-US" dirty="0"/>
              <a:t>     }</a:t>
            </a:r>
          </a:p>
          <a:p>
            <a:r>
              <a:rPr lang="en-US" altLang="en-US" dirty="0"/>
              <a:t>And where is this useful?</a:t>
            </a:r>
          </a:p>
          <a:p>
            <a:endParaRPr lang="zh-CN" altLang="en-US" dirty="0"/>
          </a:p>
        </p:txBody>
      </p:sp>
      <p:sp>
        <p:nvSpPr>
          <p:cNvPr id="4" name="日期占位符 3">
            <a:extLst>
              <a:ext uri="{FF2B5EF4-FFF2-40B4-BE49-F238E27FC236}">
                <a16:creationId xmlns:a16="http://schemas.microsoft.com/office/drawing/2014/main" id="{2A09A27D-6766-499C-8763-3B37E29EA743}"/>
              </a:ext>
            </a:extLst>
          </p:cNvPr>
          <p:cNvSpPr>
            <a:spLocks noGrp="1"/>
          </p:cNvSpPr>
          <p:nvPr>
            <p:ph type="dt" sz="half" idx="10"/>
          </p:nvPr>
        </p:nvSpPr>
        <p:spPr/>
        <p:txBody>
          <a:bodyPr/>
          <a:lstStyle/>
          <a:p>
            <a:fld id="{CA9A9F95-4C30-4822-B9C1-0192069384A1}"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16147EA9-CFB5-4E1B-89BA-D7BC76270402}"/>
              </a:ext>
            </a:extLst>
          </p:cNvPr>
          <p:cNvSpPr>
            <a:spLocks noGrp="1"/>
          </p:cNvSpPr>
          <p:nvPr>
            <p:ph type="sldNum" sz="quarter" idx="12"/>
          </p:nvPr>
        </p:nvSpPr>
        <p:spPr/>
        <p:txBody>
          <a:bodyPr/>
          <a:lstStyle/>
          <a:p>
            <a:fld id="{47C4BD23-150C-4A56-8E66-9482A3FB2E80}" type="slidenum">
              <a:rPr lang="zh-CN" altLang="en-US" smtClean="0"/>
              <a:pPr/>
              <a:t>20</a:t>
            </a:fld>
            <a:endParaRPr lang="zh-CN" altLang="en-US" dirty="0"/>
          </a:p>
        </p:txBody>
      </p:sp>
    </p:spTree>
    <p:extLst>
      <p:ext uri="{BB962C8B-B14F-4D97-AF65-F5344CB8AC3E}">
        <p14:creationId xmlns:p14="http://schemas.microsoft.com/office/powerpoint/2010/main" val="20761063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D81C4-21A9-48B8-B7C6-4CB537848093}"/>
              </a:ext>
            </a:extLst>
          </p:cNvPr>
          <p:cNvSpPr>
            <a:spLocks noGrp="1"/>
          </p:cNvSpPr>
          <p:nvPr>
            <p:ph type="title"/>
          </p:nvPr>
        </p:nvSpPr>
        <p:spPr/>
        <p:txBody>
          <a:bodyPr/>
          <a:lstStyle/>
          <a:p>
            <a:r>
              <a:rPr lang="en-US" altLang="en-US" dirty="0">
                <a:effectLst>
                  <a:outerShdw blurRad="38100" dist="38100" dir="2700000" algn="tl">
                    <a:srgbClr val="C0C0C0"/>
                  </a:outerShdw>
                </a:effectLst>
              </a:rPr>
              <a:t>Finding Primary Keys</a:t>
            </a:r>
            <a:endParaRPr lang="zh-CN" altLang="en-US" dirty="0"/>
          </a:p>
        </p:txBody>
      </p:sp>
      <p:sp>
        <p:nvSpPr>
          <p:cNvPr id="3" name="内容占位符 2">
            <a:extLst>
              <a:ext uri="{FF2B5EF4-FFF2-40B4-BE49-F238E27FC236}">
                <a16:creationId xmlns:a16="http://schemas.microsoft.com/office/drawing/2014/main" id="{84AA57BA-02D6-4A89-82C1-0BF38CE6DFE1}"/>
              </a:ext>
            </a:extLst>
          </p:cNvPr>
          <p:cNvSpPr>
            <a:spLocks noGrp="1"/>
          </p:cNvSpPr>
          <p:nvPr>
            <p:ph idx="1"/>
          </p:nvPr>
        </p:nvSpPr>
        <p:spPr/>
        <p:txBody>
          <a:bodyPr/>
          <a:lstStyle/>
          <a:p>
            <a:r>
              <a:rPr lang="en-US" altLang="en-US" dirty="0" err="1"/>
              <a:t>DatabaseMetaData</a:t>
            </a:r>
            <a:r>
              <a:rPr lang="en-US" altLang="en-US" dirty="0"/>
              <a:t> </a:t>
            </a:r>
            <a:r>
              <a:rPr lang="en-US" altLang="en-US" dirty="0" err="1"/>
              <a:t>dmd</a:t>
            </a:r>
            <a:r>
              <a:rPr lang="en-US" altLang="en-US" dirty="0"/>
              <a:t> = </a:t>
            </a:r>
            <a:r>
              <a:rPr lang="en-US" altLang="en-US" dirty="0" err="1"/>
              <a:t>connection.getMetaData</a:t>
            </a:r>
            <a:r>
              <a:rPr lang="en-US" altLang="en-US" dirty="0"/>
              <a:t>();</a:t>
            </a:r>
            <a:br>
              <a:rPr lang="en-US" altLang="en-US" dirty="0"/>
            </a:br>
            <a:br>
              <a:rPr lang="en-US" altLang="en-US" dirty="0"/>
            </a:br>
            <a:r>
              <a:rPr lang="en-US" altLang="en-US" dirty="0">
                <a:solidFill>
                  <a:srgbClr val="002060"/>
                </a:solidFill>
              </a:rPr>
              <a:t>// Arguments below are:  Catalog, Schema, and Table</a:t>
            </a:r>
            <a:br>
              <a:rPr lang="en-US" altLang="en-US" dirty="0">
                <a:solidFill>
                  <a:srgbClr val="002060"/>
                </a:solidFill>
              </a:rPr>
            </a:br>
            <a:r>
              <a:rPr lang="en-US" altLang="en-US" dirty="0">
                <a:solidFill>
                  <a:srgbClr val="002060"/>
                </a:solidFill>
              </a:rPr>
              <a:t>// The value “”  for Catalog/Schema indicates current catalog/schema</a:t>
            </a:r>
            <a:br>
              <a:rPr lang="en-US" altLang="en-US" dirty="0">
                <a:solidFill>
                  <a:srgbClr val="002060"/>
                </a:solidFill>
              </a:rPr>
            </a:br>
            <a:r>
              <a:rPr lang="en-US" altLang="en-US" dirty="0">
                <a:solidFill>
                  <a:srgbClr val="002060"/>
                </a:solidFill>
              </a:rPr>
              <a:t>//  The value null indicates all catalogs/schemas</a:t>
            </a:r>
            <a:br>
              <a:rPr lang="en-US" altLang="en-US" dirty="0">
                <a:solidFill>
                  <a:srgbClr val="0000FF"/>
                </a:solidFill>
              </a:rPr>
            </a:br>
            <a:r>
              <a:rPr lang="en-US" altLang="en-US" dirty="0" err="1"/>
              <a:t>ResultSet</a:t>
            </a:r>
            <a:r>
              <a:rPr lang="en-US" altLang="en-US" dirty="0"/>
              <a:t> </a:t>
            </a:r>
            <a:r>
              <a:rPr lang="en-US" altLang="en-US" dirty="0" err="1"/>
              <a:t>rs</a:t>
            </a:r>
            <a:r>
              <a:rPr lang="en-US" altLang="en-US" dirty="0"/>
              <a:t> = </a:t>
            </a:r>
            <a:r>
              <a:rPr lang="en-US" altLang="en-US" dirty="0" err="1"/>
              <a:t>dmd.</a:t>
            </a:r>
            <a:r>
              <a:rPr lang="en-US" altLang="en-US" dirty="0" err="1">
                <a:solidFill>
                  <a:srgbClr val="FF0000"/>
                </a:solidFill>
              </a:rPr>
              <a:t>getPrimaryKeys</a:t>
            </a:r>
            <a:r>
              <a:rPr lang="en-US" altLang="en-US" dirty="0"/>
              <a:t>(“”, “”, </a:t>
            </a:r>
            <a:r>
              <a:rPr lang="en-US" altLang="en-US" dirty="0" err="1"/>
              <a:t>tableName</a:t>
            </a:r>
            <a:r>
              <a:rPr lang="en-US" altLang="en-US" dirty="0"/>
              <a:t>);</a:t>
            </a:r>
            <a:br>
              <a:rPr lang="en-US" altLang="en-US" dirty="0"/>
            </a:br>
            <a:br>
              <a:rPr lang="en-US" altLang="en-US" dirty="0"/>
            </a:br>
            <a:r>
              <a:rPr lang="en-US" altLang="en-US" dirty="0"/>
              <a:t>while(</a:t>
            </a:r>
            <a:r>
              <a:rPr lang="en-US" altLang="en-US" dirty="0" err="1"/>
              <a:t>rs.next</a:t>
            </a:r>
            <a:r>
              <a:rPr lang="en-US" altLang="en-US" dirty="0"/>
              <a:t>()){</a:t>
            </a:r>
            <a:br>
              <a:rPr lang="en-US" altLang="en-US" dirty="0"/>
            </a:br>
            <a:r>
              <a:rPr lang="en-US" altLang="en-US" dirty="0">
                <a:solidFill>
                  <a:srgbClr val="002060"/>
                </a:solidFill>
              </a:rPr>
              <a:t>    // KEY_SEQ indicates the position of the attribute in </a:t>
            </a:r>
            <a:br>
              <a:rPr lang="en-US" altLang="en-US" dirty="0">
                <a:solidFill>
                  <a:srgbClr val="002060"/>
                </a:solidFill>
              </a:rPr>
            </a:br>
            <a:r>
              <a:rPr lang="en-US" altLang="en-US" dirty="0">
                <a:solidFill>
                  <a:srgbClr val="002060"/>
                </a:solidFill>
              </a:rPr>
              <a:t>    // the primary key, which is required if a primary key has multiple</a:t>
            </a:r>
            <a:br>
              <a:rPr lang="en-US" altLang="en-US" dirty="0">
                <a:solidFill>
                  <a:srgbClr val="002060"/>
                </a:solidFill>
              </a:rPr>
            </a:br>
            <a:r>
              <a:rPr lang="en-US" altLang="en-US" dirty="0">
                <a:solidFill>
                  <a:srgbClr val="002060"/>
                </a:solidFill>
              </a:rPr>
              <a:t>    // attributes</a:t>
            </a:r>
            <a:br>
              <a:rPr lang="en-US" altLang="en-US" dirty="0">
                <a:solidFill>
                  <a:srgbClr val="002060"/>
                </a:solidFill>
              </a:rPr>
            </a:br>
            <a:r>
              <a:rPr lang="en-US" altLang="en-US" dirty="0"/>
              <a:t>    </a:t>
            </a:r>
            <a:r>
              <a:rPr lang="en-US" altLang="en-US" dirty="0" err="1"/>
              <a:t>System.out.println</a:t>
            </a:r>
            <a:r>
              <a:rPr lang="en-US" altLang="en-US" dirty="0"/>
              <a:t>(</a:t>
            </a:r>
            <a:r>
              <a:rPr lang="en-US" altLang="en-US" dirty="0" err="1"/>
              <a:t>rs.getString</a:t>
            </a:r>
            <a:r>
              <a:rPr lang="en-US" altLang="en-US" dirty="0"/>
              <a:t>(“KEY_SEQ”),  </a:t>
            </a:r>
            <a:br>
              <a:rPr lang="en-US" altLang="en-US" dirty="0"/>
            </a:br>
            <a:r>
              <a:rPr lang="en-US" altLang="en-US" dirty="0"/>
              <a:t>                                       </a:t>
            </a:r>
            <a:r>
              <a:rPr lang="en-US" altLang="en-US" dirty="0" err="1"/>
              <a:t>rs.getString</a:t>
            </a:r>
            <a:r>
              <a:rPr lang="en-US" altLang="en-US" dirty="0"/>
              <a:t>("COLUMN_NAME");</a:t>
            </a:r>
            <a:br>
              <a:rPr lang="en-US" altLang="en-US" dirty="0"/>
            </a:br>
            <a:r>
              <a:rPr lang="en-US" altLang="en-US" dirty="0"/>
              <a:t>}</a:t>
            </a:r>
          </a:p>
          <a:p>
            <a:endParaRPr lang="zh-CN" altLang="en-US" dirty="0"/>
          </a:p>
        </p:txBody>
      </p:sp>
      <p:sp>
        <p:nvSpPr>
          <p:cNvPr id="4" name="日期占位符 3">
            <a:extLst>
              <a:ext uri="{FF2B5EF4-FFF2-40B4-BE49-F238E27FC236}">
                <a16:creationId xmlns:a16="http://schemas.microsoft.com/office/drawing/2014/main" id="{4A9A7483-ADF0-4183-AE57-6DFC2B6D3292}"/>
              </a:ext>
            </a:extLst>
          </p:cNvPr>
          <p:cNvSpPr>
            <a:spLocks noGrp="1"/>
          </p:cNvSpPr>
          <p:nvPr>
            <p:ph type="dt" sz="half" idx="10"/>
          </p:nvPr>
        </p:nvSpPr>
        <p:spPr/>
        <p:txBody>
          <a:bodyPr/>
          <a:lstStyle/>
          <a:p>
            <a:fld id="{D4266E4B-BFB5-4D60-8E23-953BCAC5905C}"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061B979E-83AB-4A0E-B53F-F3E4A16D94C5}"/>
              </a:ext>
            </a:extLst>
          </p:cNvPr>
          <p:cNvSpPr>
            <a:spLocks noGrp="1"/>
          </p:cNvSpPr>
          <p:nvPr>
            <p:ph type="sldNum" sz="quarter" idx="12"/>
          </p:nvPr>
        </p:nvSpPr>
        <p:spPr/>
        <p:txBody>
          <a:bodyPr/>
          <a:lstStyle/>
          <a:p>
            <a:fld id="{47C4BD23-150C-4A56-8E66-9482A3FB2E80}" type="slidenum">
              <a:rPr lang="zh-CN" altLang="en-US" smtClean="0"/>
              <a:pPr/>
              <a:t>21</a:t>
            </a:fld>
            <a:endParaRPr lang="zh-CN" altLang="en-US" dirty="0"/>
          </a:p>
        </p:txBody>
      </p:sp>
    </p:spTree>
    <p:extLst>
      <p:ext uri="{BB962C8B-B14F-4D97-AF65-F5344CB8AC3E}">
        <p14:creationId xmlns:p14="http://schemas.microsoft.com/office/powerpoint/2010/main" val="28493252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BF99F6-4067-4AB9-9F06-2A88453D80C3}"/>
              </a:ext>
            </a:extLst>
          </p:cNvPr>
          <p:cNvSpPr>
            <a:spLocks noGrp="1"/>
          </p:cNvSpPr>
          <p:nvPr>
            <p:ph type="title"/>
          </p:nvPr>
        </p:nvSpPr>
        <p:spPr/>
        <p:txBody>
          <a:bodyPr/>
          <a:lstStyle/>
          <a:p>
            <a:r>
              <a:rPr lang="en-US" altLang="en-US" dirty="0">
                <a:effectLst>
                  <a:outerShdw blurRad="38100" dist="38100" dir="2700000" algn="tl">
                    <a:srgbClr val="C0C0C0"/>
                  </a:outerShdw>
                </a:effectLst>
              </a:rPr>
              <a:t>Transaction Control in JDBC</a:t>
            </a:r>
            <a:endParaRPr lang="zh-CN" altLang="en-US" dirty="0"/>
          </a:p>
        </p:txBody>
      </p:sp>
      <p:sp>
        <p:nvSpPr>
          <p:cNvPr id="3" name="内容占位符 2">
            <a:extLst>
              <a:ext uri="{FF2B5EF4-FFF2-40B4-BE49-F238E27FC236}">
                <a16:creationId xmlns:a16="http://schemas.microsoft.com/office/drawing/2014/main" id="{45B4953E-D8EB-477E-AEAF-5D095C3169DB}"/>
              </a:ext>
            </a:extLst>
          </p:cNvPr>
          <p:cNvSpPr>
            <a:spLocks noGrp="1"/>
          </p:cNvSpPr>
          <p:nvPr>
            <p:ph idx="1"/>
          </p:nvPr>
        </p:nvSpPr>
        <p:spPr/>
        <p:txBody>
          <a:bodyPr/>
          <a:lstStyle/>
          <a:p>
            <a:r>
              <a:rPr lang="en-US" altLang="en-US" dirty="0"/>
              <a:t>By default, </a:t>
            </a:r>
            <a:r>
              <a:rPr lang="en-US" altLang="en-US" u="sng" dirty="0">
                <a:solidFill>
                  <a:srgbClr val="FF0000"/>
                </a:solidFill>
              </a:rPr>
              <a:t>each SQL statement is treated as a separate transaction </a:t>
            </a:r>
            <a:r>
              <a:rPr lang="en-US" altLang="en-US" dirty="0"/>
              <a:t>that is committed automatically</a:t>
            </a:r>
          </a:p>
          <a:p>
            <a:pPr lvl="1"/>
            <a:r>
              <a:rPr lang="en-US" altLang="en-US" dirty="0">
                <a:ea typeface="ＭＳ Ｐゴシック" pitchFamily="34" charset="-128"/>
              </a:rPr>
              <a:t>bad idea for transactions with multiple updates</a:t>
            </a:r>
          </a:p>
          <a:p>
            <a:r>
              <a:rPr lang="en-US" altLang="en-US" dirty="0"/>
              <a:t>Can turn off automatic commit on a connection</a:t>
            </a:r>
          </a:p>
          <a:p>
            <a:pPr lvl="1"/>
            <a:r>
              <a:rPr lang="en-US" altLang="en-US" dirty="0" err="1">
                <a:solidFill>
                  <a:srgbClr val="FF0000"/>
                </a:solidFill>
                <a:ea typeface="ＭＳ Ｐゴシック" panose="020B0600070205080204" pitchFamily="34" charset="-128"/>
              </a:rPr>
              <a:t>conn.setAutoCommit</a:t>
            </a:r>
            <a:r>
              <a:rPr lang="en-US" altLang="en-US" dirty="0">
                <a:solidFill>
                  <a:srgbClr val="FF0000"/>
                </a:solidFill>
                <a:ea typeface="ＭＳ Ｐゴシック" panose="020B0600070205080204" pitchFamily="34" charset="-128"/>
              </a:rPr>
              <a:t> </a:t>
            </a:r>
            <a:r>
              <a:rPr lang="en-US" altLang="en-US" dirty="0">
                <a:ea typeface="ＭＳ Ｐゴシック" panose="020B0600070205080204" pitchFamily="34" charset="-128"/>
              </a:rPr>
              <a:t>(false);</a:t>
            </a:r>
          </a:p>
          <a:p>
            <a:r>
              <a:rPr lang="en-US" altLang="en-US" dirty="0"/>
              <a:t>Transactions must then be committed or rolled back explicitly</a:t>
            </a:r>
          </a:p>
          <a:p>
            <a:pPr lvl="1"/>
            <a:r>
              <a:rPr lang="en-US" altLang="en-US" dirty="0" err="1">
                <a:solidFill>
                  <a:srgbClr val="FF0000"/>
                </a:solidFill>
                <a:ea typeface="ＭＳ Ｐゴシック" panose="020B0600070205080204" pitchFamily="34" charset="-128"/>
              </a:rPr>
              <a:t>conn.commit</a:t>
            </a:r>
            <a:r>
              <a:rPr lang="en-US" altLang="en-US" dirty="0">
                <a:solidFill>
                  <a:srgbClr val="FF0000"/>
                </a:solidFill>
                <a:ea typeface="ＭＳ Ｐゴシック" panose="020B0600070205080204" pitchFamily="34" charset="-128"/>
              </a:rPr>
              <a:t>();     </a:t>
            </a:r>
            <a:r>
              <a:rPr lang="en-US" altLang="en-US" dirty="0">
                <a:ea typeface="ＭＳ Ｐゴシック" panose="020B0600070205080204" pitchFamily="34" charset="-128"/>
              </a:rPr>
              <a:t>or</a:t>
            </a:r>
          </a:p>
          <a:p>
            <a:pPr lvl="1"/>
            <a:r>
              <a:rPr lang="en-US" altLang="en-US" dirty="0" err="1">
                <a:solidFill>
                  <a:srgbClr val="FF0000"/>
                </a:solidFill>
                <a:ea typeface="ＭＳ Ｐゴシック" panose="020B0600070205080204" pitchFamily="34" charset="-128"/>
              </a:rPr>
              <a:t>conn.rollback</a:t>
            </a:r>
            <a:r>
              <a:rPr lang="en-US" altLang="en-US" dirty="0">
                <a:solidFill>
                  <a:srgbClr val="FF0000"/>
                </a:solidFill>
                <a:ea typeface="ＭＳ Ｐゴシック" panose="020B0600070205080204" pitchFamily="34" charset="-128"/>
              </a:rPr>
              <a:t>();</a:t>
            </a:r>
          </a:p>
          <a:p>
            <a:r>
              <a:rPr lang="en-US" altLang="en-US" dirty="0" err="1"/>
              <a:t>conn.setAutoCommit</a:t>
            </a:r>
            <a:r>
              <a:rPr lang="en-US" altLang="en-US" dirty="0"/>
              <a:t>(true) turns on automatic commit.</a:t>
            </a:r>
            <a:endParaRPr lang="zh-CN" altLang="en-US" dirty="0"/>
          </a:p>
        </p:txBody>
      </p:sp>
      <p:sp>
        <p:nvSpPr>
          <p:cNvPr id="4" name="日期占位符 3">
            <a:extLst>
              <a:ext uri="{FF2B5EF4-FFF2-40B4-BE49-F238E27FC236}">
                <a16:creationId xmlns:a16="http://schemas.microsoft.com/office/drawing/2014/main" id="{7604105B-902E-4DD0-965B-86DB54DDFBBF}"/>
              </a:ext>
            </a:extLst>
          </p:cNvPr>
          <p:cNvSpPr>
            <a:spLocks noGrp="1"/>
          </p:cNvSpPr>
          <p:nvPr>
            <p:ph type="dt" sz="half" idx="10"/>
          </p:nvPr>
        </p:nvSpPr>
        <p:spPr/>
        <p:txBody>
          <a:bodyPr/>
          <a:lstStyle/>
          <a:p>
            <a:fld id="{55274E11-37D1-47BD-999E-1337831D2B93}"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DD37827E-10EA-473F-9B18-65A76CEBE6A1}"/>
              </a:ext>
            </a:extLst>
          </p:cNvPr>
          <p:cNvSpPr>
            <a:spLocks noGrp="1"/>
          </p:cNvSpPr>
          <p:nvPr>
            <p:ph type="sldNum" sz="quarter" idx="12"/>
          </p:nvPr>
        </p:nvSpPr>
        <p:spPr/>
        <p:txBody>
          <a:bodyPr/>
          <a:lstStyle/>
          <a:p>
            <a:fld id="{47C4BD23-150C-4A56-8E66-9482A3FB2E80}" type="slidenum">
              <a:rPr lang="zh-CN" altLang="en-US" smtClean="0"/>
              <a:pPr/>
              <a:t>22</a:t>
            </a:fld>
            <a:endParaRPr lang="zh-CN" altLang="en-US" dirty="0"/>
          </a:p>
        </p:txBody>
      </p:sp>
    </p:spTree>
    <p:extLst>
      <p:ext uri="{BB962C8B-B14F-4D97-AF65-F5344CB8AC3E}">
        <p14:creationId xmlns:p14="http://schemas.microsoft.com/office/powerpoint/2010/main" val="36808462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D1B259-A88B-49B4-941C-0786A52C1397}"/>
              </a:ext>
            </a:extLst>
          </p:cNvPr>
          <p:cNvSpPr>
            <a:spLocks noGrp="1"/>
          </p:cNvSpPr>
          <p:nvPr>
            <p:ph type="title"/>
          </p:nvPr>
        </p:nvSpPr>
        <p:spPr/>
        <p:txBody>
          <a:bodyPr/>
          <a:lstStyle/>
          <a:p>
            <a:r>
              <a:rPr lang="en-US" altLang="en-US" dirty="0">
                <a:effectLst>
                  <a:outerShdw blurRad="38100" dist="38100" dir="2700000" algn="tl">
                    <a:srgbClr val="C0C0C0"/>
                  </a:outerShdw>
                </a:effectLst>
              </a:rPr>
              <a:t>Other JDBC Features</a:t>
            </a:r>
            <a:endParaRPr lang="zh-CN" altLang="en-US" dirty="0"/>
          </a:p>
        </p:txBody>
      </p:sp>
      <p:sp>
        <p:nvSpPr>
          <p:cNvPr id="3" name="内容占位符 2">
            <a:extLst>
              <a:ext uri="{FF2B5EF4-FFF2-40B4-BE49-F238E27FC236}">
                <a16:creationId xmlns:a16="http://schemas.microsoft.com/office/drawing/2014/main" id="{63815F91-CF53-4481-A0EA-570210D7F737}"/>
              </a:ext>
            </a:extLst>
          </p:cNvPr>
          <p:cNvSpPr>
            <a:spLocks noGrp="1"/>
          </p:cNvSpPr>
          <p:nvPr>
            <p:ph idx="1"/>
          </p:nvPr>
        </p:nvSpPr>
        <p:spPr/>
        <p:txBody>
          <a:bodyPr/>
          <a:lstStyle/>
          <a:p>
            <a:r>
              <a:rPr lang="en-US" altLang="en-US" sz="2800" b="1" dirty="0"/>
              <a:t>Calling functions and procedures</a:t>
            </a:r>
          </a:p>
          <a:p>
            <a:pPr lvl="1"/>
            <a:r>
              <a:rPr lang="en-US" altLang="en-US" dirty="0" err="1">
                <a:ea typeface="ＭＳ Ｐゴシック" panose="020B0600070205080204" pitchFamily="34" charset="-128"/>
              </a:rPr>
              <a:t>CallableStatement</a:t>
            </a:r>
            <a:r>
              <a:rPr lang="en-US" altLang="en-US" dirty="0">
                <a:ea typeface="ＭＳ Ｐゴシック" panose="020B0600070205080204" pitchFamily="34" charset="-128"/>
              </a:rPr>
              <a:t> cStmt1 = </a:t>
            </a:r>
            <a:r>
              <a:rPr lang="en-US" altLang="en-US" dirty="0" err="1">
                <a:ea typeface="ＭＳ Ｐゴシック" panose="020B0600070205080204" pitchFamily="34" charset="-128"/>
              </a:rPr>
              <a:t>conn.prepareCall</a:t>
            </a:r>
            <a:r>
              <a:rPr lang="en-US" altLang="en-US" dirty="0">
                <a:ea typeface="ＭＳ Ｐゴシック" panose="020B0600070205080204" pitchFamily="34" charset="-128"/>
              </a:rPr>
              <a:t>("{? = call some function(?)}");</a:t>
            </a:r>
          </a:p>
          <a:p>
            <a:pPr lvl="1"/>
            <a:r>
              <a:rPr lang="en-US" altLang="en-US" dirty="0" err="1">
                <a:ea typeface="ＭＳ Ｐゴシック" panose="020B0600070205080204" pitchFamily="34" charset="-128"/>
              </a:rPr>
              <a:t>CallableStatement</a:t>
            </a:r>
            <a:r>
              <a:rPr lang="en-US" altLang="en-US" dirty="0">
                <a:ea typeface="ＭＳ Ｐゴシック" panose="020B0600070205080204" pitchFamily="34" charset="-128"/>
              </a:rPr>
              <a:t> cStmt2 = </a:t>
            </a:r>
            <a:r>
              <a:rPr lang="en-US" altLang="en-US" dirty="0" err="1">
                <a:ea typeface="ＭＳ Ｐゴシック" panose="020B0600070205080204" pitchFamily="34" charset="-128"/>
              </a:rPr>
              <a:t>conn.prepareCall</a:t>
            </a:r>
            <a:r>
              <a:rPr lang="en-US" altLang="en-US" dirty="0">
                <a:ea typeface="ＭＳ Ｐゴシック" panose="020B0600070205080204" pitchFamily="34" charset="-128"/>
              </a:rPr>
              <a:t>("{call some procedure(?,?)}");</a:t>
            </a:r>
          </a:p>
          <a:p>
            <a:endParaRPr lang="en-US" altLang="en-US" dirty="0"/>
          </a:p>
          <a:p>
            <a:r>
              <a:rPr lang="en-US" altLang="en-US" sz="2800" b="1" dirty="0"/>
              <a:t>Handling large object types</a:t>
            </a:r>
          </a:p>
          <a:p>
            <a:pPr lvl="1"/>
            <a:r>
              <a:rPr lang="en-US" altLang="en-US" dirty="0" err="1">
                <a:ea typeface="ＭＳ Ｐゴシック" panose="020B0600070205080204" pitchFamily="34" charset="-128"/>
              </a:rPr>
              <a:t>getBlob</a:t>
            </a:r>
            <a:r>
              <a:rPr lang="en-US" altLang="en-US" dirty="0">
                <a:ea typeface="ＭＳ Ｐゴシック" panose="020B0600070205080204" pitchFamily="34" charset="-128"/>
              </a:rPr>
              <a:t>() and </a:t>
            </a:r>
            <a:r>
              <a:rPr lang="en-US" altLang="en-US" dirty="0" err="1">
                <a:ea typeface="ＭＳ Ｐゴシック" panose="020B0600070205080204" pitchFamily="34" charset="-128"/>
              </a:rPr>
              <a:t>getClob</a:t>
            </a:r>
            <a:r>
              <a:rPr lang="en-US" altLang="en-US" dirty="0">
                <a:ea typeface="ＭＳ Ｐゴシック" panose="020B0600070205080204" pitchFamily="34" charset="-128"/>
              </a:rPr>
              <a:t>() that are similar to the </a:t>
            </a:r>
            <a:r>
              <a:rPr lang="en-US" altLang="en-US" dirty="0" err="1">
                <a:ea typeface="ＭＳ Ｐゴシック" panose="020B0600070205080204" pitchFamily="34" charset="-128"/>
              </a:rPr>
              <a:t>getString</a:t>
            </a:r>
            <a:r>
              <a:rPr lang="en-US" altLang="en-US" dirty="0">
                <a:ea typeface="ＭＳ Ｐゴシック" panose="020B0600070205080204" pitchFamily="34" charset="-128"/>
              </a:rPr>
              <a:t>() method, but return objects of type Blob and </a:t>
            </a:r>
            <a:r>
              <a:rPr lang="en-US" altLang="en-US" dirty="0" err="1">
                <a:ea typeface="ＭＳ Ｐゴシック" panose="020B0600070205080204" pitchFamily="34" charset="-128"/>
              </a:rPr>
              <a:t>Clob</a:t>
            </a:r>
            <a:r>
              <a:rPr lang="en-US" altLang="en-US" dirty="0">
                <a:ea typeface="ＭＳ Ｐゴシック" panose="020B0600070205080204" pitchFamily="34" charset="-128"/>
              </a:rPr>
              <a:t>, respectively</a:t>
            </a:r>
          </a:p>
          <a:p>
            <a:pPr lvl="1"/>
            <a:r>
              <a:rPr lang="en-US" altLang="en-US" dirty="0">
                <a:ea typeface="ＭＳ Ｐゴシック" panose="020B0600070205080204" pitchFamily="34" charset="-128"/>
              </a:rPr>
              <a:t>get data from these objects by </a:t>
            </a:r>
            <a:r>
              <a:rPr lang="en-US" altLang="en-US" dirty="0" err="1">
                <a:ea typeface="ＭＳ Ｐゴシック" panose="020B0600070205080204" pitchFamily="34" charset="-128"/>
              </a:rPr>
              <a:t>getBytes</a:t>
            </a:r>
            <a:r>
              <a:rPr lang="en-US" altLang="en-US" dirty="0">
                <a:ea typeface="ＭＳ Ｐゴシック" panose="020B0600070205080204" pitchFamily="34" charset="-128"/>
              </a:rPr>
              <a:t>()</a:t>
            </a:r>
          </a:p>
          <a:p>
            <a:pPr lvl="1"/>
            <a:r>
              <a:rPr lang="en-US" altLang="en-US" dirty="0">
                <a:ea typeface="ＭＳ Ｐゴシック" panose="020B0600070205080204" pitchFamily="34" charset="-128"/>
              </a:rPr>
              <a:t>associate an open stream with Java Blob or </a:t>
            </a:r>
            <a:r>
              <a:rPr lang="en-US" altLang="en-US" dirty="0" err="1">
                <a:ea typeface="ＭＳ Ｐゴシック" panose="020B0600070205080204" pitchFamily="34" charset="-128"/>
              </a:rPr>
              <a:t>Clob</a:t>
            </a:r>
            <a:r>
              <a:rPr lang="en-US" altLang="en-US" dirty="0">
                <a:ea typeface="ＭＳ Ｐゴシック" panose="020B0600070205080204" pitchFamily="34" charset="-128"/>
              </a:rPr>
              <a:t> object to update large objects</a:t>
            </a:r>
          </a:p>
          <a:p>
            <a:pPr lvl="2"/>
            <a:r>
              <a:rPr lang="en-US" altLang="en-US" dirty="0" err="1">
                <a:ea typeface="ＭＳ Ｐゴシック" panose="020B0600070205080204" pitchFamily="34" charset="-128"/>
              </a:rPr>
              <a:t>blob.setBlob</a:t>
            </a:r>
            <a:r>
              <a:rPr lang="en-US" altLang="en-US" dirty="0">
                <a:ea typeface="ＭＳ Ｐゴシック" panose="020B0600070205080204" pitchFamily="34" charset="-128"/>
              </a:rPr>
              <a:t>(int </a:t>
            </a:r>
            <a:r>
              <a:rPr lang="en-US" altLang="en-US" dirty="0" err="1">
                <a:ea typeface="ＭＳ Ｐゴシック" panose="020B0600070205080204" pitchFamily="34" charset="-128"/>
              </a:rPr>
              <a:t>parameterIndex</a:t>
            </a:r>
            <a:r>
              <a:rPr lang="en-US" altLang="en-US" dirty="0">
                <a:ea typeface="ＭＳ Ｐゴシック" panose="020B0600070205080204" pitchFamily="34" charset="-128"/>
              </a:rPr>
              <a:t>, </a:t>
            </a:r>
            <a:r>
              <a:rPr lang="en-US" altLang="en-US" dirty="0" err="1">
                <a:ea typeface="ＭＳ Ｐゴシック" panose="020B0600070205080204" pitchFamily="34" charset="-128"/>
              </a:rPr>
              <a:t>InputStream</a:t>
            </a:r>
            <a:r>
              <a:rPr lang="en-US" altLang="en-US" dirty="0">
                <a:ea typeface="ＭＳ Ｐゴシック" panose="020B0600070205080204" pitchFamily="34" charset="-128"/>
              </a:rPr>
              <a:t> </a:t>
            </a:r>
            <a:r>
              <a:rPr lang="en-US" altLang="en-US" dirty="0" err="1">
                <a:ea typeface="ＭＳ Ｐゴシック" panose="020B0600070205080204" pitchFamily="34" charset="-128"/>
              </a:rPr>
              <a:t>inputStream</a:t>
            </a:r>
            <a:r>
              <a:rPr lang="en-US" altLang="en-US" dirty="0">
                <a:ea typeface="ＭＳ Ｐゴシック" panose="020B0600070205080204" pitchFamily="34" charset="-128"/>
              </a:rPr>
              <a:t>).</a:t>
            </a:r>
          </a:p>
          <a:p>
            <a:pPr lvl="2"/>
            <a:endParaRPr lang="en-US" altLang="en-US" dirty="0">
              <a:ea typeface="ＭＳ Ｐゴシック" panose="020B0600070205080204" pitchFamily="34" charset="-128"/>
            </a:endParaRPr>
          </a:p>
          <a:p>
            <a:endParaRPr lang="zh-CN" altLang="en-US" dirty="0"/>
          </a:p>
        </p:txBody>
      </p:sp>
      <p:sp>
        <p:nvSpPr>
          <p:cNvPr id="4" name="日期占位符 3">
            <a:extLst>
              <a:ext uri="{FF2B5EF4-FFF2-40B4-BE49-F238E27FC236}">
                <a16:creationId xmlns:a16="http://schemas.microsoft.com/office/drawing/2014/main" id="{F30395DA-3599-41A6-AB9F-20FADA1C10B1}"/>
              </a:ext>
            </a:extLst>
          </p:cNvPr>
          <p:cNvSpPr>
            <a:spLocks noGrp="1"/>
          </p:cNvSpPr>
          <p:nvPr>
            <p:ph type="dt" sz="half" idx="10"/>
          </p:nvPr>
        </p:nvSpPr>
        <p:spPr/>
        <p:txBody>
          <a:bodyPr/>
          <a:lstStyle/>
          <a:p>
            <a:fld id="{0039470B-34E0-41C2-A048-C53E6453A800}"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BC4E4DC5-D531-4957-BCEC-4F3DE74787CC}"/>
              </a:ext>
            </a:extLst>
          </p:cNvPr>
          <p:cNvSpPr>
            <a:spLocks noGrp="1"/>
          </p:cNvSpPr>
          <p:nvPr>
            <p:ph type="sldNum" sz="quarter" idx="12"/>
          </p:nvPr>
        </p:nvSpPr>
        <p:spPr/>
        <p:txBody>
          <a:bodyPr/>
          <a:lstStyle/>
          <a:p>
            <a:fld id="{47C4BD23-150C-4A56-8E66-9482A3FB2E80}" type="slidenum">
              <a:rPr lang="zh-CN" altLang="en-US" smtClean="0"/>
              <a:pPr/>
              <a:t>23</a:t>
            </a:fld>
            <a:endParaRPr lang="zh-CN" altLang="en-US" dirty="0"/>
          </a:p>
        </p:txBody>
      </p:sp>
    </p:spTree>
    <p:extLst>
      <p:ext uri="{BB962C8B-B14F-4D97-AF65-F5344CB8AC3E}">
        <p14:creationId xmlns:p14="http://schemas.microsoft.com/office/powerpoint/2010/main" val="42264239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9F1150-5858-4DF5-B02F-F1A96D212938}"/>
              </a:ext>
            </a:extLst>
          </p:cNvPr>
          <p:cNvSpPr>
            <a:spLocks noGrp="1"/>
          </p:cNvSpPr>
          <p:nvPr>
            <p:ph type="title"/>
          </p:nvPr>
        </p:nvSpPr>
        <p:spPr/>
        <p:txBody>
          <a:bodyPr/>
          <a:lstStyle/>
          <a:p>
            <a:r>
              <a:rPr lang="en-US" altLang="zh-CN" dirty="0">
                <a:effectLst>
                  <a:outerShdw blurRad="38100" dist="38100" dir="2700000" algn="tl">
                    <a:srgbClr val="C0C0C0"/>
                  </a:outerShdw>
                </a:effectLst>
              </a:rPr>
              <a:t>Embedded SQL:</a:t>
            </a:r>
            <a:r>
              <a:rPr lang="zh-CN" altLang="en-US" dirty="0">
                <a:effectLst>
                  <a:outerShdw blurRad="38100" dist="38100" dir="2700000" algn="tl">
                    <a:srgbClr val="C0C0C0"/>
                  </a:outerShdw>
                </a:effectLst>
              </a:rPr>
              <a:t> </a:t>
            </a:r>
            <a:r>
              <a:rPr lang="en-US" altLang="en-US" dirty="0">
                <a:effectLst>
                  <a:outerShdw blurRad="38100" dist="38100" dir="2700000" algn="tl">
                    <a:srgbClr val="C0C0C0"/>
                  </a:outerShdw>
                </a:effectLst>
              </a:rPr>
              <a:t>SQLJ   in </a:t>
            </a:r>
            <a:r>
              <a:rPr lang="en-US" altLang="zh-CN" dirty="0">
                <a:effectLst>
                  <a:outerShdw blurRad="38100" dist="38100" dir="2700000" algn="tl">
                    <a:srgbClr val="C0C0C0"/>
                  </a:outerShdw>
                </a:effectLst>
              </a:rPr>
              <a:t>Java</a:t>
            </a:r>
            <a:endParaRPr lang="zh-CN" altLang="en-US" dirty="0"/>
          </a:p>
        </p:txBody>
      </p:sp>
      <p:sp>
        <p:nvSpPr>
          <p:cNvPr id="3" name="内容占位符 2">
            <a:extLst>
              <a:ext uri="{FF2B5EF4-FFF2-40B4-BE49-F238E27FC236}">
                <a16:creationId xmlns:a16="http://schemas.microsoft.com/office/drawing/2014/main" id="{EBDC96EB-A957-46E7-BD37-34714DE2E968}"/>
              </a:ext>
            </a:extLst>
          </p:cNvPr>
          <p:cNvSpPr>
            <a:spLocks noGrp="1"/>
          </p:cNvSpPr>
          <p:nvPr>
            <p:ph idx="1"/>
          </p:nvPr>
        </p:nvSpPr>
        <p:spPr/>
        <p:txBody>
          <a:bodyPr>
            <a:normAutofit/>
          </a:bodyPr>
          <a:lstStyle/>
          <a:p>
            <a:r>
              <a:rPr lang="en-US" altLang="en-US" dirty="0"/>
              <a:t>JDBC is overly dynamic, errors cannot be caught by compiler</a:t>
            </a:r>
          </a:p>
          <a:p>
            <a:endParaRPr lang="en-US" altLang="en-US" dirty="0"/>
          </a:p>
          <a:p>
            <a:r>
              <a:rPr lang="en-US" altLang="en-US" dirty="0"/>
              <a:t>SQLJ: embedded SQL in Java</a:t>
            </a:r>
          </a:p>
          <a:p>
            <a:pPr lvl="1"/>
            <a:r>
              <a:rPr lang="en-US" altLang="en-US" dirty="0">
                <a:solidFill>
                  <a:srgbClr val="FF0000"/>
                </a:solidFill>
                <a:ea typeface="ＭＳ Ｐゴシック" panose="020B0600070205080204" pitchFamily="34" charset="-128"/>
              </a:rPr>
              <a:t>#sql </a:t>
            </a:r>
            <a:r>
              <a:rPr lang="en-US" altLang="en-US" dirty="0">
                <a:ea typeface="ＭＳ Ｐゴシック" panose="020B0600070205080204" pitchFamily="34" charset="-128"/>
              </a:rPr>
              <a:t>iterator </a:t>
            </a:r>
            <a:r>
              <a:rPr lang="en-US" altLang="en-US" dirty="0" err="1">
                <a:ea typeface="ＭＳ Ｐゴシック" panose="020B0600070205080204" pitchFamily="34" charset="-128"/>
              </a:rPr>
              <a:t>deptInfoIter</a:t>
            </a:r>
            <a:r>
              <a:rPr lang="en-US" altLang="en-US" dirty="0">
                <a:ea typeface="ＭＳ Ｐゴシック" panose="020B0600070205080204" pitchFamily="34" charset="-128"/>
              </a:rPr>
              <a:t> ( String dept name, int </a:t>
            </a:r>
            <a:r>
              <a:rPr lang="en-US" altLang="en-US" dirty="0" err="1">
                <a:ea typeface="ＭＳ Ｐゴシック" panose="020B0600070205080204" pitchFamily="34" charset="-128"/>
              </a:rPr>
              <a:t>avgSal</a:t>
            </a:r>
            <a:r>
              <a:rPr lang="en-US" altLang="en-US" dirty="0">
                <a:ea typeface="ＭＳ Ｐゴシック" panose="020B0600070205080204" pitchFamily="34" charset="-128"/>
              </a:rPr>
              <a:t>);  //</a:t>
            </a:r>
            <a:r>
              <a:rPr lang="zh-CN" altLang="en-US" dirty="0">
                <a:ea typeface="ＭＳ Ｐゴシック" panose="020B0600070205080204" pitchFamily="34" charset="-128"/>
              </a:rPr>
              <a:t>定义查询结果关系</a:t>
            </a:r>
            <a:endParaRPr lang="en-US" altLang="en-US" dirty="0">
              <a:ea typeface="ＭＳ Ｐゴシック" panose="020B0600070205080204" pitchFamily="34" charset="-128"/>
            </a:endParaRPr>
          </a:p>
          <a:p>
            <a:pPr lvl="1">
              <a:buFont typeface="Monotype Sorts" charset="2"/>
              <a:buNone/>
            </a:pPr>
            <a:r>
              <a:rPr lang="en-US" altLang="en-US" dirty="0">
                <a:ea typeface="ＭＳ Ｐゴシック" panose="020B0600070205080204" pitchFamily="34" charset="-128"/>
              </a:rPr>
              <a:t>	</a:t>
            </a:r>
            <a:r>
              <a:rPr lang="en-US" altLang="en-US" dirty="0" err="1">
                <a:ea typeface="ＭＳ Ｐゴシック" panose="020B0600070205080204" pitchFamily="34" charset="-128"/>
              </a:rPr>
              <a:t>deptInfoIter</a:t>
            </a:r>
            <a:r>
              <a:rPr lang="en-US" altLang="en-US" dirty="0">
                <a:ea typeface="ＭＳ Ｐゴシック" panose="020B0600070205080204" pitchFamily="34" charset="-128"/>
              </a:rPr>
              <a:t> </a:t>
            </a:r>
            <a:r>
              <a:rPr lang="en-US" altLang="en-US" dirty="0" err="1">
                <a:ea typeface="ＭＳ Ｐゴシック" panose="020B0600070205080204" pitchFamily="34" charset="-128"/>
              </a:rPr>
              <a:t>iter</a:t>
            </a:r>
            <a:r>
              <a:rPr lang="en-US" altLang="en-US" dirty="0">
                <a:ea typeface="ＭＳ Ｐゴシック" panose="020B0600070205080204" pitchFamily="34" charset="-128"/>
              </a:rPr>
              <a:t> = null;</a:t>
            </a:r>
          </a:p>
          <a:p>
            <a:pPr lvl="1">
              <a:buFont typeface="Monotype Sorts" charset="2"/>
              <a:buNone/>
            </a:pPr>
            <a:r>
              <a:rPr lang="en-US" altLang="en-US" dirty="0">
                <a:ea typeface="ＭＳ Ｐゴシック" panose="020B0600070205080204" pitchFamily="34" charset="-128"/>
              </a:rPr>
              <a:t>	</a:t>
            </a:r>
            <a:r>
              <a:rPr lang="en-US" altLang="en-US" dirty="0">
                <a:solidFill>
                  <a:srgbClr val="FF0000"/>
                </a:solidFill>
                <a:ea typeface="ＭＳ Ｐゴシック" panose="020B0600070205080204" pitchFamily="34" charset="-128"/>
              </a:rPr>
              <a:t>#sql </a:t>
            </a:r>
            <a:r>
              <a:rPr lang="en-US" altLang="en-US" dirty="0" err="1">
                <a:solidFill>
                  <a:srgbClr val="110DB3"/>
                </a:solidFill>
                <a:ea typeface="ＭＳ Ｐゴシック" panose="020B0600070205080204" pitchFamily="34" charset="-128"/>
              </a:rPr>
              <a:t>iter</a:t>
            </a:r>
            <a:r>
              <a:rPr lang="en-US" altLang="en-US" dirty="0">
                <a:ea typeface="ＭＳ Ｐゴシック" panose="020B0600070205080204" pitchFamily="34" charset="-128"/>
              </a:rPr>
              <a:t> = { select </a:t>
            </a:r>
            <a:r>
              <a:rPr lang="en-US" altLang="en-US" dirty="0" err="1">
                <a:ea typeface="ＭＳ Ｐゴシック" panose="020B0600070205080204" pitchFamily="34" charset="-128"/>
              </a:rPr>
              <a:t>dept_name</a:t>
            </a:r>
            <a:r>
              <a:rPr lang="en-US" altLang="en-US" dirty="0">
                <a:ea typeface="ＭＳ Ｐゴシック" panose="020B0600070205080204" pitchFamily="34" charset="-128"/>
              </a:rPr>
              <a:t>, avg(salary) from instructor   //</a:t>
            </a:r>
            <a:r>
              <a:rPr lang="zh-CN" altLang="en-US" dirty="0">
                <a:ea typeface="ＭＳ Ｐゴシック" panose="020B0600070205080204" pitchFamily="34" charset="-128"/>
              </a:rPr>
              <a:t>嵌入式</a:t>
            </a:r>
            <a:r>
              <a:rPr lang="en-US" altLang="zh-CN" dirty="0">
                <a:ea typeface="ＭＳ Ｐゴシック" panose="020B0600070205080204" pitchFamily="34" charset="-128"/>
              </a:rPr>
              <a:t>SQL</a:t>
            </a:r>
            <a:r>
              <a:rPr lang="zh-CN" altLang="en-US" dirty="0">
                <a:ea typeface="ＭＳ Ｐゴシック" panose="020B0600070205080204" pitchFamily="34" charset="-128"/>
              </a:rPr>
              <a:t>语句</a:t>
            </a:r>
            <a:endParaRPr lang="en-US" altLang="en-US" dirty="0">
              <a:ea typeface="ＭＳ Ｐゴシック" panose="020B0600070205080204" pitchFamily="34" charset="-128"/>
            </a:endParaRPr>
          </a:p>
          <a:p>
            <a:pPr lvl="1">
              <a:buFont typeface="Monotype Sorts" charset="2"/>
              <a:buNone/>
            </a:pPr>
            <a:r>
              <a:rPr lang="en-US" altLang="en-US" dirty="0">
                <a:ea typeface="ＭＳ Ｐゴシック" panose="020B0600070205080204" pitchFamily="34" charset="-128"/>
              </a:rPr>
              <a:t>			 group by dept name };</a:t>
            </a:r>
          </a:p>
          <a:p>
            <a:pPr lvl="1">
              <a:buFont typeface="Monotype Sorts" charset="2"/>
              <a:buNone/>
            </a:pPr>
            <a:r>
              <a:rPr lang="en-US" altLang="en-US" dirty="0">
                <a:ea typeface="ＭＳ Ｐゴシック" panose="020B0600070205080204" pitchFamily="34" charset="-128"/>
              </a:rPr>
              <a:t>	while (</a:t>
            </a:r>
            <a:r>
              <a:rPr lang="en-US" altLang="en-US" dirty="0" err="1">
                <a:solidFill>
                  <a:srgbClr val="110DB3"/>
                </a:solidFill>
                <a:ea typeface="ＭＳ Ｐゴシック" panose="020B0600070205080204" pitchFamily="34" charset="-128"/>
              </a:rPr>
              <a:t>iter</a:t>
            </a:r>
            <a:r>
              <a:rPr lang="en-US" altLang="en-US" dirty="0" err="1">
                <a:ea typeface="ＭＳ Ｐゴシック" panose="020B0600070205080204" pitchFamily="34" charset="-128"/>
              </a:rPr>
              <a:t>.next</a:t>
            </a:r>
            <a:r>
              <a:rPr lang="en-US" altLang="en-US" dirty="0">
                <a:ea typeface="ＭＳ Ｐゴシック" panose="020B0600070205080204" pitchFamily="34" charset="-128"/>
              </a:rPr>
              <a:t>()) {</a:t>
            </a:r>
          </a:p>
          <a:p>
            <a:pPr lvl="1">
              <a:buFont typeface="Monotype Sorts" charset="2"/>
              <a:buNone/>
            </a:pPr>
            <a:r>
              <a:rPr lang="en-US" altLang="en-US" dirty="0">
                <a:ea typeface="ＭＳ Ｐゴシック" panose="020B0600070205080204" pitchFamily="34" charset="-128"/>
              </a:rPr>
              <a:t>		   String </a:t>
            </a:r>
            <a:r>
              <a:rPr lang="en-US" altLang="en-US" dirty="0" err="1">
                <a:ea typeface="ＭＳ Ｐゴシック" panose="020B0600070205080204" pitchFamily="34" charset="-128"/>
              </a:rPr>
              <a:t>deptName</a:t>
            </a:r>
            <a:r>
              <a:rPr lang="en-US" altLang="en-US" dirty="0">
                <a:ea typeface="ＭＳ Ｐゴシック" panose="020B0600070205080204" pitchFamily="34" charset="-128"/>
              </a:rPr>
              <a:t> = </a:t>
            </a:r>
            <a:r>
              <a:rPr lang="en-US" altLang="en-US" dirty="0" err="1">
                <a:ea typeface="ＭＳ Ｐゴシック" panose="020B0600070205080204" pitchFamily="34" charset="-128"/>
              </a:rPr>
              <a:t>iter.dept_name</a:t>
            </a:r>
            <a:r>
              <a:rPr lang="en-US" altLang="en-US" dirty="0">
                <a:ea typeface="ＭＳ Ｐゴシック" panose="020B0600070205080204" pitchFamily="34" charset="-128"/>
              </a:rPr>
              <a:t>();   //</a:t>
            </a:r>
            <a:r>
              <a:rPr lang="zh-CN" altLang="en-US" dirty="0">
                <a:ea typeface="ＭＳ Ｐゴシック" panose="020B0600070205080204" pitchFamily="34" charset="-128"/>
              </a:rPr>
              <a:t>利用指针依次输出查询结果关系中各行</a:t>
            </a:r>
            <a:endParaRPr lang="en-US" altLang="en-US" dirty="0">
              <a:ea typeface="ＭＳ Ｐゴシック" panose="020B0600070205080204" pitchFamily="34" charset="-128"/>
            </a:endParaRPr>
          </a:p>
          <a:p>
            <a:pPr lvl="1">
              <a:buFont typeface="Monotype Sorts" charset="2"/>
              <a:buNone/>
            </a:pPr>
            <a:r>
              <a:rPr lang="en-US" altLang="en-US" dirty="0">
                <a:ea typeface="ＭＳ Ｐゴシック" panose="020B0600070205080204" pitchFamily="34" charset="-128"/>
              </a:rPr>
              <a:t>	      int </a:t>
            </a:r>
            <a:r>
              <a:rPr lang="en-US" altLang="en-US" dirty="0" err="1">
                <a:ea typeface="ＭＳ Ｐゴシック" panose="020B0600070205080204" pitchFamily="34" charset="-128"/>
              </a:rPr>
              <a:t>avgSal</a:t>
            </a:r>
            <a:r>
              <a:rPr lang="en-US" altLang="en-US" dirty="0">
                <a:ea typeface="ＭＳ Ｐゴシック" panose="020B0600070205080204" pitchFamily="34" charset="-128"/>
              </a:rPr>
              <a:t> = </a:t>
            </a:r>
            <a:r>
              <a:rPr lang="en-US" altLang="en-US" dirty="0" err="1">
                <a:ea typeface="ＭＳ Ｐゴシック" panose="020B0600070205080204" pitchFamily="34" charset="-128"/>
              </a:rPr>
              <a:t>iter.avgSal</a:t>
            </a:r>
            <a:r>
              <a:rPr lang="en-US" altLang="en-US" dirty="0">
                <a:ea typeface="ＭＳ Ｐゴシック" panose="020B0600070205080204" pitchFamily="34" charset="-128"/>
              </a:rPr>
              <a:t>();</a:t>
            </a:r>
          </a:p>
          <a:p>
            <a:pPr lvl="1">
              <a:buFont typeface="Monotype Sorts" charset="2"/>
              <a:buNone/>
            </a:pPr>
            <a:r>
              <a:rPr lang="en-US" altLang="en-US" dirty="0">
                <a:ea typeface="ＭＳ Ｐゴシック" panose="020B0600070205080204" pitchFamily="34" charset="-128"/>
              </a:rPr>
              <a:t>	      </a:t>
            </a:r>
            <a:r>
              <a:rPr lang="en-US" altLang="en-US" dirty="0" err="1">
                <a:ea typeface="ＭＳ Ｐゴシック" panose="020B0600070205080204" pitchFamily="34" charset="-128"/>
              </a:rPr>
              <a:t>System.out.println</a:t>
            </a:r>
            <a:r>
              <a:rPr lang="en-US" altLang="en-US" dirty="0">
                <a:ea typeface="ＭＳ Ｐゴシック" panose="020B0600070205080204" pitchFamily="34" charset="-128"/>
              </a:rPr>
              <a:t>(</a:t>
            </a:r>
            <a:r>
              <a:rPr lang="en-US" altLang="en-US" dirty="0" err="1">
                <a:ea typeface="ＭＳ Ｐゴシック" panose="020B0600070205080204" pitchFamily="34" charset="-128"/>
              </a:rPr>
              <a:t>deptName</a:t>
            </a:r>
            <a:r>
              <a:rPr lang="en-US" altLang="en-US" dirty="0">
                <a:ea typeface="ＭＳ Ｐゴシック" panose="020B0600070205080204" pitchFamily="34" charset="-128"/>
              </a:rPr>
              <a:t> + " " + </a:t>
            </a:r>
            <a:r>
              <a:rPr lang="en-US" altLang="en-US" dirty="0" err="1">
                <a:ea typeface="ＭＳ Ｐゴシック" panose="020B0600070205080204" pitchFamily="34" charset="-128"/>
              </a:rPr>
              <a:t>avgSal</a:t>
            </a:r>
            <a:r>
              <a:rPr lang="en-US" altLang="en-US" dirty="0">
                <a:ea typeface="ＭＳ Ｐゴシック" panose="020B0600070205080204" pitchFamily="34" charset="-128"/>
              </a:rPr>
              <a:t>);</a:t>
            </a:r>
          </a:p>
          <a:p>
            <a:pPr lvl="1">
              <a:buFont typeface="Monotype Sorts" charset="2"/>
              <a:buNone/>
            </a:pPr>
            <a:r>
              <a:rPr lang="en-US" altLang="en-US" dirty="0">
                <a:ea typeface="ＭＳ Ｐゴシック" panose="020B0600070205080204" pitchFamily="34" charset="-128"/>
              </a:rPr>
              <a:t>	}</a:t>
            </a:r>
          </a:p>
          <a:p>
            <a:pPr lvl="1">
              <a:buFont typeface="Monotype Sorts" charset="2"/>
              <a:buNone/>
            </a:pPr>
            <a:r>
              <a:rPr lang="en-US" altLang="en-US" dirty="0">
                <a:ea typeface="ＭＳ Ｐゴシック" panose="020B0600070205080204" pitchFamily="34" charset="-128"/>
              </a:rPr>
              <a:t>	</a:t>
            </a:r>
            <a:r>
              <a:rPr lang="en-US" altLang="en-US" dirty="0" err="1">
                <a:ea typeface="ＭＳ Ｐゴシック" panose="020B0600070205080204" pitchFamily="34" charset="-128"/>
              </a:rPr>
              <a:t>iter.close</a:t>
            </a:r>
            <a:r>
              <a:rPr lang="en-US" altLang="en-US" dirty="0">
                <a:ea typeface="ＭＳ Ｐゴシック" panose="020B0600070205080204" pitchFamily="34" charset="-128"/>
              </a:rPr>
              <a:t>();</a:t>
            </a:r>
          </a:p>
          <a:p>
            <a:endParaRPr lang="zh-CN" altLang="en-US" dirty="0"/>
          </a:p>
        </p:txBody>
      </p:sp>
      <p:sp>
        <p:nvSpPr>
          <p:cNvPr id="4" name="日期占位符 3">
            <a:extLst>
              <a:ext uri="{FF2B5EF4-FFF2-40B4-BE49-F238E27FC236}">
                <a16:creationId xmlns:a16="http://schemas.microsoft.com/office/drawing/2014/main" id="{5A4CCAEC-22AF-4CC5-B4B9-A52F895117A6}"/>
              </a:ext>
            </a:extLst>
          </p:cNvPr>
          <p:cNvSpPr>
            <a:spLocks noGrp="1"/>
          </p:cNvSpPr>
          <p:nvPr>
            <p:ph type="dt" sz="half" idx="10"/>
          </p:nvPr>
        </p:nvSpPr>
        <p:spPr/>
        <p:txBody>
          <a:bodyPr/>
          <a:lstStyle/>
          <a:p>
            <a:fld id="{C1045433-3596-44E2-83BE-70E797C8FC4E}"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129310C2-CD73-499C-90BD-BEFF32240252}"/>
              </a:ext>
            </a:extLst>
          </p:cNvPr>
          <p:cNvSpPr>
            <a:spLocks noGrp="1"/>
          </p:cNvSpPr>
          <p:nvPr>
            <p:ph type="sldNum" sz="quarter" idx="12"/>
          </p:nvPr>
        </p:nvSpPr>
        <p:spPr/>
        <p:txBody>
          <a:bodyPr/>
          <a:lstStyle/>
          <a:p>
            <a:fld id="{47C4BD23-150C-4A56-8E66-9482A3FB2E80}" type="slidenum">
              <a:rPr lang="zh-CN" altLang="en-US" smtClean="0"/>
              <a:pPr/>
              <a:t>24</a:t>
            </a:fld>
            <a:endParaRPr lang="zh-CN" altLang="en-US" dirty="0"/>
          </a:p>
        </p:txBody>
      </p:sp>
    </p:spTree>
    <p:extLst>
      <p:ext uri="{BB962C8B-B14F-4D97-AF65-F5344CB8AC3E}">
        <p14:creationId xmlns:p14="http://schemas.microsoft.com/office/powerpoint/2010/main" val="3515242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655FCE-1CCC-42A8-93FD-A810ED8DAECC}"/>
              </a:ext>
            </a:extLst>
          </p:cNvPr>
          <p:cNvSpPr>
            <a:spLocks noGrp="1"/>
          </p:cNvSpPr>
          <p:nvPr>
            <p:ph type="title"/>
          </p:nvPr>
        </p:nvSpPr>
        <p:spPr/>
        <p:txBody>
          <a:bodyPr>
            <a:normAutofit/>
          </a:bodyPr>
          <a:lstStyle/>
          <a:p>
            <a:r>
              <a:rPr lang="en-US" altLang="zh-CN" dirty="0">
                <a:effectLst>
                  <a:outerShdw blurRad="38100" dist="38100" dir="2700000" algn="tl">
                    <a:srgbClr val="C0C0C0"/>
                  </a:outerShdw>
                </a:effectLst>
              </a:rPr>
              <a:t>Database Access from Python</a:t>
            </a:r>
            <a:endParaRPr lang="zh-CN" altLang="en-US" dirty="0">
              <a:effectLst>
                <a:outerShdw blurRad="38100" dist="38100" dir="2700000" algn="tl">
                  <a:srgbClr val="C0C0C0"/>
                </a:outerShdw>
              </a:effectLst>
            </a:endParaRPr>
          </a:p>
        </p:txBody>
      </p:sp>
      <p:sp>
        <p:nvSpPr>
          <p:cNvPr id="4" name="日期占位符 3">
            <a:extLst>
              <a:ext uri="{FF2B5EF4-FFF2-40B4-BE49-F238E27FC236}">
                <a16:creationId xmlns:a16="http://schemas.microsoft.com/office/drawing/2014/main" id="{256B50C2-CB97-42F5-804B-9CFEFF9CEC44}"/>
              </a:ext>
            </a:extLst>
          </p:cNvPr>
          <p:cNvSpPr>
            <a:spLocks noGrp="1"/>
          </p:cNvSpPr>
          <p:nvPr>
            <p:ph type="dt" sz="half" idx="10"/>
          </p:nvPr>
        </p:nvSpPr>
        <p:spPr/>
        <p:txBody>
          <a:bodyPr/>
          <a:lstStyle/>
          <a:p>
            <a:fld id="{E83A8652-7C88-4DF3-8F79-ABD53EF9D158}"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547FD443-8312-417B-9B2E-1DED9F09D1F6}"/>
              </a:ext>
            </a:extLst>
          </p:cNvPr>
          <p:cNvSpPr>
            <a:spLocks noGrp="1"/>
          </p:cNvSpPr>
          <p:nvPr>
            <p:ph type="sldNum" sz="quarter" idx="12"/>
          </p:nvPr>
        </p:nvSpPr>
        <p:spPr/>
        <p:txBody>
          <a:bodyPr/>
          <a:lstStyle/>
          <a:p>
            <a:fld id="{47C4BD23-150C-4A56-8E66-9482A3FB2E80}" type="slidenum">
              <a:rPr lang="zh-CN" altLang="en-US" smtClean="0"/>
              <a:pPr/>
              <a:t>25</a:t>
            </a:fld>
            <a:endParaRPr lang="zh-CN" altLang="en-US" dirty="0"/>
          </a:p>
        </p:txBody>
      </p:sp>
      <p:pic>
        <p:nvPicPr>
          <p:cNvPr id="17" name="图片 16">
            <a:extLst>
              <a:ext uri="{FF2B5EF4-FFF2-40B4-BE49-F238E27FC236}">
                <a16:creationId xmlns:a16="http://schemas.microsoft.com/office/drawing/2014/main" id="{08858CF2-20ED-4704-BE53-9E4640011210}"/>
              </a:ext>
            </a:extLst>
          </p:cNvPr>
          <p:cNvPicPr>
            <a:picLocks noChangeAspect="1"/>
          </p:cNvPicPr>
          <p:nvPr/>
        </p:nvPicPr>
        <p:blipFill>
          <a:blip r:embed="rId2"/>
          <a:stretch>
            <a:fillRect/>
          </a:stretch>
        </p:blipFill>
        <p:spPr>
          <a:xfrm>
            <a:off x="1377920" y="781965"/>
            <a:ext cx="8462813" cy="6076035"/>
          </a:xfrm>
          <a:prstGeom prst="rect">
            <a:avLst/>
          </a:prstGeom>
        </p:spPr>
      </p:pic>
    </p:spTree>
    <p:extLst>
      <p:ext uri="{BB962C8B-B14F-4D97-AF65-F5344CB8AC3E}">
        <p14:creationId xmlns:p14="http://schemas.microsoft.com/office/powerpoint/2010/main" val="38197192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EB54B6-7077-48A1-B028-FC61B382C307}"/>
              </a:ext>
            </a:extLst>
          </p:cNvPr>
          <p:cNvSpPr>
            <a:spLocks noGrp="1"/>
          </p:cNvSpPr>
          <p:nvPr>
            <p:ph type="title"/>
          </p:nvPr>
        </p:nvSpPr>
        <p:spPr/>
        <p:txBody>
          <a:bodyPr/>
          <a:lstStyle/>
          <a:p>
            <a:r>
              <a:rPr lang="en-US" altLang="zh-CN" sz="2800" dirty="0">
                <a:cs typeface="Times New Roman" pitchFamily="18" charset="0"/>
              </a:rPr>
              <a:t>5.1.3 ODBC</a:t>
            </a:r>
            <a:endParaRPr lang="zh-CN" altLang="en-US" dirty="0"/>
          </a:p>
        </p:txBody>
      </p:sp>
      <p:sp>
        <p:nvSpPr>
          <p:cNvPr id="3" name="内容占位符 2">
            <a:extLst>
              <a:ext uri="{FF2B5EF4-FFF2-40B4-BE49-F238E27FC236}">
                <a16:creationId xmlns:a16="http://schemas.microsoft.com/office/drawing/2014/main" id="{947E1921-B8AA-460D-8F15-15DEEAC9BB5D}"/>
              </a:ext>
            </a:extLst>
          </p:cNvPr>
          <p:cNvSpPr>
            <a:spLocks noGrp="1"/>
          </p:cNvSpPr>
          <p:nvPr>
            <p:ph idx="1"/>
          </p:nvPr>
        </p:nvSpPr>
        <p:spPr>
          <a:xfrm>
            <a:off x="198362" y="772634"/>
            <a:ext cx="11834414" cy="5805481"/>
          </a:xfrm>
        </p:spPr>
        <p:txBody>
          <a:bodyPr/>
          <a:lstStyle/>
          <a:p>
            <a:r>
              <a:rPr lang="en-US" altLang="zh-CN" dirty="0">
                <a:cs typeface="Times New Roman" pitchFamily="18" charset="0"/>
              </a:rPr>
              <a:t>Open </a:t>
            </a:r>
            <a:r>
              <a:rPr lang="en-US" altLang="zh-CN" dirty="0" err="1">
                <a:cs typeface="Times New Roman" pitchFamily="18" charset="0"/>
              </a:rPr>
              <a:t>DataBase</a:t>
            </a:r>
            <a:r>
              <a:rPr lang="en-US" altLang="zh-CN" dirty="0">
                <a:cs typeface="Times New Roman" pitchFamily="18" charset="0"/>
              </a:rPr>
              <a:t> Connectivity (ODBC) standard </a:t>
            </a:r>
          </a:p>
          <a:p>
            <a:pPr lvl="1"/>
            <a:r>
              <a:rPr lang="en-US" altLang="zh-CN" dirty="0">
                <a:cs typeface="Times New Roman" pitchFamily="18" charset="0"/>
              </a:rPr>
              <a:t>standard for application programs (as clients) to communicate with a database server.</a:t>
            </a:r>
          </a:p>
          <a:p>
            <a:pPr lvl="1"/>
            <a:r>
              <a:rPr lang="en-US" altLang="zh-CN" dirty="0">
                <a:cs typeface="Times New Roman" pitchFamily="18" charset="0"/>
              </a:rPr>
              <a:t>application program interface (API) to </a:t>
            </a:r>
          </a:p>
          <a:p>
            <a:pPr lvl="2"/>
            <a:r>
              <a:rPr lang="en-US" altLang="zh-CN" dirty="0">
                <a:cs typeface="Times New Roman" pitchFamily="18" charset="0"/>
              </a:rPr>
              <a:t>open a connection with a database, </a:t>
            </a:r>
          </a:p>
          <a:p>
            <a:pPr lvl="2"/>
            <a:r>
              <a:rPr lang="en-US" altLang="zh-CN" dirty="0">
                <a:cs typeface="Times New Roman" pitchFamily="18" charset="0"/>
              </a:rPr>
              <a:t>send queries and updates, </a:t>
            </a:r>
          </a:p>
          <a:p>
            <a:pPr lvl="2"/>
            <a:r>
              <a:rPr lang="en-US" altLang="zh-CN" dirty="0">
                <a:cs typeface="Times New Roman" pitchFamily="18" charset="0"/>
              </a:rPr>
              <a:t>get back results.</a:t>
            </a:r>
          </a:p>
          <a:p>
            <a:r>
              <a:rPr lang="en-US" altLang="zh-CN" dirty="0">
                <a:cs typeface="Times New Roman" pitchFamily="18" charset="0"/>
              </a:rPr>
              <a:t>Applications such as GUI, spreadsheets, etc. can use ODBC</a:t>
            </a:r>
          </a:p>
          <a:p>
            <a:endParaRPr lang="en-US" altLang="zh-CN" dirty="0"/>
          </a:p>
          <a:p>
            <a:pPr eaLnBrk="1" hangingPunct="1">
              <a:defRPr/>
            </a:pPr>
            <a:r>
              <a:rPr lang="en-US" altLang="zh-CN" dirty="0"/>
              <a:t>Architecture of ODBC</a:t>
            </a:r>
          </a:p>
          <a:p>
            <a:pPr lvl="1" eaLnBrk="1" hangingPunct="1">
              <a:defRPr/>
            </a:pPr>
            <a:r>
              <a:rPr lang="en-US" altLang="zh-CN" dirty="0"/>
              <a:t>refer to Fig. 5.0.2</a:t>
            </a:r>
          </a:p>
          <a:p>
            <a:pPr lvl="1" eaLnBrk="1" hangingPunct="1">
              <a:defRPr/>
            </a:pPr>
            <a:r>
              <a:rPr lang="en-US" altLang="zh-CN" dirty="0"/>
              <a:t>ODBC</a:t>
            </a:r>
            <a:r>
              <a:rPr lang="zh-CN" altLang="en-US" dirty="0"/>
              <a:t>利用</a:t>
            </a:r>
            <a:r>
              <a:rPr lang="en-US" altLang="zh-CN" b="1" i="1" dirty="0"/>
              <a:t>driver</a:t>
            </a:r>
            <a:r>
              <a:rPr lang="zh-CN" altLang="en-US" dirty="0"/>
              <a:t>来适应不同厂家数据库的</a:t>
            </a:r>
            <a:r>
              <a:rPr lang="zh-CN" altLang="en-US" dirty="0">
                <a:solidFill>
                  <a:schemeClr val="hlink"/>
                </a:solidFill>
              </a:rPr>
              <a:t>物理结构</a:t>
            </a:r>
            <a:r>
              <a:rPr lang="zh-CN" altLang="en-US" dirty="0"/>
              <a:t>，如分块大小、访问方式</a:t>
            </a:r>
          </a:p>
          <a:p>
            <a:endParaRPr lang="zh-CN" altLang="en-US" dirty="0"/>
          </a:p>
        </p:txBody>
      </p:sp>
      <p:sp>
        <p:nvSpPr>
          <p:cNvPr id="4" name="日期占位符 3">
            <a:extLst>
              <a:ext uri="{FF2B5EF4-FFF2-40B4-BE49-F238E27FC236}">
                <a16:creationId xmlns:a16="http://schemas.microsoft.com/office/drawing/2014/main" id="{7553FE7C-1D83-4FE6-9D78-176EC97DD462}"/>
              </a:ext>
            </a:extLst>
          </p:cNvPr>
          <p:cNvSpPr>
            <a:spLocks noGrp="1"/>
          </p:cNvSpPr>
          <p:nvPr>
            <p:ph type="dt" sz="half" idx="10"/>
          </p:nvPr>
        </p:nvSpPr>
        <p:spPr/>
        <p:txBody>
          <a:bodyPr/>
          <a:lstStyle/>
          <a:p>
            <a:fld id="{48273622-A7AA-46D2-BFC2-3DAE1590381A}"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7161BF2A-00A1-4670-AC99-C22DFC9D43DC}"/>
              </a:ext>
            </a:extLst>
          </p:cNvPr>
          <p:cNvSpPr>
            <a:spLocks noGrp="1"/>
          </p:cNvSpPr>
          <p:nvPr>
            <p:ph type="sldNum" sz="quarter" idx="12"/>
          </p:nvPr>
        </p:nvSpPr>
        <p:spPr/>
        <p:txBody>
          <a:bodyPr/>
          <a:lstStyle/>
          <a:p>
            <a:fld id="{47C4BD23-150C-4A56-8E66-9482A3FB2E80}" type="slidenum">
              <a:rPr lang="zh-CN" altLang="en-US" smtClean="0"/>
              <a:pPr/>
              <a:t>26</a:t>
            </a:fld>
            <a:endParaRPr lang="zh-CN" altLang="en-US" dirty="0"/>
          </a:p>
        </p:txBody>
      </p:sp>
    </p:spTree>
    <p:extLst>
      <p:ext uri="{BB962C8B-B14F-4D97-AF65-F5344CB8AC3E}">
        <p14:creationId xmlns:p14="http://schemas.microsoft.com/office/powerpoint/2010/main" val="3212780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574F5745-9BFD-4820-98D9-32D98AB3FAB9}"/>
              </a:ext>
            </a:extLst>
          </p:cNvPr>
          <p:cNvSpPr>
            <a:spLocks noGrp="1"/>
          </p:cNvSpPr>
          <p:nvPr>
            <p:ph type="sldNum" sz="quarter" idx="12"/>
          </p:nvPr>
        </p:nvSpPr>
        <p:spPr/>
        <p:txBody>
          <a:bodyPr/>
          <a:lstStyle/>
          <a:p>
            <a:fld id="{47C4BD23-150C-4A56-8E66-9482A3FB2E80}" type="slidenum">
              <a:rPr lang="zh-CN" altLang="en-US" smtClean="0"/>
              <a:t>27</a:t>
            </a:fld>
            <a:endParaRPr lang="zh-CN" altLang="en-US"/>
          </a:p>
        </p:txBody>
      </p:sp>
      <p:sp>
        <p:nvSpPr>
          <p:cNvPr id="4" name="日期占位符 3">
            <a:extLst>
              <a:ext uri="{FF2B5EF4-FFF2-40B4-BE49-F238E27FC236}">
                <a16:creationId xmlns:a16="http://schemas.microsoft.com/office/drawing/2014/main" id="{F41D8EB0-200A-41AA-AAF3-31E32676009E}"/>
              </a:ext>
            </a:extLst>
          </p:cNvPr>
          <p:cNvSpPr>
            <a:spLocks noGrp="1"/>
          </p:cNvSpPr>
          <p:nvPr>
            <p:ph type="dt" sz="half" idx="10"/>
          </p:nvPr>
        </p:nvSpPr>
        <p:spPr/>
        <p:txBody>
          <a:bodyPr/>
          <a:lstStyle/>
          <a:p>
            <a:fld id="{300185E1-5480-4DAB-B3CC-75D837223FDD}" type="datetime1">
              <a:rPr lang="zh-CN" altLang="en-US" smtClean="0"/>
              <a:t>2021/10/18</a:t>
            </a:fld>
            <a:endParaRPr lang="zh-CN" altLang="en-US" dirty="0"/>
          </a:p>
        </p:txBody>
      </p:sp>
      <p:sp>
        <p:nvSpPr>
          <p:cNvPr id="5" name="Rectangle 2">
            <a:extLst>
              <a:ext uri="{FF2B5EF4-FFF2-40B4-BE49-F238E27FC236}">
                <a16:creationId xmlns:a16="http://schemas.microsoft.com/office/drawing/2014/main" id="{2C7248FC-87A0-4E8D-B4F9-47FB7CB078DA}"/>
              </a:ext>
            </a:extLst>
          </p:cNvPr>
          <p:cNvSpPr>
            <a:spLocks noChangeArrowheads="1"/>
          </p:cNvSpPr>
          <p:nvPr/>
        </p:nvSpPr>
        <p:spPr bwMode="auto">
          <a:xfrm>
            <a:off x="3390900" y="441960"/>
            <a:ext cx="4267200" cy="68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Database application programs</a:t>
            </a:r>
          </a:p>
        </p:txBody>
      </p:sp>
      <p:sp>
        <p:nvSpPr>
          <p:cNvPr id="6" name="Line 3">
            <a:extLst>
              <a:ext uri="{FF2B5EF4-FFF2-40B4-BE49-F238E27FC236}">
                <a16:creationId xmlns:a16="http://schemas.microsoft.com/office/drawing/2014/main" id="{D4F38D63-626E-4A12-9B6E-38E538F7083B}"/>
              </a:ext>
            </a:extLst>
          </p:cNvPr>
          <p:cNvSpPr>
            <a:spLocks noChangeShapeType="1"/>
          </p:cNvSpPr>
          <p:nvPr/>
        </p:nvSpPr>
        <p:spPr bwMode="auto">
          <a:xfrm>
            <a:off x="1257300" y="1432560"/>
            <a:ext cx="8610600" cy="0"/>
          </a:xfrm>
          <a:prstGeom prst="line">
            <a:avLst/>
          </a:prstGeom>
          <a:noFill/>
          <a:ln w="28575">
            <a:solidFill>
              <a:schemeClr val="folHlink"/>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 name="Rectangle 4">
            <a:extLst>
              <a:ext uri="{FF2B5EF4-FFF2-40B4-BE49-F238E27FC236}">
                <a16:creationId xmlns:a16="http://schemas.microsoft.com/office/drawing/2014/main" id="{3773607D-992B-473C-BF3B-74F6BE5B8A7E}"/>
              </a:ext>
            </a:extLst>
          </p:cNvPr>
          <p:cNvSpPr>
            <a:spLocks noChangeArrowheads="1"/>
          </p:cNvSpPr>
          <p:nvPr/>
        </p:nvSpPr>
        <p:spPr bwMode="auto">
          <a:xfrm>
            <a:off x="2933699" y="1889760"/>
            <a:ext cx="6857997" cy="2971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Oval 5">
            <a:extLst>
              <a:ext uri="{FF2B5EF4-FFF2-40B4-BE49-F238E27FC236}">
                <a16:creationId xmlns:a16="http://schemas.microsoft.com/office/drawing/2014/main" id="{C7619819-6CFE-472E-90DD-3746BC9CCC8B}"/>
              </a:ext>
            </a:extLst>
          </p:cNvPr>
          <p:cNvSpPr>
            <a:spLocks noChangeArrowheads="1"/>
          </p:cNvSpPr>
          <p:nvPr/>
        </p:nvSpPr>
        <p:spPr bwMode="auto">
          <a:xfrm>
            <a:off x="4076700" y="1508760"/>
            <a:ext cx="3200400" cy="3810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ODBC API</a:t>
            </a:r>
          </a:p>
        </p:txBody>
      </p:sp>
      <p:sp>
        <p:nvSpPr>
          <p:cNvPr id="9" name="Rectangle 6">
            <a:extLst>
              <a:ext uri="{FF2B5EF4-FFF2-40B4-BE49-F238E27FC236}">
                <a16:creationId xmlns:a16="http://schemas.microsoft.com/office/drawing/2014/main" id="{7633CFFE-28E2-4FF7-8E82-B63C435C53C7}"/>
              </a:ext>
            </a:extLst>
          </p:cNvPr>
          <p:cNvSpPr>
            <a:spLocks noChangeArrowheads="1"/>
          </p:cNvSpPr>
          <p:nvPr/>
        </p:nvSpPr>
        <p:spPr bwMode="auto">
          <a:xfrm>
            <a:off x="3619500" y="2194560"/>
            <a:ext cx="3733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ODBC manager</a:t>
            </a:r>
            <a:endParaRPr lang="zh-CN" altLang="en-US"/>
          </a:p>
        </p:txBody>
      </p:sp>
      <p:sp>
        <p:nvSpPr>
          <p:cNvPr id="10" name="Rectangle 7">
            <a:extLst>
              <a:ext uri="{FF2B5EF4-FFF2-40B4-BE49-F238E27FC236}">
                <a16:creationId xmlns:a16="http://schemas.microsoft.com/office/drawing/2014/main" id="{756367E6-FC45-48DD-95CB-6FCE6CFCF5C4}"/>
              </a:ext>
            </a:extLst>
          </p:cNvPr>
          <p:cNvSpPr>
            <a:spLocks noChangeArrowheads="1"/>
          </p:cNvSpPr>
          <p:nvPr/>
        </p:nvSpPr>
        <p:spPr bwMode="auto">
          <a:xfrm>
            <a:off x="3619500" y="3032760"/>
            <a:ext cx="37338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ODBC driver manager</a:t>
            </a:r>
            <a:endParaRPr lang="zh-CN" altLang="en-US"/>
          </a:p>
        </p:txBody>
      </p:sp>
      <p:sp>
        <p:nvSpPr>
          <p:cNvPr id="11" name="Line 8">
            <a:extLst>
              <a:ext uri="{FF2B5EF4-FFF2-40B4-BE49-F238E27FC236}">
                <a16:creationId xmlns:a16="http://schemas.microsoft.com/office/drawing/2014/main" id="{985FBC1D-082C-4F8D-B89A-9C7E069CF1D8}"/>
              </a:ext>
            </a:extLst>
          </p:cNvPr>
          <p:cNvSpPr>
            <a:spLocks noChangeShapeType="1"/>
          </p:cNvSpPr>
          <p:nvPr/>
        </p:nvSpPr>
        <p:spPr bwMode="auto">
          <a:xfrm>
            <a:off x="1181100" y="5013960"/>
            <a:ext cx="8610600" cy="0"/>
          </a:xfrm>
          <a:prstGeom prst="line">
            <a:avLst/>
          </a:prstGeom>
          <a:noFill/>
          <a:ln w="28575">
            <a:solidFill>
              <a:schemeClr val="folHlink"/>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Rectangle 9">
            <a:extLst>
              <a:ext uri="{FF2B5EF4-FFF2-40B4-BE49-F238E27FC236}">
                <a16:creationId xmlns:a16="http://schemas.microsoft.com/office/drawing/2014/main" id="{01F17BB2-5C15-4507-9763-EB295075F7D1}"/>
              </a:ext>
            </a:extLst>
          </p:cNvPr>
          <p:cNvSpPr>
            <a:spLocks noChangeArrowheads="1"/>
          </p:cNvSpPr>
          <p:nvPr/>
        </p:nvSpPr>
        <p:spPr bwMode="auto">
          <a:xfrm>
            <a:off x="3009900" y="4023360"/>
            <a:ext cx="1524000" cy="762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SQL Server</a:t>
            </a:r>
          </a:p>
          <a:p>
            <a:pPr algn="ctr"/>
            <a:r>
              <a:rPr lang="en-US" altLang="zh-CN"/>
              <a:t>driver</a:t>
            </a:r>
          </a:p>
        </p:txBody>
      </p:sp>
      <p:sp>
        <p:nvSpPr>
          <p:cNvPr id="13" name="Rectangle 10">
            <a:extLst>
              <a:ext uri="{FF2B5EF4-FFF2-40B4-BE49-F238E27FC236}">
                <a16:creationId xmlns:a16="http://schemas.microsoft.com/office/drawing/2014/main" id="{8308C7B5-AB4E-42CC-9A1F-7D0145CF0095}"/>
              </a:ext>
            </a:extLst>
          </p:cNvPr>
          <p:cNvSpPr>
            <a:spLocks noChangeArrowheads="1"/>
          </p:cNvSpPr>
          <p:nvPr/>
        </p:nvSpPr>
        <p:spPr bwMode="auto">
          <a:xfrm>
            <a:off x="4686300" y="4023360"/>
            <a:ext cx="914400" cy="762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Oracle</a:t>
            </a:r>
          </a:p>
          <a:p>
            <a:pPr algn="ctr"/>
            <a:r>
              <a:rPr lang="en-US" altLang="zh-CN"/>
              <a:t>driver</a:t>
            </a:r>
          </a:p>
        </p:txBody>
      </p:sp>
      <p:sp>
        <p:nvSpPr>
          <p:cNvPr id="14" name="Rectangle 11">
            <a:extLst>
              <a:ext uri="{FF2B5EF4-FFF2-40B4-BE49-F238E27FC236}">
                <a16:creationId xmlns:a16="http://schemas.microsoft.com/office/drawing/2014/main" id="{3CE2E703-2499-4B16-A228-D40FE41AAF8C}"/>
              </a:ext>
            </a:extLst>
          </p:cNvPr>
          <p:cNvSpPr>
            <a:spLocks noChangeArrowheads="1"/>
          </p:cNvSpPr>
          <p:nvPr/>
        </p:nvSpPr>
        <p:spPr bwMode="auto">
          <a:xfrm>
            <a:off x="5753100" y="4023360"/>
            <a:ext cx="990600" cy="762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dirty="0"/>
              <a:t>MySQL</a:t>
            </a:r>
          </a:p>
          <a:p>
            <a:pPr algn="ctr"/>
            <a:r>
              <a:rPr lang="en-US" altLang="zh-CN" dirty="0"/>
              <a:t>driver</a:t>
            </a:r>
          </a:p>
        </p:txBody>
      </p:sp>
      <p:sp>
        <p:nvSpPr>
          <p:cNvPr id="15" name="Rectangle 12">
            <a:extLst>
              <a:ext uri="{FF2B5EF4-FFF2-40B4-BE49-F238E27FC236}">
                <a16:creationId xmlns:a16="http://schemas.microsoft.com/office/drawing/2014/main" id="{4240E04F-8CDB-40DD-B5EE-8FF4D5B58BFC}"/>
              </a:ext>
            </a:extLst>
          </p:cNvPr>
          <p:cNvSpPr>
            <a:spLocks noChangeArrowheads="1"/>
          </p:cNvSpPr>
          <p:nvPr/>
        </p:nvSpPr>
        <p:spPr bwMode="auto">
          <a:xfrm>
            <a:off x="6896100" y="4023360"/>
            <a:ext cx="1219200" cy="762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dirty="0"/>
              <a:t>PostgreSQL</a:t>
            </a:r>
          </a:p>
          <a:p>
            <a:pPr algn="ctr"/>
            <a:r>
              <a:rPr lang="en-US" altLang="zh-CN" dirty="0"/>
              <a:t>driver</a:t>
            </a:r>
          </a:p>
        </p:txBody>
      </p:sp>
      <p:sp>
        <p:nvSpPr>
          <p:cNvPr id="16" name="AutoShape 13">
            <a:extLst>
              <a:ext uri="{FF2B5EF4-FFF2-40B4-BE49-F238E27FC236}">
                <a16:creationId xmlns:a16="http://schemas.microsoft.com/office/drawing/2014/main" id="{94B5B91A-3467-4E36-A04C-0ECA2EA86AC4}"/>
              </a:ext>
            </a:extLst>
          </p:cNvPr>
          <p:cNvSpPr>
            <a:spLocks noChangeArrowheads="1"/>
          </p:cNvSpPr>
          <p:nvPr/>
        </p:nvSpPr>
        <p:spPr bwMode="auto">
          <a:xfrm>
            <a:off x="2781300" y="5242560"/>
            <a:ext cx="1143000" cy="1066800"/>
          </a:xfrm>
          <a:prstGeom prst="can">
            <a:avLst>
              <a:gd name="adj" fmla="val 25000"/>
            </a:avLst>
          </a:prstGeom>
          <a:solidFill>
            <a:srgbClr val="C0C0C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SQL</a:t>
            </a:r>
          </a:p>
          <a:p>
            <a:pPr algn="ctr"/>
            <a:r>
              <a:rPr lang="en-US" altLang="zh-CN"/>
              <a:t>Server</a:t>
            </a:r>
          </a:p>
        </p:txBody>
      </p:sp>
      <p:sp>
        <p:nvSpPr>
          <p:cNvPr id="17" name="AutoShape 14">
            <a:extLst>
              <a:ext uri="{FF2B5EF4-FFF2-40B4-BE49-F238E27FC236}">
                <a16:creationId xmlns:a16="http://schemas.microsoft.com/office/drawing/2014/main" id="{506B6906-EC52-4800-8727-305465020381}"/>
              </a:ext>
            </a:extLst>
          </p:cNvPr>
          <p:cNvSpPr>
            <a:spLocks noChangeArrowheads="1"/>
          </p:cNvSpPr>
          <p:nvPr/>
        </p:nvSpPr>
        <p:spPr bwMode="auto">
          <a:xfrm>
            <a:off x="4305300" y="5242560"/>
            <a:ext cx="1066800" cy="1066800"/>
          </a:xfrm>
          <a:prstGeom prst="can">
            <a:avLst>
              <a:gd name="adj" fmla="val 25000"/>
            </a:avLst>
          </a:prstGeom>
          <a:solidFill>
            <a:srgbClr val="C0C0C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Oracle</a:t>
            </a:r>
          </a:p>
        </p:txBody>
      </p:sp>
      <p:sp>
        <p:nvSpPr>
          <p:cNvPr id="18" name="AutoShape 15">
            <a:extLst>
              <a:ext uri="{FF2B5EF4-FFF2-40B4-BE49-F238E27FC236}">
                <a16:creationId xmlns:a16="http://schemas.microsoft.com/office/drawing/2014/main" id="{BFA60E82-B050-47F2-AF84-B1F1244FD30B}"/>
              </a:ext>
            </a:extLst>
          </p:cNvPr>
          <p:cNvSpPr>
            <a:spLocks noChangeArrowheads="1"/>
          </p:cNvSpPr>
          <p:nvPr/>
        </p:nvSpPr>
        <p:spPr bwMode="auto">
          <a:xfrm>
            <a:off x="5829300" y="5242560"/>
            <a:ext cx="1066800" cy="1066800"/>
          </a:xfrm>
          <a:prstGeom prst="can">
            <a:avLst>
              <a:gd name="adj" fmla="val 25000"/>
            </a:avLst>
          </a:prstGeom>
          <a:solidFill>
            <a:srgbClr val="C0C0C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dirty="0"/>
              <a:t>MySQL</a:t>
            </a:r>
          </a:p>
        </p:txBody>
      </p:sp>
      <p:sp>
        <p:nvSpPr>
          <p:cNvPr id="19" name="AutoShape 16">
            <a:extLst>
              <a:ext uri="{FF2B5EF4-FFF2-40B4-BE49-F238E27FC236}">
                <a16:creationId xmlns:a16="http://schemas.microsoft.com/office/drawing/2014/main" id="{D3EDCDC3-6EC0-486E-AA65-D1E4FA734B3E}"/>
              </a:ext>
            </a:extLst>
          </p:cNvPr>
          <p:cNvSpPr>
            <a:spLocks noChangeArrowheads="1"/>
          </p:cNvSpPr>
          <p:nvPr/>
        </p:nvSpPr>
        <p:spPr bwMode="auto">
          <a:xfrm>
            <a:off x="8449017" y="5224121"/>
            <a:ext cx="1219200" cy="1066800"/>
          </a:xfrm>
          <a:prstGeom prst="can">
            <a:avLst>
              <a:gd name="adj" fmla="val 25000"/>
            </a:avLst>
          </a:prstGeom>
          <a:solidFill>
            <a:srgbClr val="C0C0C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 other</a:t>
            </a:r>
          </a:p>
          <a:p>
            <a:pPr algn="ctr"/>
            <a:r>
              <a:rPr lang="en-US" altLang="zh-CN"/>
              <a:t>DBMS</a:t>
            </a:r>
          </a:p>
        </p:txBody>
      </p:sp>
      <p:sp>
        <p:nvSpPr>
          <p:cNvPr id="20" name="Line 17">
            <a:extLst>
              <a:ext uri="{FF2B5EF4-FFF2-40B4-BE49-F238E27FC236}">
                <a16:creationId xmlns:a16="http://schemas.microsoft.com/office/drawing/2014/main" id="{1FAEC63A-6664-44D1-AD6B-A1D6E312F94A}"/>
              </a:ext>
            </a:extLst>
          </p:cNvPr>
          <p:cNvSpPr>
            <a:spLocks noChangeShapeType="1"/>
          </p:cNvSpPr>
          <p:nvPr/>
        </p:nvSpPr>
        <p:spPr bwMode="auto">
          <a:xfrm>
            <a:off x="8906217" y="4785360"/>
            <a:ext cx="152400" cy="6096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18">
            <a:extLst>
              <a:ext uri="{FF2B5EF4-FFF2-40B4-BE49-F238E27FC236}">
                <a16:creationId xmlns:a16="http://schemas.microsoft.com/office/drawing/2014/main" id="{EC6C6304-8CC2-4C2A-91A8-312712FFF41F}"/>
              </a:ext>
            </a:extLst>
          </p:cNvPr>
          <p:cNvSpPr>
            <a:spLocks noChangeShapeType="1"/>
          </p:cNvSpPr>
          <p:nvPr/>
        </p:nvSpPr>
        <p:spPr bwMode="auto">
          <a:xfrm flipH="1">
            <a:off x="4838700" y="4785360"/>
            <a:ext cx="304800" cy="6096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Line 19">
            <a:extLst>
              <a:ext uri="{FF2B5EF4-FFF2-40B4-BE49-F238E27FC236}">
                <a16:creationId xmlns:a16="http://schemas.microsoft.com/office/drawing/2014/main" id="{77619814-FC14-45A0-8755-EDB1F6C67B3C}"/>
              </a:ext>
            </a:extLst>
          </p:cNvPr>
          <p:cNvSpPr>
            <a:spLocks noChangeShapeType="1"/>
          </p:cNvSpPr>
          <p:nvPr/>
        </p:nvSpPr>
        <p:spPr bwMode="auto">
          <a:xfrm flipH="1">
            <a:off x="6362700" y="4785360"/>
            <a:ext cx="0" cy="6096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Line 20">
            <a:extLst>
              <a:ext uri="{FF2B5EF4-FFF2-40B4-BE49-F238E27FC236}">
                <a16:creationId xmlns:a16="http://schemas.microsoft.com/office/drawing/2014/main" id="{94410008-4C2E-41DC-936B-174191D4328A}"/>
              </a:ext>
            </a:extLst>
          </p:cNvPr>
          <p:cNvSpPr>
            <a:spLocks noChangeShapeType="1"/>
          </p:cNvSpPr>
          <p:nvPr/>
        </p:nvSpPr>
        <p:spPr bwMode="auto">
          <a:xfrm flipH="1">
            <a:off x="3390900" y="4785360"/>
            <a:ext cx="381000" cy="6096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AutoShape 21">
            <a:extLst>
              <a:ext uri="{FF2B5EF4-FFF2-40B4-BE49-F238E27FC236}">
                <a16:creationId xmlns:a16="http://schemas.microsoft.com/office/drawing/2014/main" id="{526858D2-567F-464E-B21B-46B6A38BC16B}"/>
              </a:ext>
            </a:extLst>
          </p:cNvPr>
          <p:cNvSpPr>
            <a:spLocks noChangeArrowheads="1"/>
          </p:cNvSpPr>
          <p:nvPr/>
        </p:nvSpPr>
        <p:spPr bwMode="auto">
          <a:xfrm>
            <a:off x="5600700" y="1127760"/>
            <a:ext cx="228600" cy="381000"/>
          </a:xfrm>
          <a:prstGeom prst="upDownArrow">
            <a:avLst>
              <a:gd name="adj1" fmla="val 50000"/>
              <a:gd name="adj2" fmla="val 33333"/>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2">
            <a:extLst>
              <a:ext uri="{FF2B5EF4-FFF2-40B4-BE49-F238E27FC236}">
                <a16:creationId xmlns:a16="http://schemas.microsoft.com/office/drawing/2014/main" id="{A027076F-3EAA-4CEE-A31D-047BE933B704}"/>
              </a:ext>
            </a:extLst>
          </p:cNvPr>
          <p:cNvSpPr>
            <a:spLocks noChangeShapeType="1"/>
          </p:cNvSpPr>
          <p:nvPr/>
        </p:nvSpPr>
        <p:spPr bwMode="auto">
          <a:xfrm flipH="1">
            <a:off x="2171700" y="2499360"/>
            <a:ext cx="1447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Line 23">
            <a:extLst>
              <a:ext uri="{FF2B5EF4-FFF2-40B4-BE49-F238E27FC236}">
                <a16:creationId xmlns:a16="http://schemas.microsoft.com/office/drawing/2014/main" id="{D9F031B2-7EDB-42F4-8245-62AACDA5C39E}"/>
              </a:ext>
            </a:extLst>
          </p:cNvPr>
          <p:cNvSpPr>
            <a:spLocks noChangeShapeType="1"/>
          </p:cNvSpPr>
          <p:nvPr/>
        </p:nvSpPr>
        <p:spPr bwMode="auto">
          <a:xfrm flipV="1">
            <a:off x="2171700" y="1203960"/>
            <a:ext cx="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24">
            <a:extLst>
              <a:ext uri="{FF2B5EF4-FFF2-40B4-BE49-F238E27FC236}">
                <a16:creationId xmlns:a16="http://schemas.microsoft.com/office/drawing/2014/main" id="{B5B1CB89-F959-4BF7-8ECB-6831F1E5345F}"/>
              </a:ext>
            </a:extLst>
          </p:cNvPr>
          <p:cNvSpPr>
            <a:spLocks noChangeShapeType="1"/>
          </p:cNvSpPr>
          <p:nvPr/>
        </p:nvSpPr>
        <p:spPr bwMode="auto">
          <a:xfrm flipH="1">
            <a:off x="3771900" y="3642360"/>
            <a:ext cx="6096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Line 25">
            <a:extLst>
              <a:ext uri="{FF2B5EF4-FFF2-40B4-BE49-F238E27FC236}">
                <a16:creationId xmlns:a16="http://schemas.microsoft.com/office/drawing/2014/main" id="{C58C4DC9-2584-48D4-9C91-B96456827B8E}"/>
              </a:ext>
            </a:extLst>
          </p:cNvPr>
          <p:cNvSpPr>
            <a:spLocks noChangeShapeType="1"/>
          </p:cNvSpPr>
          <p:nvPr/>
        </p:nvSpPr>
        <p:spPr bwMode="auto">
          <a:xfrm>
            <a:off x="5143500" y="3642360"/>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Line 26">
            <a:extLst>
              <a:ext uri="{FF2B5EF4-FFF2-40B4-BE49-F238E27FC236}">
                <a16:creationId xmlns:a16="http://schemas.microsoft.com/office/drawing/2014/main" id="{E1EDE429-E31E-426E-A4A8-9424A08DC531}"/>
              </a:ext>
            </a:extLst>
          </p:cNvPr>
          <p:cNvSpPr>
            <a:spLocks noChangeShapeType="1"/>
          </p:cNvSpPr>
          <p:nvPr/>
        </p:nvSpPr>
        <p:spPr bwMode="auto">
          <a:xfrm>
            <a:off x="6286500" y="3642360"/>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27">
            <a:extLst>
              <a:ext uri="{FF2B5EF4-FFF2-40B4-BE49-F238E27FC236}">
                <a16:creationId xmlns:a16="http://schemas.microsoft.com/office/drawing/2014/main" id="{681BE2D7-3249-47CC-9183-F37E8FAD2AD8}"/>
              </a:ext>
            </a:extLst>
          </p:cNvPr>
          <p:cNvSpPr>
            <a:spLocks noChangeShapeType="1"/>
          </p:cNvSpPr>
          <p:nvPr/>
        </p:nvSpPr>
        <p:spPr bwMode="auto">
          <a:xfrm>
            <a:off x="6819900" y="3642360"/>
            <a:ext cx="7620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Line 28">
            <a:extLst>
              <a:ext uri="{FF2B5EF4-FFF2-40B4-BE49-F238E27FC236}">
                <a16:creationId xmlns:a16="http://schemas.microsoft.com/office/drawing/2014/main" id="{D5AA0FD2-E5E2-4212-ACFF-5615667B8878}"/>
              </a:ext>
            </a:extLst>
          </p:cNvPr>
          <p:cNvSpPr>
            <a:spLocks noChangeShapeType="1"/>
          </p:cNvSpPr>
          <p:nvPr/>
        </p:nvSpPr>
        <p:spPr bwMode="auto">
          <a:xfrm>
            <a:off x="3238500" y="2499360"/>
            <a:ext cx="0" cy="838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Line 29">
            <a:extLst>
              <a:ext uri="{FF2B5EF4-FFF2-40B4-BE49-F238E27FC236}">
                <a16:creationId xmlns:a16="http://schemas.microsoft.com/office/drawing/2014/main" id="{3E2F0F62-312C-4C21-AC9B-D3828E1B3B93}"/>
              </a:ext>
            </a:extLst>
          </p:cNvPr>
          <p:cNvSpPr>
            <a:spLocks noChangeShapeType="1"/>
          </p:cNvSpPr>
          <p:nvPr/>
        </p:nvSpPr>
        <p:spPr bwMode="auto">
          <a:xfrm>
            <a:off x="3238500" y="3337560"/>
            <a:ext cx="381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Line 30">
            <a:extLst>
              <a:ext uri="{FF2B5EF4-FFF2-40B4-BE49-F238E27FC236}">
                <a16:creationId xmlns:a16="http://schemas.microsoft.com/office/drawing/2014/main" id="{16C56515-1426-41CC-9787-4E5F49FF530B}"/>
              </a:ext>
            </a:extLst>
          </p:cNvPr>
          <p:cNvSpPr>
            <a:spLocks noChangeShapeType="1"/>
          </p:cNvSpPr>
          <p:nvPr/>
        </p:nvSpPr>
        <p:spPr bwMode="auto">
          <a:xfrm>
            <a:off x="2171700" y="2499360"/>
            <a:ext cx="0" cy="3276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AutoShape 31">
            <a:extLst>
              <a:ext uri="{FF2B5EF4-FFF2-40B4-BE49-F238E27FC236}">
                <a16:creationId xmlns:a16="http://schemas.microsoft.com/office/drawing/2014/main" id="{AD377E48-2C20-441F-8BB0-87F8397DE228}"/>
              </a:ext>
            </a:extLst>
          </p:cNvPr>
          <p:cNvSpPr>
            <a:spLocks/>
          </p:cNvSpPr>
          <p:nvPr/>
        </p:nvSpPr>
        <p:spPr bwMode="auto">
          <a:xfrm>
            <a:off x="2400300" y="5242560"/>
            <a:ext cx="228600" cy="1066800"/>
          </a:xfrm>
          <a:prstGeom prst="leftBrace">
            <a:avLst>
              <a:gd name="adj1" fmla="val 38889"/>
              <a:gd name="adj2" fmla="val 50000"/>
            </a:avLst>
          </a:prstGeom>
          <a:noFill/>
          <a:ln w="9525">
            <a:solidFill>
              <a:schemeClr val="tx1"/>
            </a:solidFill>
            <a:round/>
            <a:headEnd/>
            <a:tailEnd/>
          </a:ln>
          <a:effectLst/>
          <a:extLst>
            <a:ext uri="{909E8E84-426E-40DD-AFC4-6F175D3DCCD1}">
              <a14:hiddenFill xmlns:a14="http://schemas.microsoft.com/office/drawing/2010/main">
                <a:solidFill>
                  <a:srgbClr val="C0C0C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32">
            <a:extLst>
              <a:ext uri="{FF2B5EF4-FFF2-40B4-BE49-F238E27FC236}">
                <a16:creationId xmlns:a16="http://schemas.microsoft.com/office/drawing/2014/main" id="{50FEF5D9-0627-4AA2-92DE-1B77C3D41D05}"/>
              </a:ext>
            </a:extLst>
          </p:cNvPr>
          <p:cNvSpPr>
            <a:spLocks noChangeShapeType="1"/>
          </p:cNvSpPr>
          <p:nvPr/>
        </p:nvSpPr>
        <p:spPr bwMode="auto">
          <a:xfrm>
            <a:off x="2171700" y="5775960"/>
            <a:ext cx="228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Rectangle 33">
            <a:extLst>
              <a:ext uri="{FF2B5EF4-FFF2-40B4-BE49-F238E27FC236}">
                <a16:creationId xmlns:a16="http://schemas.microsoft.com/office/drawing/2014/main" id="{4D27E775-31F2-4716-871F-2B12490973DC}"/>
              </a:ext>
            </a:extLst>
          </p:cNvPr>
          <p:cNvSpPr>
            <a:spLocks noChangeArrowheads="1"/>
          </p:cNvSpPr>
          <p:nvPr/>
        </p:nvSpPr>
        <p:spPr bwMode="auto">
          <a:xfrm>
            <a:off x="1104900" y="137160"/>
            <a:ext cx="1600200" cy="762000"/>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zh-CN"/>
          </a:p>
        </p:txBody>
      </p:sp>
      <p:sp>
        <p:nvSpPr>
          <p:cNvPr id="37" name="Rectangle 34">
            <a:extLst>
              <a:ext uri="{FF2B5EF4-FFF2-40B4-BE49-F238E27FC236}">
                <a16:creationId xmlns:a16="http://schemas.microsoft.com/office/drawing/2014/main" id="{1C290D50-83F8-405C-AD76-27BFCE4D917A}"/>
              </a:ext>
            </a:extLst>
          </p:cNvPr>
          <p:cNvSpPr>
            <a:spLocks noChangeArrowheads="1"/>
          </p:cNvSpPr>
          <p:nvPr/>
        </p:nvSpPr>
        <p:spPr bwMode="auto">
          <a:xfrm>
            <a:off x="1257300" y="289560"/>
            <a:ext cx="1600200" cy="762000"/>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zh-CN"/>
          </a:p>
        </p:txBody>
      </p:sp>
      <p:sp>
        <p:nvSpPr>
          <p:cNvPr id="38" name="Rectangle 35">
            <a:extLst>
              <a:ext uri="{FF2B5EF4-FFF2-40B4-BE49-F238E27FC236}">
                <a16:creationId xmlns:a16="http://schemas.microsoft.com/office/drawing/2014/main" id="{354AC3D9-B00B-4E4E-899F-038818F236A1}"/>
              </a:ext>
            </a:extLst>
          </p:cNvPr>
          <p:cNvSpPr>
            <a:spLocks noChangeArrowheads="1"/>
          </p:cNvSpPr>
          <p:nvPr/>
        </p:nvSpPr>
        <p:spPr bwMode="auto">
          <a:xfrm>
            <a:off x="1409700" y="441960"/>
            <a:ext cx="1600200" cy="762000"/>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Data Source</a:t>
            </a:r>
          </a:p>
          <a:p>
            <a:pPr algn="ctr"/>
            <a:r>
              <a:rPr lang="en-US" altLang="zh-CN"/>
              <a:t>Name</a:t>
            </a:r>
          </a:p>
        </p:txBody>
      </p:sp>
      <p:sp>
        <p:nvSpPr>
          <p:cNvPr id="39" name="Line 36">
            <a:extLst>
              <a:ext uri="{FF2B5EF4-FFF2-40B4-BE49-F238E27FC236}">
                <a16:creationId xmlns:a16="http://schemas.microsoft.com/office/drawing/2014/main" id="{C6416B6B-B56A-44B8-B09D-29420D363EFB}"/>
              </a:ext>
            </a:extLst>
          </p:cNvPr>
          <p:cNvSpPr>
            <a:spLocks noChangeShapeType="1"/>
          </p:cNvSpPr>
          <p:nvPr/>
        </p:nvSpPr>
        <p:spPr bwMode="auto">
          <a:xfrm>
            <a:off x="3009900" y="822960"/>
            <a:ext cx="3810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 name="Text Box 37">
            <a:extLst>
              <a:ext uri="{FF2B5EF4-FFF2-40B4-BE49-F238E27FC236}">
                <a16:creationId xmlns:a16="http://schemas.microsoft.com/office/drawing/2014/main" id="{2BC624BD-4BDA-4730-BCD3-C27601B3C802}"/>
              </a:ext>
            </a:extLst>
          </p:cNvPr>
          <p:cNvSpPr txBox="1">
            <a:spLocks noChangeArrowheads="1"/>
          </p:cNvSpPr>
          <p:nvPr/>
        </p:nvSpPr>
        <p:spPr bwMode="auto">
          <a:xfrm>
            <a:off x="8279984" y="365760"/>
            <a:ext cx="159627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en-US" altLang="zh-CN">
                <a:solidFill>
                  <a:schemeClr val="folHlink"/>
                </a:solidFill>
                <a:latin typeface="+mn-lt"/>
              </a:rPr>
              <a:t>Application</a:t>
            </a:r>
          </a:p>
          <a:p>
            <a:pPr algn="ctr" eaLnBrk="1" hangingPunct="1"/>
            <a:r>
              <a:rPr lang="en-US" altLang="zh-CN">
                <a:solidFill>
                  <a:schemeClr val="folHlink"/>
                </a:solidFill>
                <a:latin typeface="+mn-lt"/>
              </a:rPr>
              <a:t>Level</a:t>
            </a:r>
          </a:p>
        </p:txBody>
      </p:sp>
      <p:sp>
        <p:nvSpPr>
          <p:cNvPr id="41" name="Text Box 38">
            <a:extLst>
              <a:ext uri="{FF2B5EF4-FFF2-40B4-BE49-F238E27FC236}">
                <a16:creationId xmlns:a16="http://schemas.microsoft.com/office/drawing/2014/main" id="{4D4EF6C7-E968-4816-856C-477C8A1D97DB}"/>
              </a:ext>
            </a:extLst>
          </p:cNvPr>
          <p:cNvSpPr txBox="1">
            <a:spLocks noChangeArrowheads="1"/>
          </p:cNvSpPr>
          <p:nvPr/>
        </p:nvSpPr>
        <p:spPr bwMode="auto">
          <a:xfrm>
            <a:off x="10267622" y="2820237"/>
            <a:ext cx="90762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en-US" altLang="zh-CN" dirty="0">
                <a:solidFill>
                  <a:schemeClr val="folHlink"/>
                </a:solidFill>
                <a:latin typeface="+mn-lt"/>
              </a:rPr>
              <a:t>ODBC</a:t>
            </a:r>
          </a:p>
          <a:p>
            <a:pPr algn="ctr" eaLnBrk="1" hangingPunct="1"/>
            <a:r>
              <a:rPr lang="en-US" altLang="zh-CN" dirty="0">
                <a:solidFill>
                  <a:schemeClr val="folHlink"/>
                </a:solidFill>
                <a:latin typeface="+mn-lt"/>
              </a:rPr>
              <a:t>Level</a:t>
            </a:r>
          </a:p>
        </p:txBody>
      </p:sp>
      <p:sp>
        <p:nvSpPr>
          <p:cNvPr id="42" name="Text Box 39">
            <a:extLst>
              <a:ext uri="{FF2B5EF4-FFF2-40B4-BE49-F238E27FC236}">
                <a16:creationId xmlns:a16="http://schemas.microsoft.com/office/drawing/2014/main" id="{561E83FA-2A24-4A33-BDEC-C0640A5B9F65}"/>
              </a:ext>
            </a:extLst>
          </p:cNvPr>
          <p:cNvSpPr txBox="1">
            <a:spLocks noChangeArrowheads="1"/>
          </p:cNvSpPr>
          <p:nvPr/>
        </p:nvSpPr>
        <p:spPr bwMode="auto">
          <a:xfrm>
            <a:off x="10087572" y="5394960"/>
            <a:ext cx="168514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en-US" altLang="zh-CN" dirty="0">
                <a:solidFill>
                  <a:schemeClr val="folHlink"/>
                </a:solidFill>
                <a:latin typeface="+mn-lt"/>
              </a:rPr>
              <a:t>Data Source</a:t>
            </a:r>
          </a:p>
          <a:p>
            <a:pPr algn="ctr" eaLnBrk="1" hangingPunct="1"/>
            <a:r>
              <a:rPr lang="en-US" altLang="zh-CN" dirty="0">
                <a:solidFill>
                  <a:schemeClr val="folHlink"/>
                </a:solidFill>
                <a:latin typeface="+mn-lt"/>
              </a:rPr>
              <a:t>Level</a:t>
            </a:r>
          </a:p>
        </p:txBody>
      </p:sp>
      <p:sp>
        <p:nvSpPr>
          <p:cNvPr id="43" name="Text Box 40">
            <a:extLst>
              <a:ext uri="{FF2B5EF4-FFF2-40B4-BE49-F238E27FC236}">
                <a16:creationId xmlns:a16="http://schemas.microsoft.com/office/drawing/2014/main" id="{AED4C77F-A65B-43A9-A705-AF441A6D3513}"/>
              </a:ext>
            </a:extLst>
          </p:cNvPr>
          <p:cNvSpPr txBox="1">
            <a:spLocks noChangeArrowheads="1"/>
          </p:cNvSpPr>
          <p:nvPr/>
        </p:nvSpPr>
        <p:spPr bwMode="auto">
          <a:xfrm>
            <a:off x="3848100" y="6309360"/>
            <a:ext cx="371544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a:latin typeface="+mn-lt"/>
              </a:rPr>
              <a:t>Fig.5.0.2  ODBC Architecture</a:t>
            </a:r>
          </a:p>
        </p:txBody>
      </p:sp>
      <p:sp>
        <p:nvSpPr>
          <p:cNvPr id="44" name="Rectangle 12">
            <a:extLst>
              <a:ext uri="{FF2B5EF4-FFF2-40B4-BE49-F238E27FC236}">
                <a16:creationId xmlns:a16="http://schemas.microsoft.com/office/drawing/2014/main" id="{33D1C2A4-1F81-46C7-91D5-57C22D807A12}"/>
              </a:ext>
            </a:extLst>
          </p:cNvPr>
          <p:cNvSpPr>
            <a:spLocks noChangeArrowheads="1"/>
          </p:cNvSpPr>
          <p:nvPr/>
        </p:nvSpPr>
        <p:spPr bwMode="auto">
          <a:xfrm>
            <a:off x="8279984" y="4019243"/>
            <a:ext cx="1219200" cy="762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dirty="0"/>
              <a:t>other DB</a:t>
            </a:r>
          </a:p>
          <a:p>
            <a:pPr algn="ctr"/>
            <a:r>
              <a:rPr lang="en-US" altLang="zh-CN" dirty="0"/>
              <a:t>driver</a:t>
            </a:r>
          </a:p>
        </p:txBody>
      </p:sp>
      <p:sp>
        <p:nvSpPr>
          <p:cNvPr id="45" name="AutoShape 15">
            <a:extLst>
              <a:ext uri="{FF2B5EF4-FFF2-40B4-BE49-F238E27FC236}">
                <a16:creationId xmlns:a16="http://schemas.microsoft.com/office/drawing/2014/main" id="{34083525-8CB4-43B0-8288-20ED22C2F846}"/>
              </a:ext>
            </a:extLst>
          </p:cNvPr>
          <p:cNvSpPr>
            <a:spLocks noChangeArrowheads="1"/>
          </p:cNvSpPr>
          <p:nvPr/>
        </p:nvSpPr>
        <p:spPr bwMode="auto">
          <a:xfrm>
            <a:off x="7109710" y="5242560"/>
            <a:ext cx="1066800" cy="1066800"/>
          </a:xfrm>
          <a:prstGeom prst="can">
            <a:avLst>
              <a:gd name="adj" fmla="val 25000"/>
            </a:avLst>
          </a:prstGeom>
          <a:solidFill>
            <a:srgbClr val="C0C0C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dirty="0"/>
              <a:t>PGSQL</a:t>
            </a:r>
          </a:p>
        </p:txBody>
      </p:sp>
      <p:sp>
        <p:nvSpPr>
          <p:cNvPr id="46" name="Line 19">
            <a:extLst>
              <a:ext uri="{FF2B5EF4-FFF2-40B4-BE49-F238E27FC236}">
                <a16:creationId xmlns:a16="http://schemas.microsoft.com/office/drawing/2014/main" id="{365B0C65-25CA-4064-8C65-AE5752F88B49}"/>
              </a:ext>
            </a:extLst>
          </p:cNvPr>
          <p:cNvSpPr>
            <a:spLocks noChangeShapeType="1"/>
          </p:cNvSpPr>
          <p:nvPr/>
        </p:nvSpPr>
        <p:spPr bwMode="auto">
          <a:xfrm flipH="1">
            <a:off x="7643110" y="4785360"/>
            <a:ext cx="0" cy="6096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814035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9E0C975-DD0B-487C-824B-E75F74692CD6}"/>
              </a:ext>
            </a:extLst>
          </p:cNvPr>
          <p:cNvSpPr>
            <a:spLocks noGrp="1"/>
          </p:cNvSpPr>
          <p:nvPr>
            <p:ph type="sldNum" sz="quarter" idx="12"/>
          </p:nvPr>
        </p:nvSpPr>
        <p:spPr/>
        <p:txBody>
          <a:bodyPr/>
          <a:lstStyle/>
          <a:p>
            <a:fld id="{47C4BD23-150C-4A56-8E66-9482A3FB2E80}" type="slidenum">
              <a:rPr lang="zh-CN" altLang="en-US" smtClean="0"/>
              <a:t>28</a:t>
            </a:fld>
            <a:endParaRPr lang="zh-CN" altLang="en-US"/>
          </a:p>
        </p:txBody>
      </p:sp>
      <p:sp>
        <p:nvSpPr>
          <p:cNvPr id="4" name="日期占位符 3">
            <a:extLst>
              <a:ext uri="{FF2B5EF4-FFF2-40B4-BE49-F238E27FC236}">
                <a16:creationId xmlns:a16="http://schemas.microsoft.com/office/drawing/2014/main" id="{00066D23-952E-4EE1-8809-8F889AD0831C}"/>
              </a:ext>
            </a:extLst>
          </p:cNvPr>
          <p:cNvSpPr>
            <a:spLocks noGrp="1"/>
          </p:cNvSpPr>
          <p:nvPr>
            <p:ph type="dt" sz="half" idx="10"/>
          </p:nvPr>
        </p:nvSpPr>
        <p:spPr/>
        <p:txBody>
          <a:bodyPr/>
          <a:lstStyle/>
          <a:p>
            <a:fld id="{DE096602-B798-4EFA-A137-D7E3FCD770A7}" type="datetime1">
              <a:rPr lang="zh-CN" altLang="en-US" smtClean="0"/>
              <a:t>2021/10/18</a:t>
            </a:fld>
            <a:endParaRPr lang="zh-CN" altLang="en-US" dirty="0"/>
          </a:p>
        </p:txBody>
      </p:sp>
      <p:pic>
        <p:nvPicPr>
          <p:cNvPr id="5" name="Picture 2">
            <a:extLst>
              <a:ext uri="{FF2B5EF4-FFF2-40B4-BE49-F238E27FC236}">
                <a16:creationId xmlns:a16="http://schemas.microsoft.com/office/drawing/2014/main" id="{5CF76D46-24D2-43C4-94A0-B694FCACDF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3178" y="0"/>
            <a:ext cx="5818187" cy="7161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直接连接符 23">
            <a:extLst>
              <a:ext uri="{FF2B5EF4-FFF2-40B4-BE49-F238E27FC236}">
                <a16:creationId xmlns:a16="http://schemas.microsoft.com/office/drawing/2014/main" id="{4E85B9E6-B65D-485C-867E-AF3446765078}"/>
              </a:ext>
            </a:extLst>
          </p:cNvPr>
          <p:cNvCxnSpPr>
            <a:cxnSpLocks noChangeShapeType="1"/>
          </p:cNvCxnSpPr>
          <p:nvPr/>
        </p:nvCxnSpPr>
        <p:spPr bwMode="auto">
          <a:xfrm flipH="1">
            <a:off x="3041015" y="1438275"/>
            <a:ext cx="792163" cy="0"/>
          </a:xfrm>
          <a:prstGeom prst="line">
            <a:avLst/>
          </a:prstGeom>
          <a:noFill/>
          <a:ln w="28575" algn="ctr">
            <a:solidFill>
              <a:srgbClr val="993300"/>
            </a:solidFill>
            <a:miter lim="800000"/>
            <a:headEnd/>
            <a:tailEnd/>
          </a:ln>
          <a:extLst>
            <a:ext uri="{909E8E84-426E-40DD-AFC4-6F175D3DCCD1}">
              <a14:hiddenFill xmlns:a14="http://schemas.microsoft.com/office/drawing/2010/main">
                <a:noFill/>
              </a14:hiddenFill>
            </a:ext>
          </a:extLst>
        </p:spPr>
      </p:cxnSp>
      <p:sp>
        <p:nvSpPr>
          <p:cNvPr id="7" name="TextBox 28">
            <a:extLst>
              <a:ext uri="{FF2B5EF4-FFF2-40B4-BE49-F238E27FC236}">
                <a16:creationId xmlns:a16="http://schemas.microsoft.com/office/drawing/2014/main" id="{7E11224C-B37A-4D2B-B132-FAFEA669CFAE}"/>
              </a:ext>
            </a:extLst>
          </p:cNvPr>
          <p:cNvSpPr txBox="1">
            <a:spLocks noChangeArrowheads="1"/>
          </p:cNvSpPr>
          <p:nvPr/>
        </p:nvSpPr>
        <p:spPr bwMode="auto">
          <a:xfrm>
            <a:off x="969328" y="796925"/>
            <a:ext cx="1368425" cy="307975"/>
          </a:xfrm>
          <a:prstGeom prst="rect">
            <a:avLst/>
          </a:prstGeom>
          <a:solidFill>
            <a:srgbClr val="DDDDDD"/>
          </a:solidFill>
          <a:ln w="12700">
            <a:solidFill>
              <a:srgbClr val="993300"/>
            </a:solidFill>
            <a:prstDash val="sysDash"/>
            <a:miter lim="800000"/>
            <a:headEnd/>
            <a:tailEnd/>
          </a:ln>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400">
                <a:latin typeface="+mn-lt"/>
                <a:ea typeface="微软雅黑 Light" panose="020B0502040204020203" pitchFamily="34" charset="-122"/>
              </a:rPr>
              <a:t>1.</a:t>
            </a:r>
            <a:r>
              <a:rPr lang="zh-CN" altLang="en-US" sz="1400">
                <a:latin typeface="+mn-lt"/>
                <a:ea typeface="微软雅黑 Light" panose="020B0502040204020203" pitchFamily="34" charset="-122"/>
              </a:rPr>
              <a:t>分配</a:t>
            </a:r>
            <a:r>
              <a:rPr lang="en-US" altLang="zh-CN" sz="1400">
                <a:latin typeface="+mn-lt"/>
                <a:ea typeface="微软雅黑 Light" panose="020B0502040204020203" pitchFamily="34" charset="-122"/>
              </a:rPr>
              <a:t>SQL</a:t>
            </a:r>
            <a:r>
              <a:rPr lang="zh-CN" altLang="en-US" sz="1400">
                <a:latin typeface="+mn-lt"/>
                <a:ea typeface="微软雅黑 Light" panose="020B0502040204020203" pitchFamily="34" charset="-122"/>
              </a:rPr>
              <a:t>环境</a:t>
            </a:r>
          </a:p>
        </p:txBody>
      </p:sp>
      <p:cxnSp>
        <p:nvCxnSpPr>
          <p:cNvPr id="8" name="直接箭头连接符 29">
            <a:extLst>
              <a:ext uri="{FF2B5EF4-FFF2-40B4-BE49-F238E27FC236}">
                <a16:creationId xmlns:a16="http://schemas.microsoft.com/office/drawing/2014/main" id="{3B2C4063-7BEE-45D8-90B3-2FBD6DF31CB6}"/>
              </a:ext>
            </a:extLst>
          </p:cNvPr>
          <p:cNvCxnSpPr>
            <a:cxnSpLocks noChangeShapeType="1"/>
            <a:stCxn id="7" idx="3"/>
          </p:cNvCxnSpPr>
          <p:nvPr/>
        </p:nvCxnSpPr>
        <p:spPr bwMode="auto">
          <a:xfrm>
            <a:off x="2337753" y="950913"/>
            <a:ext cx="776287" cy="487362"/>
          </a:xfrm>
          <a:prstGeom prst="straightConnector1">
            <a:avLst/>
          </a:prstGeom>
          <a:noFill/>
          <a:ln w="9525" algn="ctr">
            <a:solidFill>
              <a:srgbClr val="9933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连接符 11">
            <a:extLst>
              <a:ext uri="{FF2B5EF4-FFF2-40B4-BE49-F238E27FC236}">
                <a16:creationId xmlns:a16="http://schemas.microsoft.com/office/drawing/2014/main" id="{9D9F5EBD-6557-4068-8D59-1F7F8A9D3C40}"/>
              </a:ext>
            </a:extLst>
          </p:cNvPr>
          <p:cNvCxnSpPr>
            <a:cxnSpLocks noChangeShapeType="1"/>
          </p:cNvCxnSpPr>
          <p:nvPr/>
        </p:nvCxnSpPr>
        <p:spPr bwMode="auto">
          <a:xfrm>
            <a:off x="2999740" y="1627188"/>
            <a:ext cx="1223963" cy="0"/>
          </a:xfrm>
          <a:prstGeom prst="line">
            <a:avLst/>
          </a:prstGeom>
          <a:noFill/>
          <a:ln w="28575" algn="ctr">
            <a:solidFill>
              <a:srgbClr val="993300"/>
            </a:solidFill>
            <a:miter lim="800000"/>
            <a:headEnd/>
            <a:tailEnd/>
          </a:ln>
          <a:extLst>
            <a:ext uri="{909E8E84-426E-40DD-AFC4-6F175D3DCCD1}">
              <a14:hiddenFill xmlns:a14="http://schemas.microsoft.com/office/drawing/2010/main">
                <a:noFill/>
              </a14:hiddenFill>
            </a:ext>
          </a:extLst>
        </p:spPr>
      </p:cxnSp>
      <p:sp>
        <p:nvSpPr>
          <p:cNvPr id="10" name="TextBox 28">
            <a:extLst>
              <a:ext uri="{FF2B5EF4-FFF2-40B4-BE49-F238E27FC236}">
                <a16:creationId xmlns:a16="http://schemas.microsoft.com/office/drawing/2014/main" id="{0CB0FD8C-A7DA-4583-8FA3-885A816CB6DC}"/>
              </a:ext>
            </a:extLst>
          </p:cNvPr>
          <p:cNvSpPr txBox="1">
            <a:spLocks noChangeArrowheads="1"/>
          </p:cNvSpPr>
          <p:nvPr/>
        </p:nvSpPr>
        <p:spPr bwMode="auto">
          <a:xfrm>
            <a:off x="953452" y="1357313"/>
            <a:ext cx="1123951" cy="307975"/>
          </a:xfrm>
          <a:prstGeom prst="rect">
            <a:avLst/>
          </a:prstGeom>
          <a:solidFill>
            <a:srgbClr val="DDDDDD"/>
          </a:solidFill>
          <a:ln w="12700">
            <a:solidFill>
              <a:srgbClr val="993300"/>
            </a:solidFill>
            <a:prstDash val="sysDash"/>
            <a:miter lim="800000"/>
            <a:headEnd/>
            <a:tailEnd/>
          </a:ln>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400">
                <a:latin typeface="+mn-lt"/>
                <a:ea typeface="微软雅黑 Light" panose="020B0502040204020203" pitchFamily="34" charset="-122"/>
              </a:rPr>
              <a:t>2.</a:t>
            </a:r>
            <a:r>
              <a:rPr lang="zh-CN" altLang="en-US" sz="1400">
                <a:latin typeface="+mn-lt"/>
                <a:ea typeface="微软雅黑 Light" panose="020B0502040204020203" pitchFamily="34" charset="-122"/>
              </a:rPr>
              <a:t>分配连接</a:t>
            </a:r>
          </a:p>
        </p:txBody>
      </p:sp>
      <p:cxnSp>
        <p:nvCxnSpPr>
          <p:cNvPr id="11" name="直接箭头连接符 29">
            <a:extLst>
              <a:ext uri="{FF2B5EF4-FFF2-40B4-BE49-F238E27FC236}">
                <a16:creationId xmlns:a16="http://schemas.microsoft.com/office/drawing/2014/main" id="{500B3FE9-61B5-4129-8A59-7BD5056259E0}"/>
              </a:ext>
            </a:extLst>
          </p:cNvPr>
          <p:cNvCxnSpPr>
            <a:cxnSpLocks noChangeShapeType="1"/>
            <a:stCxn id="10" idx="3"/>
          </p:cNvCxnSpPr>
          <p:nvPr/>
        </p:nvCxnSpPr>
        <p:spPr bwMode="auto">
          <a:xfrm>
            <a:off x="2077403" y="1511300"/>
            <a:ext cx="963612" cy="85725"/>
          </a:xfrm>
          <a:prstGeom prst="straightConnector1">
            <a:avLst/>
          </a:prstGeom>
          <a:noFill/>
          <a:ln w="9525" algn="ctr">
            <a:solidFill>
              <a:srgbClr val="9933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椭圆 7">
            <a:extLst>
              <a:ext uri="{FF2B5EF4-FFF2-40B4-BE49-F238E27FC236}">
                <a16:creationId xmlns:a16="http://schemas.microsoft.com/office/drawing/2014/main" id="{55ED2080-C810-4759-8DCF-BDFC3984749E}"/>
              </a:ext>
            </a:extLst>
          </p:cNvPr>
          <p:cNvSpPr>
            <a:spLocks noChangeArrowheads="1"/>
          </p:cNvSpPr>
          <p:nvPr/>
        </p:nvSpPr>
        <p:spPr bwMode="auto">
          <a:xfrm>
            <a:off x="3906203" y="1228725"/>
            <a:ext cx="431800" cy="209550"/>
          </a:xfrm>
          <a:prstGeom prst="ellipse">
            <a:avLst/>
          </a:prstGeom>
          <a:noFill/>
          <a:ln w="952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ea typeface="微软雅黑 Light" panose="020B0502040204020203" pitchFamily="34" charset="-122"/>
            </a:endParaRPr>
          </a:p>
        </p:txBody>
      </p:sp>
      <p:sp>
        <p:nvSpPr>
          <p:cNvPr id="13" name="椭圆 7">
            <a:extLst>
              <a:ext uri="{FF2B5EF4-FFF2-40B4-BE49-F238E27FC236}">
                <a16:creationId xmlns:a16="http://schemas.microsoft.com/office/drawing/2014/main" id="{EBE99B03-36D0-4EB6-968C-CFB801F73F95}"/>
              </a:ext>
            </a:extLst>
          </p:cNvPr>
          <p:cNvSpPr>
            <a:spLocks noChangeArrowheads="1"/>
          </p:cNvSpPr>
          <p:nvPr/>
        </p:nvSpPr>
        <p:spPr bwMode="auto">
          <a:xfrm>
            <a:off x="4553903" y="1417638"/>
            <a:ext cx="574675" cy="215900"/>
          </a:xfrm>
          <a:prstGeom prst="ellipse">
            <a:avLst/>
          </a:prstGeom>
          <a:noFill/>
          <a:ln w="952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ea typeface="微软雅黑 Light" panose="020B0502040204020203" pitchFamily="34" charset="-122"/>
            </a:endParaRPr>
          </a:p>
        </p:txBody>
      </p:sp>
      <p:cxnSp>
        <p:nvCxnSpPr>
          <p:cNvPr id="14" name="直接连接符 23">
            <a:extLst>
              <a:ext uri="{FF2B5EF4-FFF2-40B4-BE49-F238E27FC236}">
                <a16:creationId xmlns:a16="http://schemas.microsoft.com/office/drawing/2014/main" id="{18EB129B-C4BA-4388-BAA2-F98CA45A5C08}"/>
              </a:ext>
            </a:extLst>
          </p:cNvPr>
          <p:cNvCxnSpPr>
            <a:cxnSpLocks noChangeShapeType="1"/>
          </p:cNvCxnSpPr>
          <p:nvPr/>
        </p:nvCxnSpPr>
        <p:spPr bwMode="auto">
          <a:xfrm flipH="1">
            <a:off x="2996565" y="1844675"/>
            <a:ext cx="836613" cy="0"/>
          </a:xfrm>
          <a:prstGeom prst="line">
            <a:avLst/>
          </a:prstGeom>
          <a:noFill/>
          <a:ln w="28575" algn="ctr">
            <a:solidFill>
              <a:srgbClr val="993300"/>
            </a:solidFill>
            <a:miter lim="800000"/>
            <a:headEnd/>
            <a:tailEnd/>
          </a:ln>
          <a:extLst>
            <a:ext uri="{909E8E84-426E-40DD-AFC4-6F175D3DCCD1}">
              <a14:hiddenFill xmlns:a14="http://schemas.microsoft.com/office/drawing/2010/main">
                <a:noFill/>
              </a14:hiddenFill>
            </a:ext>
          </a:extLst>
        </p:spPr>
      </p:cxnSp>
      <p:sp>
        <p:nvSpPr>
          <p:cNvPr id="15" name="TextBox 28">
            <a:extLst>
              <a:ext uri="{FF2B5EF4-FFF2-40B4-BE49-F238E27FC236}">
                <a16:creationId xmlns:a16="http://schemas.microsoft.com/office/drawing/2014/main" id="{CE61F2AC-444A-4F57-9E0B-6237D26F1B41}"/>
              </a:ext>
            </a:extLst>
          </p:cNvPr>
          <p:cNvSpPr txBox="1">
            <a:spLocks noChangeArrowheads="1"/>
          </p:cNvSpPr>
          <p:nvPr/>
        </p:nvSpPr>
        <p:spPr bwMode="auto">
          <a:xfrm>
            <a:off x="953452" y="1874838"/>
            <a:ext cx="1112838" cy="307975"/>
          </a:xfrm>
          <a:prstGeom prst="rect">
            <a:avLst/>
          </a:prstGeom>
          <a:solidFill>
            <a:srgbClr val="DDDDDD"/>
          </a:solidFill>
          <a:ln w="12700">
            <a:solidFill>
              <a:srgbClr val="993300"/>
            </a:solidFill>
            <a:prstDash val="sysDash"/>
            <a:miter lim="800000"/>
            <a:headEnd/>
            <a:tailEnd/>
          </a:ln>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400">
                <a:latin typeface="+mn-lt"/>
                <a:ea typeface="微软雅黑 Light" panose="020B0502040204020203" pitchFamily="34" charset="-122"/>
              </a:rPr>
              <a:t>3.</a:t>
            </a:r>
            <a:r>
              <a:rPr lang="zh-CN" altLang="en-US" sz="1400">
                <a:latin typeface="+mn-lt"/>
                <a:ea typeface="微软雅黑 Light" panose="020B0502040204020203" pitchFamily="34" charset="-122"/>
              </a:rPr>
              <a:t>打开连接</a:t>
            </a:r>
          </a:p>
        </p:txBody>
      </p:sp>
      <p:cxnSp>
        <p:nvCxnSpPr>
          <p:cNvPr id="16" name="直接箭头连接符 29">
            <a:extLst>
              <a:ext uri="{FF2B5EF4-FFF2-40B4-BE49-F238E27FC236}">
                <a16:creationId xmlns:a16="http://schemas.microsoft.com/office/drawing/2014/main" id="{09DD0D46-715B-46E2-9961-F233E7DE0883}"/>
              </a:ext>
            </a:extLst>
          </p:cNvPr>
          <p:cNvCxnSpPr>
            <a:cxnSpLocks noChangeShapeType="1"/>
            <a:stCxn id="15" idx="3"/>
          </p:cNvCxnSpPr>
          <p:nvPr/>
        </p:nvCxnSpPr>
        <p:spPr bwMode="auto">
          <a:xfrm flipV="1">
            <a:off x="2066290" y="1854200"/>
            <a:ext cx="974725" cy="174625"/>
          </a:xfrm>
          <a:prstGeom prst="straightConnector1">
            <a:avLst/>
          </a:prstGeom>
          <a:noFill/>
          <a:ln w="9525" algn="ctr">
            <a:solidFill>
              <a:srgbClr val="9933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圆角矩形 16387">
            <a:extLst>
              <a:ext uri="{FF2B5EF4-FFF2-40B4-BE49-F238E27FC236}">
                <a16:creationId xmlns:a16="http://schemas.microsoft.com/office/drawing/2014/main" id="{7E3CCC2B-E8DF-475E-A6B5-E3DEBFD17AE9}"/>
              </a:ext>
            </a:extLst>
          </p:cNvPr>
          <p:cNvSpPr>
            <a:spLocks noChangeArrowheads="1"/>
          </p:cNvSpPr>
          <p:nvPr/>
        </p:nvSpPr>
        <p:spPr bwMode="auto">
          <a:xfrm>
            <a:off x="8543290" y="1014413"/>
            <a:ext cx="1231900" cy="360362"/>
          </a:xfrm>
          <a:prstGeom prst="roundRect">
            <a:avLst>
              <a:gd name="adj" fmla="val 16667"/>
            </a:avLst>
          </a:prstGeom>
          <a:solidFill>
            <a:srgbClr val="FFC000"/>
          </a:solidFill>
          <a:ln w="9525" algn="ctr">
            <a:solidFill>
              <a:schemeClr val="tx1"/>
            </a:solidFill>
            <a:miter lim="800000"/>
            <a:headEnd/>
            <a:tailEnd/>
          </a:ln>
        </p:spPr>
        <p:txBody>
          <a:bodyPr wrap="none"/>
          <a:lstStyle/>
          <a:p>
            <a:r>
              <a:rPr lang="en-US" altLang="zh-CN" sz="1200">
                <a:ea typeface="微软雅黑 Light" panose="020B0502040204020203" pitchFamily="34" charset="-122"/>
              </a:rPr>
              <a:t>SQLConnect</a:t>
            </a:r>
            <a:r>
              <a:rPr lang="zh-CN" altLang="en-US" sz="1200">
                <a:ea typeface="微软雅黑 Light" panose="020B0502040204020203" pitchFamily="34" charset="-122"/>
              </a:rPr>
              <a:t>参数</a:t>
            </a:r>
          </a:p>
        </p:txBody>
      </p:sp>
      <p:sp>
        <p:nvSpPr>
          <p:cNvPr id="18" name="TextBox 29">
            <a:extLst>
              <a:ext uri="{FF2B5EF4-FFF2-40B4-BE49-F238E27FC236}">
                <a16:creationId xmlns:a16="http://schemas.microsoft.com/office/drawing/2014/main" id="{E4903D8B-84D4-47DF-81F3-E51DCA50FDD1}"/>
              </a:ext>
            </a:extLst>
          </p:cNvPr>
          <p:cNvSpPr txBox="1">
            <a:spLocks noChangeArrowheads="1"/>
          </p:cNvSpPr>
          <p:nvPr/>
        </p:nvSpPr>
        <p:spPr bwMode="auto">
          <a:xfrm>
            <a:off x="8035290" y="1292225"/>
            <a:ext cx="2076450" cy="83185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1200">
                <a:latin typeface="+mn-lt"/>
                <a:ea typeface="微软雅黑 Light" panose="020B0502040204020203" pitchFamily="34" charset="-122"/>
              </a:rPr>
              <a:t>连接句柄</a:t>
            </a:r>
            <a:r>
              <a:rPr lang="en-US" altLang="zh-CN" sz="1200">
                <a:latin typeface="+mn-lt"/>
                <a:ea typeface="微软雅黑 Light" panose="020B0502040204020203" pitchFamily="34" charset="-122"/>
              </a:rPr>
              <a:t>: conn</a:t>
            </a:r>
          </a:p>
          <a:p>
            <a:pPr eaLnBrk="1" hangingPunct="1"/>
            <a:r>
              <a:rPr lang="zh-CN" altLang="en-US" sz="1200">
                <a:latin typeface="+mn-lt"/>
                <a:ea typeface="微软雅黑 Light" panose="020B0502040204020203" pitchFamily="34" charset="-122"/>
              </a:rPr>
              <a:t>连接的服务器</a:t>
            </a:r>
            <a:r>
              <a:rPr lang="en-US" altLang="zh-CN" sz="1200">
                <a:latin typeface="+mn-lt"/>
                <a:ea typeface="微软雅黑 Light" panose="020B0502040204020203" pitchFamily="34" charset="-122"/>
              </a:rPr>
              <a:t>:</a:t>
            </a:r>
            <a:r>
              <a:rPr lang="zh-CN" altLang="en-US" sz="1200">
                <a:latin typeface="+mn-lt"/>
                <a:ea typeface="微软雅黑 Light" panose="020B0502040204020203" pitchFamily="34" charset="-122"/>
              </a:rPr>
              <a:t> </a:t>
            </a:r>
            <a:r>
              <a:rPr lang="en-US" altLang="zh-CN" sz="1200">
                <a:latin typeface="+mn-lt"/>
                <a:ea typeface="微软雅黑 Light" panose="020B0502040204020203" pitchFamily="34" charset="-122"/>
              </a:rPr>
              <a:t>db.yale.edu</a:t>
            </a:r>
          </a:p>
          <a:p>
            <a:pPr eaLnBrk="1" hangingPunct="1"/>
            <a:r>
              <a:rPr lang="zh-CN" altLang="en-US" sz="1200">
                <a:latin typeface="+mn-lt"/>
                <a:ea typeface="微软雅黑 Light" panose="020B0502040204020203" pitchFamily="34" charset="-122"/>
              </a:rPr>
              <a:t>用户标识</a:t>
            </a:r>
            <a:r>
              <a:rPr lang="en-US" altLang="zh-CN" sz="1200">
                <a:latin typeface="+mn-lt"/>
                <a:ea typeface="微软雅黑 Light" panose="020B0502040204020203" pitchFamily="34" charset="-122"/>
              </a:rPr>
              <a:t>: avi</a:t>
            </a:r>
          </a:p>
          <a:p>
            <a:pPr eaLnBrk="1" hangingPunct="1"/>
            <a:r>
              <a:rPr lang="zh-CN" altLang="en-US" sz="1200">
                <a:latin typeface="+mn-lt"/>
                <a:ea typeface="微软雅黑 Light" panose="020B0502040204020203" pitchFamily="34" charset="-122"/>
              </a:rPr>
              <a:t>用户口令</a:t>
            </a:r>
            <a:r>
              <a:rPr lang="en-US" altLang="zh-CN" sz="1200">
                <a:latin typeface="+mn-lt"/>
                <a:ea typeface="微软雅黑 Light" panose="020B0502040204020203" pitchFamily="34" charset="-122"/>
              </a:rPr>
              <a:t>: avipassword</a:t>
            </a:r>
            <a:endParaRPr lang="zh-CN" altLang="en-US" sz="1200">
              <a:latin typeface="+mn-lt"/>
              <a:ea typeface="微软雅黑 Light" panose="020B0502040204020203" pitchFamily="34" charset="-122"/>
            </a:endParaRPr>
          </a:p>
        </p:txBody>
      </p:sp>
      <p:sp>
        <p:nvSpPr>
          <p:cNvPr id="19" name="TextBox 16388">
            <a:extLst>
              <a:ext uri="{FF2B5EF4-FFF2-40B4-BE49-F238E27FC236}">
                <a16:creationId xmlns:a16="http://schemas.microsoft.com/office/drawing/2014/main" id="{006F3F91-A61E-4D8A-A07E-9621379E5130}"/>
              </a:ext>
            </a:extLst>
          </p:cNvPr>
          <p:cNvSpPr txBox="1">
            <a:spLocks noChangeArrowheads="1"/>
          </p:cNvSpPr>
          <p:nvPr/>
        </p:nvSpPr>
        <p:spPr bwMode="auto">
          <a:xfrm>
            <a:off x="8381365" y="2116138"/>
            <a:ext cx="1528763" cy="554037"/>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000">
                <a:latin typeface="+mn-lt"/>
                <a:ea typeface="微软雅黑 Light" panose="020B0502040204020203" pitchFamily="34" charset="-122"/>
              </a:rPr>
              <a:t>SQL_NTS: the previous argument is a null-terminated string</a:t>
            </a:r>
            <a:endParaRPr lang="zh-CN" altLang="en-US" sz="1000">
              <a:latin typeface="+mn-lt"/>
              <a:ea typeface="微软雅黑 Light" panose="020B0502040204020203" pitchFamily="34" charset="-122"/>
            </a:endParaRPr>
          </a:p>
        </p:txBody>
      </p:sp>
      <p:sp>
        <p:nvSpPr>
          <p:cNvPr id="20" name="TextBox 28">
            <a:extLst>
              <a:ext uri="{FF2B5EF4-FFF2-40B4-BE49-F238E27FC236}">
                <a16:creationId xmlns:a16="http://schemas.microsoft.com/office/drawing/2014/main" id="{F8B21468-96B0-45EE-8B4B-CFA05FC25976}"/>
              </a:ext>
            </a:extLst>
          </p:cNvPr>
          <p:cNvSpPr txBox="1">
            <a:spLocks noChangeArrowheads="1"/>
          </p:cNvSpPr>
          <p:nvPr/>
        </p:nvSpPr>
        <p:spPr bwMode="auto">
          <a:xfrm>
            <a:off x="977265" y="168275"/>
            <a:ext cx="1725613" cy="460375"/>
          </a:xfrm>
          <a:prstGeom prst="rect">
            <a:avLst/>
          </a:prstGeom>
          <a:solidFill>
            <a:srgbClr val="DDDDDD"/>
          </a:solidFill>
          <a:ln w="12700">
            <a:solidFill>
              <a:srgbClr val="993300"/>
            </a:solidFill>
            <a:prstDash val="sysDash"/>
            <a:miter lim="800000"/>
            <a:headEnd/>
            <a:tailEnd/>
          </a:ln>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200">
                <a:latin typeface="+mn-lt"/>
                <a:ea typeface="微软雅黑 Light" panose="020B0502040204020203" pitchFamily="34" charset="-122"/>
              </a:rPr>
              <a:t>0. Types and variables declaration in ODBC</a:t>
            </a:r>
            <a:endParaRPr lang="zh-CN" altLang="en-US" sz="1200">
              <a:latin typeface="+mn-lt"/>
              <a:ea typeface="微软雅黑 Light" panose="020B0502040204020203" pitchFamily="34" charset="-122"/>
            </a:endParaRPr>
          </a:p>
        </p:txBody>
      </p:sp>
      <p:cxnSp>
        <p:nvCxnSpPr>
          <p:cNvPr id="21" name="直接箭头连接符 29">
            <a:extLst>
              <a:ext uri="{FF2B5EF4-FFF2-40B4-BE49-F238E27FC236}">
                <a16:creationId xmlns:a16="http://schemas.microsoft.com/office/drawing/2014/main" id="{1F8444BE-752E-4BC4-AAA7-AE85CF655939}"/>
              </a:ext>
            </a:extLst>
          </p:cNvPr>
          <p:cNvCxnSpPr>
            <a:cxnSpLocks noChangeShapeType="1"/>
            <a:stCxn id="20" idx="3"/>
            <a:endCxn id="33" idx="1"/>
          </p:cNvCxnSpPr>
          <p:nvPr/>
        </p:nvCxnSpPr>
        <p:spPr bwMode="auto">
          <a:xfrm>
            <a:off x="2702878" y="398463"/>
            <a:ext cx="279400" cy="344487"/>
          </a:xfrm>
          <a:prstGeom prst="straightConnector1">
            <a:avLst/>
          </a:prstGeom>
          <a:noFill/>
          <a:ln w="9525"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矩形 6">
            <a:extLst>
              <a:ext uri="{FF2B5EF4-FFF2-40B4-BE49-F238E27FC236}">
                <a16:creationId xmlns:a16="http://schemas.microsoft.com/office/drawing/2014/main" id="{21A362B6-2445-4861-9E54-78A3EDC7872A}"/>
              </a:ext>
            </a:extLst>
          </p:cNvPr>
          <p:cNvSpPr>
            <a:spLocks noChangeArrowheads="1"/>
          </p:cNvSpPr>
          <p:nvPr/>
        </p:nvSpPr>
        <p:spPr bwMode="auto">
          <a:xfrm>
            <a:off x="3906203" y="4005263"/>
            <a:ext cx="1100137" cy="203200"/>
          </a:xfrm>
          <a:prstGeom prst="rect">
            <a:avLst/>
          </a:prstGeom>
          <a:noFill/>
          <a:ln w="28575" algn="ctr">
            <a:solidFill>
              <a:srgbClr val="99330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ea typeface="微软雅黑 Light" panose="020B0502040204020203" pitchFamily="34" charset="-122"/>
            </a:endParaRPr>
          </a:p>
        </p:txBody>
      </p:sp>
      <p:sp>
        <p:nvSpPr>
          <p:cNvPr id="23" name="TextBox 28">
            <a:extLst>
              <a:ext uri="{FF2B5EF4-FFF2-40B4-BE49-F238E27FC236}">
                <a16:creationId xmlns:a16="http://schemas.microsoft.com/office/drawing/2014/main" id="{F928D79E-715D-42EF-8462-B4032AAE513E}"/>
              </a:ext>
            </a:extLst>
          </p:cNvPr>
          <p:cNvSpPr txBox="1">
            <a:spLocks noChangeArrowheads="1"/>
          </p:cNvSpPr>
          <p:nvPr/>
        </p:nvSpPr>
        <p:spPr bwMode="auto">
          <a:xfrm>
            <a:off x="975678" y="3536950"/>
            <a:ext cx="2043112" cy="523220"/>
          </a:xfrm>
          <a:prstGeom prst="rect">
            <a:avLst/>
          </a:prstGeom>
          <a:solidFill>
            <a:srgbClr val="DDDDDD"/>
          </a:solidFill>
          <a:ln w="12700">
            <a:solidFill>
              <a:srgbClr val="993300"/>
            </a:solidFill>
            <a:prstDash val="sysDash"/>
            <a:miter lim="800000"/>
            <a:headEnd/>
            <a:tailEnd/>
          </a:ln>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400">
                <a:latin typeface="+mn-lt"/>
                <a:ea typeface="微软雅黑 Light" panose="020B0502040204020203" pitchFamily="34" charset="-122"/>
              </a:rPr>
              <a:t>6.Send SQL to the DBMS through statement</a:t>
            </a:r>
            <a:endParaRPr lang="zh-CN" altLang="en-US" sz="1400">
              <a:latin typeface="+mn-lt"/>
              <a:ea typeface="微软雅黑 Light" panose="020B0502040204020203" pitchFamily="34" charset="-122"/>
            </a:endParaRPr>
          </a:p>
        </p:txBody>
      </p:sp>
      <p:cxnSp>
        <p:nvCxnSpPr>
          <p:cNvPr id="24" name="直接箭头连接符 29">
            <a:extLst>
              <a:ext uri="{FF2B5EF4-FFF2-40B4-BE49-F238E27FC236}">
                <a16:creationId xmlns:a16="http://schemas.microsoft.com/office/drawing/2014/main" id="{456DB5B5-3906-48B4-919A-98B1C10520FB}"/>
              </a:ext>
            </a:extLst>
          </p:cNvPr>
          <p:cNvCxnSpPr>
            <a:cxnSpLocks noChangeShapeType="1"/>
            <a:stCxn id="23" idx="3"/>
            <a:endCxn id="22" idx="1"/>
          </p:cNvCxnSpPr>
          <p:nvPr/>
        </p:nvCxnSpPr>
        <p:spPr bwMode="auto">
          <a:xfrm>
            <a:off x="3018790" y="3798560"/>
            <a:ext cx="887413" cy="308303"/>
          </a:xfrm>
          <a:prstGeom prst="straightConnector1">
            <a:avLst/>
          </a:prstGeom>
          <a:noFill/>
          <a:ln w="9525" algn="ctr">
            <a:solidFill>
              <a:srgbClr val="9933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TextBox 28">
            <a:extLst>
              <a:ext uri="{FF2B5EF4-FFF2-40B4-BE49-F238E27FC236}">
                <a16:creationId xmlns:a16="http://schemas.microsoft.com/office/drawing/2014/main" id="{D49D62A3-AB04-4DC3-A81B-5BF2D93AFEE9}"/>
              </a:ext>
            </a:extLst>
          </p:cNvPr>
          <p:cNvSpPr txBox="1">
            <a:spLocks noChangeArrowheads="1"/>
          </p:cNvSpPr>
          <p:nvPr/>
        </p:nvSpPr>
        <p:spPr bwMode="auto">
          <a:xfrm>
            <a:off x="951865" y="3028950"/>
            <a:ext cx="1601788" cy="306388"/>
          </a:xfrm>
          <a:prstGeom prst="rect">
            <a:avLst/>
          </a:prstGeom>
          <a:solidFill>
            <a:srgbClr val="DDDDDD"/>
          </a:solidFill>
          <a:ln w="12700">
            <a:solidFill>
              <a:srgbClr val="993300"/>
            </a:solidFill>
            <a:prstDash val="sysDash"/>
            <a:miter lim="800000"/>
            <a:headEnd/>
            <a:tailEnd/>
          </a:ln>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400">
                <a:latin typeface="+mn-lt"/>
                <a:ea typeface="微软雅黑 Light" panose="020B0502040204020203" pitchFamily="34" charset="-122"/>
              </a:rPr>
              <a:t>5.</a:t>
            </a:r>
            <a:r>
              <a:rPr lang="zh-CN" altLang="en-US" sz="1400">
                <a:latin typeface="+mn-lt"/>
                <a:ea typeface="微软雅黑 Light" panose="020B0502040204020203" pitchFamily="34" charset="-122"/>
              </a:rPr>
              <a:t>分配语句</a:t>
            </a:r>
          </a:p>
        </p:txBody>
      </p:sp>
      <p:cxnSp>
        <p:nvCxnSpPr>
          <p:cNvPr id="26" name="直接连接符 23">
            <a:extLst>
              <a:ext uri="{FF2B5EF4-FFF2-40B4-BE49-F238E27FC236}">
                <a16:creationId xmlns:a16="http://schemas.microsoft.com/office/drawing/2014/main" id="{7CEC9B1A-4661-4B3F-B390-AC877D7041E6}"/>
              </a:ext>
            </a:extLst>
          </p:cNvPr>
          <p:cNvCxnSpPr>
            <a:cxnSpLocks noChangeShapeType="1"/>
          </p:cNvCxnSpPr>
          <p:nvPr/>
        </p:nvCxnSpPr>
        <p:spPr bwMode="auto">
          <a:xfrm flipH="1">
            <a:off x="3352165" y="3948113"/>
            <a:ext cx="985838" cy="0"/>
          </a:xfrm>
          <a:prstGeom prst="line">
            <a:avLst/>
          </a:prstGeom>
          <a:noFill/>
          <a:ln w="28575" algn="ctr">
            <a:solidFill>
              <a:srgbClr val="993300"/>
            </a:solidFill>
            <a:miter lim="800000"/>
            <a:headEnd/>
            <a:tailEnd/>
          </a:ln>
          <a:extLst>
            <a:ext uri="{909E8E84-426E-40DD-AFC4-6F175D3DCCD1}">
              <a14:hiddenFill xmlns:a14="http://schemas.microsoft.com/office/drawing/2010/main">
                <a:noFill/>
              </a14:hiddenFill>
            </a:ext>
          </a:extLst>
        </p:spPr>
      </p:cxnSp>
      <p:cxnSp>
        <p:nvCxnSpPr>
          <p:cNvPr id="27" name="直接箭头连接符 29">
            <a:extLst>
              <a:ext uri="{FF2B5EF4-FFF2-40B4-BE49-F238E27FC236}">
                <a16:creationId xmlns:a16="http://schemas.microsoft.com/office/drawing/2014/main" id="{718DCB17-256D-4340-9475-DF2F5DCAC2CA}"/>
              </a:ext>
            </a:extLst>
          </p:cNvPr>
          <p:cNvCxnSpPr>
            <a:cxnSpLocks noChangeShapeType="1"/>
            <a:stCxn id="25" idx="3"/>
          </p:cNvCxnSpPr>
          <p:nvPr/>
        </p:nvCxnSpPr>
        <p:spPr bwMode="auto">
          <a:xfrm>
            <a:off x="2553653" y="3181350"/>
            <a:ext cx="849312" cy="700088"/>
          </a:xfrm>
          <a:prstGeom prst="straightConnector1">
            <a:avLst/>
          </a:prstGeom>
          <a:noFill/>
          <a:ln w="9525" algn="ctr">
            <a:solidFill>
              <a:srgbClr val="9933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椭圆 7">
            <a:extLst>
              <a:ext uri="{FF2B5EF4-FFF2-40B4-BE49-F238E27FC236}">
                <a16:creationId xmlns:a16="http://schemas.microsoft.com/office/drawing/2014/main" id="{B518BEC5-FF84-44FF-84DB-FF06B189254B}"/>
              </a:ext>
            </a:extLst>
          </p:cNvPr>
          <p:cNvSpPr>
            <a:spLocks noChangeArrowheads="1"/>
          </p:cNvSpPr>
          <p:nvPr/>
        </p:nvSpPr>
        <p:spPr bwMode="auto">
          <a:xfrm>
            <a:off x="3909378" y="2781300"/>
            <a:ext cx="546100" cy="215900"/>
          </a:xfrm>
          <a:prstGeom prst="ellipse">
            <a:avLst/>
          </a:prstGeom>
          <a:noFill/>
          <a:ln w="952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ea typeface="微软雅黑 Light" panose="020B0502040204020203" pitchFamily="34" charset="-122"/>
            </a:endParaRPr>
          </a:p>
        </p:txBody>
      </p:sp>
      <p:sp>
        <p:nvSpPr>
          <p:cNvPr id="29" name="TextBox 18">
            <a:extLst>
              <a:ext uri="{FF2B5EF4-FFF2-40B4-BE49-F238E27FC236}">
                <a16:creationId xmlns:a16="http://schemas.microsoft.com/office/drawing/2014/main" id="{143F4757-771F-43CD-8F0D-D954F3B3DE8B}"/>
              </a:ext>
            </a:extLst>
          </p:cNvPr>
          <p:cNvSpPr txBox="1">
            <a:spLocks noChangeArrowheads="1"/>
          </p:cNvSpPr>
          <p:nvPr/>
        </p:nvSpPr>
        <p:spPr bwMode="auto">
          <a:xfrm>
            <a:off x="6331903" y="2425700"/>
            <a:ext cx="1609725" cy="307975"/>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400">
                <a:latin typeface="+mn-lt"/>
                <a:ea typeface="微软雅黑 Light" panose="020B0502040204020203" pitchFamily="34" charset="-122"/>
              </a:rPr>
              <a:t>statement handle</a:t>
            </a:r>
            <a:endParaRPr lang="zh-CN" altLang="en-US" sz="1400">
              <a:latin typeface="+mn-lt"/>
              <a:ea typeface="微软雅黑 Light" panose="020B0502040204020203" pitchFamily="34" charset="-122"/>
            </a:endParaRPr>
          </a:p>
        </p:txBody>
      </p:sp>
      <p:cxnSp>
        <p:nvCxnSpPr>
          <p:cNvPr id="30" name="直接箭头连接符 19">
            <a:extLst>
              <a:ext uri="{FF2B5EF4-FFF2-40B4-BE49-F238E27FC236}">
                <a16:creationId xmlns:a16="http://schemas.microsoft.com/office/drawing/2014/main" id="{602C9788-BCBE-44B0-9CF2-9C95475ED39E}"/>
              </a:ext>
            </a:extLst>
          </p:cNvPr>
          <p:cNvCxnSpPr>
            <a:cxnSpLocks noChangeShapeType="1"/>
            <a:stCxn id="29" idx="1"/>
            <a:endCxn id="28" idx="6"/>
          </p:cNvCxnSpPr>
          <p:nvPr/>
        </p:nvCxnSpPr>
        <p:spPr bwMode="auto">
          <a:xfrm flipH="1">
            <a:off x="4455478" y="2579688"/>
            <a:ext cx="1876425" cy="309562"/>
          </a:xfrm>
          <a:prstGeom prst="straightConnector1">
            <a:avLst/>
          </a:prstGeom>
          <a:noFill/>
          <a:ln w="9525"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TextBox 18">
            <a:extLst>
              <a:ext uri="{FF2B5EF4-FFF2-40B4-BE49-F238E27FC236}">
                <a16:creationId xmlns:a16="http://schemas.microsoft.com/office/drawing/2014/main" id="{2486D1EB-EAA8-455E-9997-12F9B32BAC19}"/>
              </a:ext>
            </a:extLst>
          </p:cNvPr>
          <p:cNvSpPr txBox="1">
            <a:spLocks noChangeArrowheads="1"/>
          </p:cNvSpPr>
          <p:nvPr/>
        </p:nvSpPr>
        <p:spPr bwMode="auto">
          <a:xfrm>
            <a:off x="5893753" y="950913"/>
            <a:ext cx="1673225" cy="307975"/>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400">
                <a:latin typeface="+mn-lt"/>
                <a:ea typeface="微软雅黑 Light" panose="020B0502040204020203" pitchFamily="34" charset="-122"/>
              </a:rPr>
              <a:t>connection handle</a:t>
            </a:r>
            <a:endParaRPr lang="zh-CN" altLang="en-US" sz="1400">
              <a:latin typeface="+mn-lt"/>
              <a:ea typeface="微软雅黑 Light" panose="020B0502040204020203" pitchFamily="34" charset="-122"/>
            </a:endParaRPr>
          </a:p>
        </p:txBody>
      </p:sp>
      <p:cxnSp>
        <p:nvCxnSpPr>
          <p:cNvPr id="32" name="直接箭头连接符 19">
            <a:extLst>
              <a:ext uri="{FF2B5EF4-FFF2-40B4-BE49-F238E27FC236}">
                <a16:creationId xmlns:a16="http://schemas.microsoft.com/office/drawing/2014/main" id="{6AB806CF-7C71-4E9A-9443-9AFCDFC0FD01}"/>
              </a:ext>
            </a:extLst>
          </p:cNvPr>
          <p:cNvCxnSpPr>
            <a:cxnSpLocks noChangeShapeType="1"/>
            <a:stCxn id="31" idx="1"/>
            <a:endCxn id="13" idx="6"/>
          </p:cNvCxnSpPr>
          <p:nvPr/>
        </p:nvCxnSpPr>
        <p:spPr bwMode="auto">
          <a:xfrm flipH="1">
            <a:off x="5128578" y="1104900"/>
            <a:ext cx="765175" cy="420688"/>
          </a:xfrm>
          <a:prstGeom prst="straightConnector1">
            <a:avLst/>
          </a:prstGeom>
          <a:noFill/>
          <a:ln w="9525"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任意多边形 16413">
            <a:extLst>
              <a:ext uri="{FF2B5EF4-FFF2-40B4-BE49-F238E27FC236}">
                <a16:creationId xmlns:a16="http://schemas.microsoft.com/office/drawing/2014/main" id="{3F0E7C0A-E540-4B0D-86E6-37AF1320DF71}"/>
              </a:ext>
            </a:extLst>
          </p:cNvPr>
          <p:cNvSpPr>
            <a:spLocks/>
          </p:cNvSpPr>
          <p:nvPr/>
        </p:nvSpPr>
        <p:spPr bwMode="auto">
          <a:xfrm>
            <a:off x="2934653" y="371475"/>
            <a:ext cx="774700" cy="687388"/>
          </a:xfrm>
          <a:custGeom>
            <a:avLst/>
            <a:gdLst>
              <a:gd name="T0" fmla="*/ 34002 w 804230"/>
              <a:gd name="T1" fmla="*/ 75681 h 687377"/>
              <a:gd name="T2" fmla="*/ 38862 w 804230"/>
              <a:gd name="T3" fmla="*/ 372102 h 687377"/>
              <a:gd name="T4" fmla="*/ 34002 w 804230"/>
              <a:gd name="T5" fmla="*/ 397327 h 687377"/>
              <a:gd name="T6" fmla="*/ 24288 w 804230"/>
              <a:gd name="T7" fmla="*/ 435170 h 687377"/>
              <a:gd name="T8" fmla="*/ 19430 w 804230"/>
              <a:gd name="T9" fmla="*/ 473014 h 687377"/>
              <a:gd name="T10" fmla="*/ 14572 w 804230"/>
              <a:gd name="T11" fmla="*/ 504545 h 687377"/>
              <a:gd name="T12" fmla="*/ 19430 w 804230"/>
              <a:gd name="T13" fmla="*/ 643293 h 687377"/>
              <a:gd name="T14" fmla="*/ 29146 w 804230"/>
              <a:gd name="T15" fmla="*/ 655906 h 687377"/>
              <a:gd name="T16" fmla="*/ 58289 w 804230"/>
              <a:gd name="T17" fmla="*/ 668524 h 687377"/>
              <a:gd name="T18" fmla="*/ 92294 w 804230"/>
              <a:gd name="T19" fmla="*/ 681137 h 687377"/>
              <a:gd name="T20" fmla="*/ 131153 w 804230"/>
              <a:gd name="T21" fmla="*/ 687443 h 687377"/>
              <a:gd name="T22" fmla="*/ 281738 w 804230"/>
              <a:gd name="T23" fmla="*/ 681137 h 687377"/>
              <a:gd name="T24" fmla="*/ 344887 w 804230"/>
              <a:gd name="T25" fmla="*/ 674830 h 687377"/>
              <a:gd name="T26" fmla="*/ 359459 w 804230"/>
              <a:gd name="T27" fmla="*/ 668524 h 687377"/>
              <a:gd name="T28" fmla="*/ 398320 w 804230"/>
              <a:gd name="T29" fmla="*/ 655906 h 687377"/>
              <a:gd name="T30" fmla="*/ 393462 w 804230"/>
              <a:gd name="T31" fmla="*/ 397327 h 687377"/>
              <a:gd name="T32" fmla="*/ 398320 w 804230"/>
              <a:gd name="T33" fmla="*/ 233354 h 687377"/>
              <a:gd name="T34" fmla="*/ 607194 w 804230"/>
              <a:gd name="T35" fmla="*/ 227048 h 687377"/>
              <a:gd name="T36" fmla="*/ 612052 w 804230"/>
              <a:gd name="T37" fmla="*/ 208123 h 687377"/>
              <a:gd name="T38" fmla="*/ 612052 w 804230"/>
              <a:gd name="T39" fmla="*/ 37843 h 687377"/>
              <a:gd name="T40" fmla="*/ 597478 w 804230"/>
              <a:gd name="T41" fmla="*/ 31537 h 687377"/>
              <a:gd name="T42" fmla="*/ 568333 w 804230"/>
              <a:gd name="T43" fmla="*/ 12613 h 687377"/>
              <a:gd name="T44" fmla="*/ 553762 w 804230"/>
              <a:gd name="T45" fmla="*/ 0 h 687377"/>
              <a:gd name="T46" fmla="*/ 335171 w 804230"/>
              <a:gd name="T47" fmla="*/ 6306 h 687377"/>
              <a:gd name="T48" fmla="*/ 315742 w 804230"/>
              <a:gd name="T49" fmla="*/ 12613 h 687377"/>
              <a:gd name="T50" fmla="*/ 281738 w 804230"/>
              <a:gd name="T51" fmla="*/ 25225 h 687377"/>
              <a:gd name="T52" fmla="*/ 155442 w 804230"/>
              <a:gd name="T53" fmla="*/ 18919 h 687377"/>
              <a:gd name="T54" fmla="*/ 4858 w 804230"/>
              <a:gd name="T55" fmla="*/ 44150 h 687377"/>
              <a:gd name="T56" fmla="*/ 0 w 804230"/>
              <a:gd name="T57" fmla="*/ 63068 h 687377"/>
              <a:gd name="T58" fmla="*/ 34002 w 804230"/>
              <a:gd name="T59" fmla="*/ 75681 h 68737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804230" h="687377">
                <a:moveTo>
                  <a:pt x="44143" y="75675"/>
                </a:moveTo>
                <a:cubicBezTo>
                  <a:pt x="88927" y="187631"/>
                  <a:pt x="61926" y="108139"/>
                  <a:pt x="50450" y="372066"/>
                </a:cubicBezTo>
                <a:cubicBezTo>
                  <a:pt x="50074" y="380725"/>
                  <a:pt x="46634" y="388989"/>
                  <a:pt x="44143" y="397291"/>
                </a:cubicBezTo>
                <a:cubicBezTo>
                  <a:pt x="40323" y="410025"/>
                  <a:pt x="31531" y="435128"/>
                  <a:pt x="31531" y="435128"/>
                </a:cubicBezTo>
                <a:cubicBezTo>
                  <a:pt x="29429" y="447741"/>
                  <a:pt x="27512" y="460386"/>
                  <a:pt x="25225" y="472966"/>
                </a:cubicBezTo>
                <a:cubicBezTo>
                  <a:pt x="23308" y="483512"/>
                  <a:pt x="18918" y="493778"/>
                  <a:pt x="18918" y="504497"/>
                </a:cubicBezTo>
                <a:cubicBezTo>
                  <a:pt x="18918" y="550790"/>
                  <a:pt x="19483" y="597297"/>
                  <a:pt x="25225" y="643233"/>
                </a:cubicBezTo>
                <a:cubicBezTo>
                  <a:pt x="25962" y="649133"/>
                  <a:pt x="32519" y="653187"/>
                  <a:pt x="37837" y="655846"/>
                </a:cubicBezTo>
                <a:cubicBezTo>
                  <a:pt x="49728" y="661792"/>
                  <a:pt x="63062" y="664254"/>
                  <a:pt x="75674" y="668458"/>
                </a:cubicBezTo>
                <a:cubicBezTo>
                  <a:pt x="90664" y="673454"/>
                  <a:pt x="103988" y="678433"/>
                  <a:pt x="119818" y="681071"/>
                </a:cubicBezTo>
                <a:cubicBezTo>
                  <a:pt x="136535" y="683857"/>
                  <a:pt x="153451" y="685275"/>
                  <a:pt x="170267" y="687377"/>
                </a:cubicBezTo>
                <a:lnTo>
                  <a:pt x="365760" y="681071"/>
                </a:lnTo>
                <a:cubicBezTo>
                  <a:pt x="393139" y="679826"/>
                  <a:pt x="420545" y="678164"/>
                  <a:pt x="447741" y="674764"/>
                </a:cubicBezTo>
                <a:cubicBezTo>
                  <a:pt x="454337" y="673939"/>
                  <a:pt x="460210" y="670070"/>
                  <a:pt x="466659" y="668458"/>
                </a:cubicBezTo>
                <a:lnTo>
                  <a:pt x="517109" y="655846"/>
                </a:lnTo>
                <a:cubicBezTo>
                  <a:pt x="515007" y="569661"/>
                  <a:pt x="510803" y="483502"/>
                  <a:pt x="510803" y="397291"/>
                </a:cubicBezTo>
                <a:cubicBezTo>
                  <a:pt x="510803" y="342597"/>
                  <a:pt x="470492" y="261936"/>
                  <a:pt x="517109" y="233330"/>
                </a:cubicBezTo>
                <a:cubicBezTo>
                  <a:pt x="594170" y="186042"/>
                  <a:pt x="697887" y="229126"/>
                  <a:pt x="788276" y="227024"/>
                </a:cubicBezTo>
                <a:cubicBezTo>
                  <a:pt x="790378" y="220718"/>
                  <a:pt x="792970" y="214554"/>
                  <a:pt x="794582" y="208105"/>
                </a:cubicBezTo>
                <a:cubicBezTo>
                  <a:pt x="808923" y="150738"/>
                  <a:pt x="805881" y="102808"/>
                  <a:pt x="794582" y="37837"/>
                </a:cubicBezTo>
                <a:cubicBezTo>
                  <a:pt x="793443" y="31288"/>
                  <a:pt x="781969" y="33633"/>
                  <a:pt x="775663" y="31531"/>
                </a:cubicBezTo>
                <a:cubicBezTo>
                  <a:pt x="721443" y="-4615"/>
                  <a:pt x="790047" y="38723"/>
                  <a:pt x="737826" y="12613"/>
                </a:cubicBezTo>
                <a:cubicBezTo>
                  <a:pt x="731047" y="9223"/>
                  <a:pt x="725213" y="4204"/>
                  <a:pt x="718907" y="0"/>
                </a:cubicBezTo>
                <a:lnTo>
                  <a:pt x="435128" y="6306"/>
                </a:lnTo>
                <a:cubicBezTo>
                  <a:pt x="426468" y="6659"/>
                  <a:pt x="418237" y="10232"/>
                  <a:pt x="409903" y="12613"/>
                </a:cubicBezTo>
                <a:cubicBezTo>
                  <a:pt x="346614" y="30697"/>
                  <a:pt x="444567" y="5524"/>
                  <a:pt x="365760" y="25225"/>
                </a:cubicBezTo>
                <a:cubicBezTo>
                  <a:pt x="311106" y="23123"/>
                  <a:pt x="256492" y="18919"/>
                  <a:pt x="201798" y="18919"/>
                </a:cubicBezTo>
                <a:cubicBezTo>
                  <a:pt x="108066" y="18919"/>
                  <a:pt x="40733" y="-24712"/>
                  <a:pt x="6306" y="44144"/>
                </a:cubicBezTo>
                <a:cubicBezTo>
                  <a:pt x="3333" y="50089"/>
                  <a:pt x="2102" y="56756"/>
                  <a:pt x="0" y="63062"/>
                </a:cubicBezTo>
                <a:lnTo>
                  <a:pt x="44143" y="75675"/>
                </a:lnTo>
                <a:close/>
              </a:path>
            </a:pathLst>
          </a:custGeom>
          <a:noFill/>
          <a:ln w="9525">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ea typeface="微软雅黑 Light" panose="020B0502040204020203" pitchFamily="34" charset="-122"/>
            </a:endParaRPr>
          </a:p>
        </p:txBody>
      </p:sp>
      <p:sp>
        <p:nvSpPr>
          <p:cNvPr id="34" name="椭圆 7">
            <a:extLst>
              <a:ext uri="{FF2B5EF4-FFF2-40B4-BE49-F238E27FC236}">
                <a16:creationId xmlns:a16="http://schemas.microsoft.com/office/drawing/2014/main" id="{629A27CF-1AA8-4E91-8DD5-3AA8780B0CBA}"/>
              </a:ext>
            </a:extLst>
          </p:cNvPr>
          <p:cNvSpPr>
            <a:spLocks noChangeArrowheads="1"/>
          </p:cNvSpPr>
          <p:nvPr/>
        </p:nvSpPr>
        <p:spPr bwMode="auto">
          <a:xfrm>
            <a:off x="3741103" y="398463"/>
            <a:ext cx="431800" cy="207962"/>
          </a:xfrm>
          <a:prstGeom prst="ellipse">
            <a:avLst/>
          </a:prstGeom>
          <a:noFill/>
          <a:ln w="952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ea typeface="微软雅黑 Light" panose="020B0502040204020203" pitchFamily="34" charset="-122"/>
            </a:endParaRPr>
          </a:p>
        </p:txBody>
      </p:sp>
      <p:sp>
        <p:nvSpPr>
          <p:cNvPr id="35" name="TextBox 18">
            <a:extLst>
              <a:ext uri="{FF2B5EF4-FFF2-40B4-BE49-F238E27FC236}">
                <a16:creationId xmlns:a16="http://schemas.microsoft.com/office/drawing/2014/main" id="{048F48CB-D262-4918-A02D-64C5B4D5921A}"/>
              </a:ext>
            </a:extLst>
          </p:cNvPr>
          <p:cNvSpPr txBox="1">
            <a:spLocks noChangeArrowheads="1"/>
          </p:cNvSpPr>
          <p:nvPr/>
        </p:nvSpPr>
        <p:spPr bwMode="auto">
          <a:xfrm>
            <a:off x="5939790" y="0"/>
            <a:ext cx="2308225" cy="46196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200">
                <a:latin typeface="+mn-lt"/>
                <a:ea typeface="微软雅黑 Light" panose="020B0502040204020203" pitchFamily="34" charset="-122"/>
              </a:rPr>
              <a:t>DBMS</a:t>
            </a:r>
            <a:r>
              <a:rPr lang="zh-CN" altLang="en-US" sz="1200">
                <a:latin typeface="+mn-lt"/>
                <a:ea typeface="微软雅黑 Light" panose="020B0502040204020203" pitchFamily="34" charset="-122"/>
              </a:rPr>
              <a:t>执行</a:t>
            </a:r>
            <a:r>
              <a:rPr lang="en-US" altLang="zh-CN" sz="1200">
                <a:latin typeface="+mn-lt"/>
                <a:ea typeface="微软雅黑 Light" panose="020B0502040204020203" pitchFamily="34" charset="-122"/>
              </a:rPr>
              <a:t>SQL</a:t>
            </a:r>
            <a:r>
              <a:rPr lang="zh-CN" altLang="en-US" sz="1200">
                <a:latin typeface="+mn-lt"/>
                <a:ea typeface="微软雅黑 Light" panose="020B0502040204020203" pitchFamily="34" charset="-122"/>
              </a:rPr>
              <a:t> </a:t>
            </a:r>
            <a:r>
              <a:rPr lang="en-US" altLang="zh-CN" sz="1200">
                <a:latin typeface="+mn-lt"/>
                <a:ea typeface="微软雅黑 Light" panose="020B0502040204020203" pitchFamily="34" charset="-122"/>
              </a:rPr>
              <a:t>query</a:t>
            </a:r>
            <a:r>
              <a:rPr lang="zh-CN" altLang="en-US" sz="1200">
                <a:latin typeface="+mn-lt"/>
                <a:ea typeface="微软雅黑 Light" panose="020B0502040204020203" pitchFamily="34" charset="-122"/>
              </a:rPr>
              <a:t>后的返回码</a:t>
            </a:r>
            <a:r>
              <a:rPr lang="en-US" altLang="zh-CN" sz="1200">
                <a:latin typeface="+mn-lt"/>
                <a:ea typeface="微软雅黑 Light" panose="020B0502040204020203" pitchFamily="34" charset="-122"/>
              </a:rPr>
              <a:t>(to client)</a:t>
            </a:r>
            <a:r>
              <a:rPr lang="zh-CN" altLang="en-US" sz="1200">
                <a:latin typeface="+mn-lt"/>
                <a:ea typeface="微软雅黑 Light" panose="020B0502040204020203" pitchFamily="34" charset="-122"/>
              </a:rPr>
              <a:t>：成功，失败</a:t>
            </a:r>
          </a:p>
        </p:txBody>
      </p:sp>
      <p:cxnSp>
        <p:nvCxnSpPr>
          <p:cNvPr id="36" name="直接箭头连接符 19">
            <a:extLst>
              <a:ext uri="{FF2B5EF4-FFF2-40B4-BE49-F238E27FC236}">
                <a16:creationId xmlns:a16="http://schemas.microsoft.com/office/drawing/2014/main" id="{1485BC97-0A40-4A2D-9263-2FAF35091BCD}"/>
              </a:ext>
            </a:extLst>
          </p:cNvPr>
          <p:cNvCxnSpPr>
            <a:cxnSpLocks noChangeShapeType="1"/>
            <a:stCxn id="35" idx="1"/>
            <a:endCxn id="34" idx="6"/>
          </p:cNvCxnSpPr>
          <p:nvPr/>
        </p:nvCxnSpPr>
        <p:spPr bwMode="auto">
          <a:xfrm flipH="1">
            <a:off x="4172903" y="231775"/>
            <a:ext cx="1766887" cy="271463"/>
          </a:xfrm>
          <a:prstGeom prst="straightConnector1">
            <a:avLst/>
          </a:prstGeom>
          <a:noFill/>
          <a:ln w="9525"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23">
            <a:extLst>
              <a:ext uri="{FF2B5EF4-FFF2-40B4-BE49-F238E27FC236}">
                <a16:creationId xmlns:a16="http://schemas.microsoft.com/office/drawing/2014/main" id="{08979AEF-A6DA-4D7F-A169-0F820FAA526F}"/>
              </a:ext>
            </a:extLst>
          </p:cNvPr>
          <p:cNvCxnSpPr>
            <a:cxnSpLocks noChangeShapeType="1"/>
          </p:cNvCxnSpPr>
          <p:nvPr/>
        </p:nvCxnSpPr>
        <p:spPr bwMode="auto">
          <a:xfrm flipH="1">
            <a:off x="3401378" y="5805488"/>
            <a:ext cx="884237" cy="0"/>
          </a:xfrm>
          <a:prstGeom prst="line">
            <a:avLst/>
          </a:prstGeom>
          <a:noFill/>
          <a:ln w="28575" algn="ctr">
            <a:solidFill>
              <a:srgbClr val="993300"/>
            </a:solidFill>
            <a:miter lim="800000"/>
            <a:headEnd/>
            <a:tailEnd/>
          </a:ln>
          <a:extLst>
            <a:ext uri="{909E8E84-426E-40DD-AFC4-6F175D3DCCD1}">
              <a14:hiddenFill xmlns:a14="http://schemas.microsoft.com/office/drawing/2010/main">
                <a:noFill/>
              </a14:hiddenFill>
            </a:ext>
          </a:extLst>
        </p:spPr>
      </p:cxnSp>
      <p:cxnSp>
        <p:nvCxnSpPr>
          <p:cNvPr id="38" name="直接连接符 23">
            <a:extLst>
              <a:ext uri="{FF2B5EF4-FFF2-40B4-BE49-F238E27FC236}">
                <a16:creationId xmlns:a16="http://schemas.microsoft.com/office/drawing/2014/main" id="{7533CDC5-A793-4872-AE21-204D2901D146}"/>
              </a:ext>
            </a:extLst>
          </p:cNvPr>
          <p:cNvCxnSpPr>
            <a:cxnSpLocks noChangeShapeType="1"/>
          </p:cNvCxnSpPr>
          <p:nvPr/>
        </p:nvCxnSpPr>
        <p:spPr bwMode="auto">
          <a:xfrm flipH="1">
            <a:off x="3007678" y="6165850"/>
            <a:ext cx="1016000" cy="0"/>
          </a:xfrm>
          <a:prstGeom prst="line">
            <a:avLst/>
          </a:prstGeom>
          <a:noFill/>
          <a:ln w="28575" algn="ctr">
            <a:solidFill>
              <a:srgbClr val="993300"/>
            </a:solidFill>
            <a:miter lim="800000"/>
            <a:headEnd/>
            <a:tailEnd/>
          </a:ln>
          <a:extLst>
            <a:ext uri="{909E8E84-426E-40DD-AFC4-6F175D3DCCD1}">
              <a14:hiddenFill xmlns:a14="http://schemas.microsoft.com/office/drawing/2010/main">
                <a:noFill/>
              </a14:hiddenFill>
            </a:ext>
          </a:extLst>
        </p:spPr>
      </p:cxnSp>
      <p:cxnSp>
        <p:nvCxnSpPr>
          <p:cNvPr id="39" name="直接连接符 23">
            <a:extLst>
              <a:ext uri="{FF2B5EF4-FFF2-40B4-BE49-F238E27FC236}">
                <a16:creationId xmlns:a16="http://schemas.microsoft.com/office/drawing/2014/main" id="{1D9AB779-CDA4-4CFB-A622-BCE38FE91D14}"/>
              </a:ext>
            </a:extLst>
          </p:cNvPr>
          <p:cNvCxnSpPr>
            <a:cxnSpLocks noChangeShapeType="1"/>
          </p:cNvCxnSpPr>
          <p:nvPr/>
        </p:nvCxnSpPr>
        <p:spPr bwMode="auto">
          <a:xfrm flipH="1">
            <a:off x="2999740" y="6381750"/>
            <a:ext cx="1122363" cy="0"/>
          </a:xfrm>
          <a:prstGeom prst="line">
            <a:avLst/>
          </a:prstGeom>
          <a:noFill/>
          <a:ln w="28575" algn="ctr">
            <a:solidFill>
              <a:srgbClr val="993300"/>
            </a:solidFill>
            <a:miter lim="800000"/>
            <a:headEnd/>
            <a:tailEnd/>
          </a:ln>
          <a:extLst>
            <a:ext uri="{909E8E84-426E-40DD-AFC4-6F175D3DCCD1}">
              <a14:hiddenFill xmlns:a14="http://schemas.microsoft.com/office/drawing/2010/main">
                <a:noFill/>
              </a14:hiddenFill>
            </a:ext>
          </a:extLst>
        </p:spPr>
      </p:cxnSp>
      <p:cxnSp>
        <p:nvCxnSpPr>
          <p:cNvPr id="40" name="直接连接符 23">
            <a:extLst>
              <a:ext uri="{FF2B5EF4-FFF2-40B4-BE49-F238E27FC236}">
                <a16:creationId xmlns:a16="http://schemas.microsoft.com/office/drawing/2014/main" id="{DD7D981F-3D9A-4B8B-86D4-3C316BB3274D}"/>
              </a:ext>
            </a:extLst>
          </p:cNvPr>
          <p:cNvCxnSpPr>
            <a:cxnSpLocks noChangeShapeType="1"/>
          </p:cNvCxnSpPr>
          <p:nvPr/>
        </p:nvCxnSpPr>
        <p:spPr bwMode="auto">
          <a:xfrm flipH="1">
            <a:off x="3006090" y="6597650"/>
            <a:ext cx="863600" cy="0"/>
          </a:xfrm>
          <a:prstGeom prst="line">
            <a:avLst/>
          </a:prstGeom>
          <a:noFill/>
          <a:ln w="28575" algn="ctr">
            <a:solidFill>
              <a:srgbClr val="993300"/>
            </a:solidFill>
            <a:miter lim="800000"/>
            <a:headEnd/>
            <a:tailEnd/>
          </a:ln>
          <a:extLst>
            <a:ext uri="{909E8E84-426E-40DD-AFC4-6F175D3DCCD1}">
              <a14:hiddenFill xmlns:a14="http://schemas.microsoft.com/office/drawing/2010/main">
                <a:noFill/>
              </a14:hiddenFill>
            </a:ext>
          </a:extLst>
        </p:spPr>
      </p:cxnSp>
      <p:cxnSp>
        <p:nvCxnSpPr>
          <p:cNvPr id="41" name="直接箭头连接符 29">
            <a:extLst>
              <a:ext uri="{FF2B5EF4-FFF2-40B4-BE49-F238E27FC236}">
                <a16:creationId xmlns:a16="http://schemas.microsoft.com/office/drawing/2014/main" id="{9DFE17C0-5412-4FA9-A921-D490A18466A8}"/>
              </a:ext>
            </a:extLst>
          </p:cNvPr>
          <p:cNvCxnSpPr>
            <a:cxnSpLocks noChangeShapeType="1"/>
          </p:cNvCxnSpPr>
          <p:nvPr/>
        </p:nvCxnSpPr>
        <p:spPr bwMode="auto">
          <a:xfrm flipV="1">
            <a:off x="1923415" y="5805488"/>
            <a:ext cx="1514475" cy="287337"/>
          </a:xfrm>
          <a:prstGeom prst="straightConnector1">
            <a:avLst/>
          </a:prstGeom>
          <a:noFill/>
          <a:ln w="9525" algn="ctr">
            <a:solidFill>
              <a:srgbClr val="9933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接箭头连接符 29">
            <a:extLst>
              <a:ext uri="{FF2B5EF4-FFF2-40B4-BE49-F238E27FC236}">
                <a16:creationId xmlns:a16="http://schemas.microsoft.com/office/drawing/2014/main" id="{199773DC-CB0B-47FE-9983-083E00604E53}"/>
              </a:ext>
            </a:extLst>
          </p:cNvPr>
          <p:cNvCxnSpPr>
            <a:cxnSpLocks noChangeShapeType="1"/>
            <a:stCxn id="53" idx="3"/>
          </p:cNvCxnSpPr>
          <p:nvPr/>
        </p:nvCxnSpPr>
        <p:spPr bwMode="auto">
          <a:xfrm flipV="1">
            <a:off x="2053590" y="6008688"/>
            <a:ext cx="1073150" cy="309562"/>
          </a:xfrm>
          <a:prstGeom prst="straightConnector1">
            <a:avLst/>
          </a:prstGeom>
          <a:noFill/>
          <a:ln w="9525" algn="ctr">
            <a:solidFill>
              <a:srgbClr val="9933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直接箭头连接符 29">
            <a:extLst>
              <a:ext uri="{FF2B5EF4-FFF2-40B4-BE49-F238E27FC236}">
                <a16:creationId xmlns:a16="http://schemas.microsoft.com/office/drawing/2014/main" id="{6593FA1C-F9A9-4377-9399-515A7F91EA97}"/>
              </a:ext>
            </a:extLst>
          </p:cNvPr>
          <p:cNvCxnSpPr>
            <a:cxnSpLocks noChangeShapeType="1"/>
          </p:cNvCxnSpPr>
          <p:nvPr/>
        </p:nvCxnSpPr>
        <p:spPr bwMode="auto">
          <a:xfrm flipV="1">
            <a:off x="1923415" y="6381750"/>
            <a:ext cx="1082675" cy="142875"/>
          </a:xfrm>
          <a:prstGeom prst="straightConnector1">
            <a:avLst/>
          </a:prstGeom>
          <a:noFill/>
          <a:ln w="9525" algn="ctr">
            <a:solidFill>
              <a:srgbClr val="9933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直接箭头连接符 29">
            <a:extLst>
              <a:ext uri="{FF2B5EF4-FFF2-40B4-BE49-F238E27FC236}">
                <a16:creationId xmlns:a16="http://schemas.microsoft.com/office/drawing/2014/main" id="{3239EADD-D109-44F8-B15E-9B10E9D4796E}"/>
              </a:ext>
            </a:extLst>
          </p:cNvPr>
          <p:cNvCxnSpPr>
            <a:cxnSpLocks noChangeShapeType="1"/>
          </p:cNvCxnSpPr>
          <p:nvPr/>
        </p:nvCxnSpPr>
        <p:spPr bwMode="auto">
          <a:xfrm flipV="1">
            <a:off x="1944053" y="6597650"/>
            <a:ext cx="1096962" cy="144463"/>
          </a:xfrm>
          <a:prstGeom prst="straightConnector1">
            <a:avLst/>
          </a:prstGeom>
          <a:noFill/>
          <a:ln w="9525" algn="ctr">
            <a:solidFill>
              <a:srgbClr val="9933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 name="TextBox 48">
            <a:extLst>
              <a:ext uri="{FF2B5EF4-FFF2-40B4-BE49-F238E27FC236}">
                <a16:creationId xmlns:a16="http://schemas.microsoft.com/office/drawing/2014/main" id="{E551C3C0-F10B-444F-A6A0-FB75C8CE21B5}"/>
              </a:ext>
            </a:extLst>
          </p:cNvPr>
          <p:cNvSpPr txBox="1">
            <a:spLocks noChangeArrowheads="1"/>
          </p:cNvSpPr>
          <p:nvPr/>
        </p:nvSpPr>
        <p:spPr bwMode="auto">
          <a:xfrm>
            <a:off x="5346065" y="6453188"/>
            <a:ext cx="41132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800">
                <a:latin typeface="+mn-lt"/>
                <a:ea typeface="微软雅黑 Light" panose="020B0502040204020203" pitchFamily="34" charset="-122"/>
              </a:rPr>
              <a:t>Fig. 5.4 ODBC code example in C program </a:t>
            </a:r>
            <a:endParaRPr lang="zh-CN" altLang="en-US" sz="1800">
              <a:latin typeface="+mn-lt"/>
              <a:ea typeface="微软雅黑 Light" panose="020B0502040204020203" pitchFamily="34" charset="-122"/>
            </a:endParaRPr>
          </a:p>
        </p:txBody>
      </p:sp>
      <p:sp>
        <p:nvSpPr>
          <p:cNvPr id="46" name="右大括号 56">
            <a:extLst>
              <a:ext uri="{FF2B5EF4-FFF2-40B4-BE49-F238E27FC236}">
                <a16:creationId xmlns:a16="http://schemas.microsoft.com/office/drawing/2014/main" id="{A4212DF4-8EE5-4494-A7A7-7DF689347B67}"/>
              </a:ext>
            </a:extLst>
          </p:cNvPr>
          <p:cNvSpPr>
            <a:spLocks/>
          </p:cNvSpPr>
          <p:nvPr/>
        </p:nvSpPr>
        <p:spPr bwMode="auto">
          <a:xfrm>
            <a:off x="7238365" y="3273425"/>
            <a:ext cx="144463" cy="414338"/>
          </a:xfrm>
          <a:prstGeom prst="rightBrace">
            <a:avLst>
              <a:gd name="adj1" fmla="val 8299"/>
              <a:gd name="adj2" fmla="val 50000"/>
            </a:avLst>
          </a:prstGeom>
          <a:noFill/>
          <a:ln w="952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ea typeface="微软雅黑 Light" panose="020B0502040204020203" pitchFamily="34" charset="-122"/>
            </a:endParaRPr>
          </a:p>
        </p:txBody>
      </p:sp>
      <p:sp>
        <p:nvSpPr>
          <p:cNvPr id="47" name="TextBox 18">
            <a:extLst>
              <a:ext uri="{FF2B5EF4-FFF2-40B4-BE49-F238E27FC236}">
                <a16:creationId xmlns:a16="http://schemas.microsoft.com/office/drawing/2014/main" id="{0731EFEB-DC6F-45D9-AFEC-3DDC6D236172}"/>
              </a:ext>
            </a:extLst>
          </p:cNvPr>
          <p:cNvSpPr txBox="1">
            <a:spLocks noChangeArrowheads="1"/>
          </p:cNvSpPr>
          <p:nvPr/>
        </p:nvSpPr>
        <p:spPr bwMode="auto">
          <a:xfrm>
            <a:off x="7416165" y="3355975"/>
            <a:ext cx="693738" cy="307975"/>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400">
                <a:latin typeface="+mn-lt"/>
                <a:ea typeface="微软雅黑 Light" panose="020B0502040204020203" pitchFamily="34" charset="-122"/>
              </a:rPr>
              <a:t>Query</a:t>
            </a:r>
            <a:endParaRPr lang="zh-CN" altLang="en-US" sz="1400">
              <a:latin typeface="+mn-lt"/>
              <a:ea typeface="微软雅黑 Light" panose="020B0502040204020203" pitchFamily="34" charset="-122"/>
            </a:endParaRPr>
          </a:p>
        </p:txBody>
      </p:sp>
      <p:cxnSp>
        <p:nvCxnSpPr>
          <p:cNvPr id="48" name="直接箭头连接符 19">
            <a:extLst>
              <a:ext uri="{FF2B5EF4-FFF2-40B4-BE49-F238E27FC236}">
                <a16:creationId xmlns:a16="http://schemas.microsoft.com/office/drawing/2014/main" id="{E4A989D8-C107-44D6-B951-058EEBE3275C}"/>
              </a:ext>
            </a:extLst>
          </p:cNvPr>
          <p:cNvCxnSpPr>
            <a:cxnSpLocks noChangeShapeType="1"/>
          </p:cNvCxnSpPr>
          <p:nvPr/>
        </p:nvCxnSpPr>
        <p:spPr bwMode="auto">
          <a:xfrm flipH="1">
            <a:off x="7416165" y="1665288"/>
            <a:ext cx="608013" cy="57150"/>
          </a:xfrm>
          <a:prstGeom prst="straightConnector1">
            <a:avLst/>
          </a:prstGeom>
          <a:noFill/>
          <a:ln w="9525"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接连接符 23">
            <a:extLst>
              <a:ext uri="{FF2B5EF4-FFF2-40B4-BE49-F238E27FC236}">
                <a16:creationId xmlns:a16="http://schemas.microsoft.com/office/drawing/2014/main" id="{AC85FC8E-C03B-4C06-A30B-F48839305723}"/>
              </a:ext>
            </a:extLst>
          </p:cNvPr>
          <p:cNvCxnSpPr>
            <a:cxnSpLocks noChangeShapeType="1"/>
          </p:cNvCxnSpPr>
          <p:nvPr/>
        </p:nvCxnSpPr>
        <p:spPr bwMode="auto">
          <a:xfrm flipH="1">
            <a:off x="3741103" y="4941888"/>
            <a:ext cx="1582737" cy="23812"/>
          </a:xfrm>
          <a:prstGeom prst="line">
            <a:avLst/>
          </a:prstGeom>
          <a:noFill/>
          <a:ln w="28575" algn="ctr">
            <a:solidFill>
              <a:srgbClr val="993300"/>
            </a:solidFill>
            <a:miter lim="800000"/>
            <a:headEnd/>
            <a:tailEnd/>
          </a:ln>
          <a:extLst>
            <a:ext uri="{909E8E84-426E-40DD-AFC4-6F175D3DCCD1}">
              <a14:hiddenFill xmlns:a14="http://schemas.microsoft.com/office/drawing/2010/main">
                <a:noFill/>
              </a14:hiddenFill>
            </a:ext>
          </a:extLst>
        </p:spPr>
      </p:cxnSp>
      <p:sp>
        <p:nvSpPr>
          <p:cNvPr id="50" name="TextBox 28">
            <a:extLst>
              <a:ext uri="{FF2B5EF4-FFF2-40B4-BE49-F238E27FC236}">
                <a16:creationId xmlns:a16="http://schemas.microsoft.com/office/drawing/2014/main" id="{49898C90-68C8-4534-9D6E-B4DC704ECB74}"/>
              </a:ext>
            </a:extLst>
          </p:cNvPr>
          <p:cNvSpPr txBox="1">
            <a:spLocks noChangeArrowheads="1"/>
          </p:cNvSpPr>
          <p:nvPr/>
        </p:nvSpPr>
        <p:spPr bwMode="auto">
          <a:xfrm>
            <a:off x="953452" y="5102225"/>
            <a:ext cx="1641476" cy="523220"/>
          </a:xfrm>
          <a:prstGeom prst="rect">
            <a:avLst/>
          </a:prstGeom>
          <a:solidFill>
            <a:srgbClr val="DDDDDD"/>
          </a:solidFill>
          <a:ln w="12700">
            <a:solidFill>
              <a:srgbClr val="993300"/>
            </a:solidFill>
            <a:prstDash val="sysDash"/>
            <a:miter lim="800000"/>
            <a:headEnd/>
            <a:tailEnd/>
          </a:ln>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400">
                <a:latin typeface="+mn-lt"/>
                <a:ea typeface="微软雅黑 Light" panose="020B0502040204020203" pitchFamily="34" charset="-122"/>
              </a:rPr>
              <a:t>8. </a:t>
            </a:r>
            <a:r>
              <a:rPr lang="zh-CN" altLang="en-US" sz="1400">
                <a:latin typeface="+mn-lt"/>
                <a:ea typeface="微软雅黑 Light" panose="020B0502040204020203" pitchFamily="34" charset="-122"/>
              </a:rPr>
              <a:t>从查询结果中依次取各个结果</a:t>
            </a:r>
            <a:r>
              <a:rPr lang="en-US" altLang="zh-CN" sz="1400">
                <a:latin typeface="+mn-lt"/>
                <a:ea typeface="微软雅黑 Light" panose="020B0502040204020203" pitchFamily="34" charset="-122"/>
              </a:rPr>
              <a:t>tuple</a:t>
            </a:r>
            <a:endParaRPr lang="zh-CN" altLang="en-US" sz="1400" i="1">
              <a:latin typeface="+mn-lt"/>
              <a:ea typeface="微软雅黑 Light" panose="020B0502040204020203" pitchFamily="34" charset="-122"/>
            </a:endParaRPr>
          </a:p>
        </p:txBody>
      </p:sp>
      <p:cxnSp>
        <p:nvCxnSpPr>
          <p:cNvPr id="51" name="直接箭头连接符 29">
            <a:extLst>
              <a:ext uri="{FF2B5EF4-FFF2-40B4-BE49-F238E27FC236}">
                <a16:creationId xmlns:a16="http://schemas.microsoft.com/office/drawing/2014/main" id="{8908E064-D20F-47B7-AD85-310E773B03AD}"/>
              </a:ext>
            </a:extLst>
          </p:cNvPr>
          <p:cNvCxnSpPr>
            <a:cxnSpLocks noChangeShapeType="1"/>
            <a:stCxn id="50" idx="3"/>
          </p:cNvCxnSpPr>
          <p:nvPr/>
        </p:nvCxnSpPr>
        <p:spPr bwMode="auto">
          <a:xfrm flipV="1">
            <a:off x="2594928" y="4984751"/>
            <a:ext cx="1428750" cy="379084"/>
          </a:xfrm>
          <a:prstGeom prst="straightConnector1">
            <a:avLst/>
          </a:prstGeom>
          <a:noFill/>
          <a:ln w="9525" algn="ctr">
            <a:solidFill>
              <a:srgbClr val="9933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2" name="矩形 6">
            <a:extLst>
              <a:ext uri="{FF2B5EF4-FFF2-40B4-BE49-F238E27FC236}">
                <a16:creationId xmlns:a16="http://schemas.microsoft.com/office/drawing/2014/main" id="{6361D3D0-B6A9-489F-8AA9-14C6691A30C3}"/>
              </a:ext>
            </a:extLst>
          </p:cNvPr>
          <p:cNvSpPr>
            <a:spLocks noChangeArrowheads="1"/>
          </p:cNvSpPr>
          <p:nvPr/>
        </p:nvSpPr>
        <p:spPr bwMode="auto">
          <a:xfrm>
            <a:off x="3741103" y="4365625"/>
            <a:ext cx="862012" cy="431800"/>
          </a:xfrm>
          <a:prstGeom prst="rect">
            <a:avLst/>
          </a:prstGeom>
          <a:noFill/>
          <a:ln w="28575" algn="ctr">
            <a:solidFill>
              <a:srgbClr val="99330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ea typeface="微软雅黑 Light" panose="020B0502040204020203" pitchFamily="34" charset="-122"/>
            </a:endParaRPr>
          </a:p>
        </p:txBody>
      </p:sp>
      <p:sp>
        <p:nvSpPr>
          <p:cNvPr id="53" name="TextBox 28">
            <a:extLst>
              <a:ext uri="{FF2B5EF4-FFF2-40B4-BE49-F238E27FC236}">
                <a16:creationId xmlns:a16="http://schemas.microsoft.com/office/drawing/2014/main" id="{A7E99E09-B20D-48BF-9AED-642C1E70F2FE}"/>
              </a:ext>
            </a:extLst>
          </p:cNvPr>
          <p:cNvSpPr txBox="1">
            <a:spLocks noChangeArrowheads="1"/>
          </p:cNvSpPr>
          <p:nvPr/>
        </p:nvSpPr>
        <p:spPr bwMode="auto">
          <a:xfrm>
            <a:off x="967740" y="5732463"/>
            <a:ext cx="1085850" cy="1169987"/>
          </a:xfrm>
          <a:prstGeom prst="rect">
            <a:avLst/>
          </a:prstGeom>
          <a:solidFill>
            <a:srgbClr val="DDDDDD"/>
          </a:solidFill>
          <a:ln w="12700">
            <a:solidFill>
              <a:srgbClr val="993300"/>
            </a:solidFill>
            <a:prstDash val="sysDash"/>
            <a:miter lim="800000"/>
            <a:headEnd/>
            <a:tailEnd/>
          </a:ln>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400">
                <a:latin typeface="+mn-lt"/>
                <a:ea typeface="微软雅黑 Light" panose="020B0502040204020203" pitchFamily="34" charset="-122"/>
              </a:rPr>
              <a:t>9.</a:t>
            </a:r>
            <a:r>
              <a:rPr lang="zh-CN" altLang="en-US" sz="1400">
                <a:latin typeface="+mn-lt"/>
                <a:ea typeface="微软雅黑 Light" panose="020B0502040204020203" pitchFamily="34" charset="-122"/>
              </a:rPr>
              <a:t>结束：</a:t>
            </a:r>
            <a:endParaRPr lang="en-US" altLang="zh-CN" sz="1400">
              <a:latin typeface="+mn-lt"/>
              <a:ea typeface="微软雅黑 Light" panose="020B0502040204020203" pitchFamily="34" charset="-122"/>
            </a:endParaRPr>
          </a:p>
          <a:p>
            <a:pPr eaLnBrk="1" hangingPunct="1"/>
            <a:r>
              <a:rPr lang="zh-CN" altLang="en-US" sz="1400">
                <a:latin typeface="+mn-lt"/>
                <a:ea typeface="微软雅黑 Light" panose="020B0502040204020203" pitchFamily="34" charset="-122"/>
              </a:rPr>
              <a:t>释放语句</a:t>
            </a:r>
            <a:endParaRPr lang="en-US" altLang="zh-CN" sz="1400">
              <a:latin typeface="+mn-lt"/>
              <a:ea typeface="微软雅黑 Light" panose="020B0502040204020203" pitchFamily="34" charset="-122"/>
            </a:endParaRPr>
          </a:p>
          <a:p>
            <a:pPr eaLnBrk="1" hangingPunct="1"/>
            <a:r>
              <a:rPr lang="zh-CN" altLang="en-US" sz="1400">
                <a:latin typeface="+mn-lt"/>
                <a:ea typeface="微软雅黑 Light" panose="020B0502040204020203" pitchFamily="34" charset="-122"/>
              </a:rPr>
              <a:t>断开连接</a:t>
            </a:r>
            <a:endParaRPr lang="en-US" altLang="zh-CN" sz="1400">
              <a:latin typeface="+mn-lt"/>
              <a:ea typeface="微软雅黑 Light" panose="020B0502040204020203" pitchFamily="34" charset="-122"/>
            </a:endParaRPr>
          </a:p>
          <a:p>
            <a:pPr eaLnBrk="1" hangingPunct="1"/>
            <a:r>
              <a:rPr lang="zh-CN" altLang="en-US" sz="1400">
                <a:latin typeface="+mn-lt"/>
                <a:ea typeface="微软雅黑 Light" panose="020B0502040204020203" pitchFamily="34" charset="-122"/>
              </a:rPr>
              <a:t>释放连接</a:t>
            </a:r>
            <a:endParaRPr lang="en-US" altLang="zh-CN" sz="1400">
              <a:latin typeface="+mn-lt"/>
              <a:ea typeface="微软雅黑 Light" panose="020B0502040204020203" pitchFamily="34" charset="-122"/>
            </a:endParaRPr>
          </a:p>
          <a:p>
            <a:pPr eaLnBrk="1" hangingPunct="1"/>
            <a:r>
              <a:rPr lang="zh-CN" altLang="en-US" sz="1400">
                <a:latin typeface="+mn-lt"/>
                <a:ea typeface="微软雅黑 Light" panose="020B0502040204020203" pitchFamily="34" charset="-122"/>
              </a:rPr>
              <a:t>释放环境</a:t>
            </a:r>
          </a:p>
        </p:txBody>
      </p:sp>
      <p:sp>
        <p:nvSpPr>
          <p:cNvPr id="54" name="圆角矩形 145">
            <a:extLst>
              <a:ext uri="{FF2B5EF4-FFF2-40B4-BE49-F238E27FC236}">
                <a16:creationId xmlns:a16="http://schemas.microsoft.com/office/drawing/2014/main" id="{BFBABDB0-7247-432F-A35C-5346C36D58B3}"/>
              </a:ext>
            </a:extLst>
          </p:cNvPr>
          <p:cNvSpPr>
            <a:spLocks noChangeArrowheads="1"/>
          </p:cNvSpPr>
          <p:nvPr/>
        </p:nvSpPr>
        <p:spPr bwMode="auto">
          <a:xfrm>
            <a:off x="8533765" y="4310063"/>
            <a:ext cx="1223963" cy="360362"/>
          </a:xfrm>
          <a:prstGeom prst="roundRect">
            <a:avLst>
              <a:gd name="adj" fmla="val 16667"/>
            </a:avLst>
          </a:prstGeom>
          <a:solidFill>
            <a:srgbClr val="FFC000"/>
          </a:solidFill>
          <a:ln w="9525" algn="ctr">
            <a:solidFill>
              <a:schemeClr val="tx1"/>
            </a:solidFill>
            <a:miter lim="800000"/>
            <a:headEnd/>
            <a:tailEnd/>
          </a:ln>
        </p:spPr>
        <p:txBody>
          <a:bodyPr wrap="none"/>
          <a:lstStyle/>
          <a:p>
            <a:r>
              <a:rPr lang="en-US" altLang="zh-CN" sz="1200">
                <a:ea typeface="微软雅黑 Light" panose="020B0502040204020203" pitchFamily="34" charset="-122"/>
              </a:rPr>
              <a:t>SQLBindCo</a:t>
            </a:r>
            <a:r>
              <a:rPr lang="zh-CN" altLang="en-US" sz="1200">
                <a:ea typeface="微软雅黑 Light" panose="020B0502040204020203" pitchFamily="34" charset="-122"/>
              </a:rPr>
              <a:t>参数</a:t>
            </a:r>
          </a:p>
        </p:txBody>
      </p:sp>
      <p:sp>
        <p:nvSpPr>
          <p:cNvPr id="55" name="TextBox 146">
            <a:extLst>
              <a:ext uri="{FF2B5EF4-FFF2-40B4-BE49-F238E27FC236}">
                <a16:creationId xmlns:a16="http://schemas.microsoft.com/office/drawing/2014/main" id="{C285495A-6DD5-41BF-A4CB-28D572ACDC9D}"/>
              </a:ext>
            </a:extLst>
          </p:cNvPr>
          <p:cNvSpPr txBox="1">
            <a:spLocks noChangeArrowheads="1"/>
          </p:cNvSpPr>
          <p:nvPr/>
        </p:nvSpPr>
        <p:spPr bwMode="auto">
          <a:xfrm>
            <a:off x="8081328" y="4556125"/>
            <a:ext cx="2030412" cy="1615827"/>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100" dirty="0">
                <a:latin typeface="+mn-lt"/>
                <a:ea typeface="微软雅黑 Light" panose="020B0502040204020203" pitchFamily="34" charset="-122"/>
              </a:rPr>
              <a:t>1: </a:t>
            </a:r>
            <a:r>
              <a:rPr lang="zh-CN" altLang="en-US" sz="1100" dirty="0">
                <a:latin typeface="+mn-lt"/>
                <a:ea typeface="微软雅黑 Light" panose="020B0502040204020203" pitchFamily="34" charset="-122"/>
              </a:rPr>
              <a:t>语句</a:t>
            </a:r>
            <a:r>
              <a:rPr lang="en-US" altLang="zh-CN" sz="1100" dirty="0">
                <a:latin typeface="+mn-lt"/>
                <a:ea typeface="微软雅黑 Light" panose="020B0502040204020203" pitchFamily="34" charset="-122"/>
              </a:rPr>
              <a:t>, </a:t>
            </a:r>
            <a:r>
              <a:rPr lang="en-US" altLang="zh-CN" sz="1100" dirty="0" err="1">
                <a:latin typeface="+mn-lt"/>
                <a:ea typeface="微软雅黑 Light" panose="020B0502040204020203" pitchFamily="34" charset="-122"/>
              </a:rPr>
              <a:t>e.g.stmt</a:t>
            </a:r>
            <a:r>
              <a:rPr lang="en-US" altLang="zh-CN" sz="1100" dirty="0">
                <a:latin typeface="+mn-lt"/>
                <a:ea typeface="微软雅黑 Light" panose="020B0502040204020203" pitchFamily="34" charset="-122"/>
              </a:rPr>
              <a:t>;</a:t>
            </a:r>
          </a:p>
          <a:p>
            <a:pPr eaLnBrk="1" hangingPunct="1"/>
            <a:r>
              <a:rPr lang="en-US" altLang="zh-CN" sz="1100" dirty="0">
                <a:latin typeface="+mn-lt"/>
                <a:ea typeface="微软雅黑 Light" panose="020B0502040204020203" pitchFamily="34" charset="-122"/>
              </a:rPr>
              <a:t>2: </a:t>
            </a:r>
            <a:r>
              <a:rPr lang="zh-CN" altLang="en-US" sz="1100" dirty="0">
                <a:latin typeface="+mn-lt"/>
                <a:ea typeface="微软雅黑 Light" panose="020B0502040204020203" pitchFamily="34" charset="-122"/>
              </a:rPr>
              <a:t>查询结果</a:t>
            </a:r>
            <a:r>
              <a:rPr lang="en-US" altLang="zh-CN" sz="1100" dirty="0">
                <a:latin typeface="+mn-lt"/>
                <a:ea typeface="微软雅黑 Light" panose="020B0502040204020203" pitchFamily="34" charset="-122"/>
              </a:rPr>
              <a:t>tuple</a:t>
            </a:r>
            <a:r>
              <a:rPr lang="zh-CN" altLang="en-US" sz="1100" dirty="0">
                <a:latin typeface="+mn-lt"/>
                <a:ea typeface="微软雅黑 Light" panose="020B0502040204020203" pitchFamily="34" charset="-122"/>
              </a:rPr>
              <a:t>中属性位置，</a:t>
            </a:r>
            <a:r>
              <a:rPr lang="en-US" altLang="zh-CN" sz="1100" dirty="0">
                <a:latin typeface="+mn-lt"/>
                <a:ea typeface="微软雅黑 Light" panose="020B0502040204020203" pitchFamily="34" charset="-122"/>
              </a:rPr>
              <a:t>e.g. 1,2; </a:t>
            </a:r>
          </a:p>
          <a:p>
            <a:pPr eaLnBrk="1" hangingPunct="1"/>
            <a:r>
              <a:rPr lang="en-US" altLang="zh-CN" sz="1100" dirty="0">
                <a:latin typeface="+mn-lt"/>
                <a:ea typeface="微软雅黑 Light" panose="020B0502040204020203" pitchFamily="34" charset="-122"/>
              </a:rPr>
              <a:t>3:  SQL attribute </a:t>
            </a:r>
            <a:r>
              <a:rPr lang="zh-CN" altLang="en-US" sz="1100" dirty="0">
                <a:latin typeface="+mn-lt"/>
                <a:ea typeface="微软雅黑 Light" panose="020B0502040204020203" pitchFamily="34" charset="-122"/>
              </a:rPr>
              <a:t>类型</a:t>
            </a:r>
            <a:r>
              <a:rPr lang="en-US" altLang="zh-CN" sz="1100" dirty="0">
                <a:latin typeface="+mn-lt"/>
                <a:ea typeface="微软雅黑 Light" panose="020B0502040204020203" pitchFamily="34" charset="-122"/>
              </a:rPr>
              <a:t> </a:t>
            </a:r>
            <a:r>
              <a:rPr lang="en-US" altLang="zh-CN" sz="1100" dirty="0">
                <a:latin typeface="+mn-lt"/>
                <a:ea typeface="微软雅黑 Light" panose="020B0502040204020203" pitchFamily="34" charset="-122"/>
                <a:sym typeface="Wingdings" pitchFamily="2" charset="2"/>
              </a:rPr>
              <a:t> C variable </a:t>
            </a:r>
            <a:r>
              <a:rPr lang="zh-CN" altLang="en-US" sz="1100" dirty="0">
                <a:latin typeface="+mn-lt"/>
                <a:ea typeface="微软雅黑 Light" panose="020B0502040204020203" pitchFamily="34" charset="-122"/>
                <a:sym typeface="Wingdings" pitchFamily="2" charset="2"/>
              </a:rPr>
              <a:t>类型转换</a:t>
            </a:r>
            <a:r>
              <a:rPr lang="en-US" altLang="zh-CN" sz="1100" dirty="0">
                <a:latin typeface="+mn-lt"/>
                <a:ea typeface="微软雅黑 Light" panose="020B0502040204020203" pitchFamily="34" charset="-122"/>
                <a:sym typeface="Wingdings" pitchFamily="2" charset="2"/>
              </a:rPr>
              <a:t>;</a:t>
            </a:r>
            <a:endParaRPr lang="en-US" altLang="zh-CN" sz="1100" dirty="0">
              <a:latin typeface="+mn-lt"/>
              <a:ea typeface="微软雅黑 Light" panose="020B0502040204020203" pitchFamily="34" charset="-122"/>
            </a:endParaRPr>
          </a:p>
          <a:p>
            <a:pPr eaLnBrk="1" hangingPunct="1"/>
            <a:r>
              <a:rPr lang="en-US" altLang="zh-CN" sz="1100" dirty="0">
                <a:latin typeface="+mn-lt"/>
                <a:ea typeface="微软雅黑 Light" panose="020B0502040204020203" pitchFamily="34" charset="-122"/>
              </a:rPr>
              <a:t>4</a:t>
            </a:r>
            <a:r>
              <a:rPr lang="zh-CN" altLang="en-US" sz="1100" dirty="0">
                <a:latin typeface="+mn-lt"/>
                <a:ea typeface="微软雅黑 Light" panose="020B0502040204020203" pitchFamily="34" charset="-122"/>
              </a:rPr>
              <a:t>：</a:t>
            </a:r>
            <a:r>
              <a:rPr lang="en-US" altLang="zh-CN" sz="1100" dirty="0">
                <a:latin typeface="+mn-lt"/>
                <a:ea typeface="微软雅黑 Light" panose="020B0502040204020203" pitchFamily="34" charset="-122"/>
              </a:rPr>
              <a:t>the address of the C variable;</a:t>
            </a:r>
          </a:p>
          <a:p>
            <a:pPr eaLnBrk="1" hangingPunct="1"/>
            <a:r>
              <a:rPr lang="en-US" altLang="zh-CN" sz="1100" dirty="0">
                <a:latin typeface="+mn-lt"/>
                <a:ea typeface="微软雅黑 Light" panose="020B0502040204020203" pitchFamily="34" charset="-122"/>
              </a:rPr>
              <a:t>5/6</a:t>
            </a:r>
            <a:r>
              <a:rPr lang="zh-CN" altLang="en-US" sz="1100" dirty="0">
                <a:latin typeface="+mn-lt"/>
                <a:ea typeface="微软雅黑 Light" panose="020B0502040204020203" pitchFamily="34" charset="-122"/>
              </a:rPr>
              <a:t>：对变长（字符串）类型，定义最大长度，以及实际长度的存储位置</a:t>
            </a:r>
            <a:r>
              <a:rPr lang="en-US" altLang="zh-CN" sz="1100" dirty="0">
                <a:latin typeface="+mn-lt"/>
                <a:ea typeface="微软雅黑 Light" panose="020B0502040204020203" pitchFamily="34" charset="-122"/>
              </a:rPr>
              <a:t>/</a:t>
            </a:r>
            <a:r>
              <a:rPr lang="zh-CN" altLang="en-US" sz="1100" dirty="0">
                <a:latin typeface="+mn-lt"/>
                <a:ea typeface="微软雅黑 Light" panose="020B0502040204020203" pitchFamily="34" charset="-122"/>
              </a:rPr>
              <a:t>变量</a:t>
            </a:r>
          </a:p>
        </p:txBody>
      </p:sp>
      <p:sp>
        <p:nvSpPr>
          <p:cNvPr id="56" name="TextBox 28">
            <a:extLst>
              <a:ext uri="{FF2B5EF4-FFF2-40B4-BE49-F238E27FC236}">
                <a16:creationId xmlns:a16="http://schemas.microsoft.com/office/drawing/2014/main" id="{B2B548BF-6A2C-4C19-B04C-C67F87B9FC4A}"/>
              </a:ext>
            </a:extLst>
          </p:cNvPr>
          <p:cNvSpPr txBox="1">
            <a:spLocks noChangeArrowheads="1"/>
          </p:cNvSpPr>
          <p:nvPr/>
        </p:nvSpPr>
        <p:spPr bwMode="auto">
          <a:xfrm>
            <a:off x="951865" y="2365375"/>
            <a:ext cx="1608138" cy="523875"/>
          </a:xfrm>
          <a:prstGeom prst="rect">
            <a:avLst/>
          </a:prstGeom>
          <a:solidFill>
            <a:srgbClr val="DDDDDD"/>
          </a:solidFill>
          <a:ln w="12700">
            <a:solidFill>
              <a:srgbClr val="993300"/>
            </a:solidFill>
            <a:prstDash val="sysDash"/>
            <a:miter lim="800000"/>
            <a:headEnd/>
            <a:tailEnd/>
          </a:ln>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400">
                <a:latin typeface="+mn-lt"/>
                <a:ea typeface="微软雅黑 Light" panose="020B0502040204020203" pitchFamily="34" charset="-122"/>
              </a:rPr>
              <a:t>4.</a:t>
            </a:r>
            <a:r>
              <a:rPr lang="zh-CN" altLang="en-US" sz="1400">
                <a:latin typeface="+mn-lt"/>
                <a:ea typeface="微软雅黑 Light" panose="020B0502040204020203" pitchFamily="34" charset="-122"/>
              </a:rPr>
              <a:t> 定义</a:t>
            </a:r>
            <a:r>
              <a:rPr lang="en-US" altLang="zh-CN" sz="1400">
                <a:latin typeface="+mn-lt"/>
                <a:ea typeface="微软雅黑 Light" panose="020B0502040204020203" pitchFamily="34" charset="-122"/>
              </a:rPr>
              <a:t>C variables</a:t>
            </a:r>
            <a:r>
              <a:rPr lang="zh-CN" altLang="en-US" sz="1400">
                <a:latin typeface="+mn-lt"/>
                <a:ea typeface="微软雅黑 Light" panose="020B0502040204020203" pitchFamily="34" charset="-122"/>
              </a:rPr>
              <a:t>、</a:t>
            </a:r>
            <a:r>
              <a:rPr lang="en-US" altLang="zh-CN" sz="1400">
                <a:latin typeface="+mn-lt"/>
                <a:ea typeface="微软雅黑 Light" panose="020B0502040204020203" pitchFamily="34" charset="-122"/>
              </a:rPr>
              <a:t>SQL</a:t>
            </a:r>
            <a:r>
              <a:rPr lang="zh-CN" altLang="en-US" sz="1400">
                <a:latin typeface="+mn-lt"/>
                <a:ea typeface="微软雅黑 Light" panose="020B0502040204020203" pitchFamily="34" charset="-122"/>
              </a:rPr>
              <a:t>语句句柄</a:t>
            </a:r>
          </a:p>
        </p:txBody>
      </p:sp>
      <p:sp>
        <p:nvSpPr>
          <p:cNvPr id="57" name="左大括号 16">
            <a:extLst>
              <a:ext uri="{FF2B5EF4-FFF2-40B4-BE49-F238E27FC236}">
                <a16:creationId xmlns:a16="http://schemas.microsoft.com/office/drawing/2014/main" id="{D0C2C951-F016-48BA-B1A5-D9DD943F78BC}"/>
              </a:ext>
            </a:extLst>
          </p:cNvPr>
          <p:cNvSpPr>
            <a:spLocks/>
          </p:cNvSpPr>
          <p:nvPr/>
        </p:nvSpPr>
        <p:spPr bwMode="auto">
          <a:xfrm>
            <a:off x="3195003" y="2276475"/>
            <a:ext cx="190500" cy="636588"/>
          </a:xfrm>
          <a:prstGeom prst="leftBrace">
            <a:avLst>
              <a:gd name="adj1" fmla="val 8308"/>
              <a:gd name="adj2" fmla="val 50000"/>
            </a:avLst>
          </a:prstGeom>
          <a:noFill/>
          <a:ln w="952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ea typeface="微软雅黑 Light" panose="020B0502040204020203" pitchFamily="34" charset="-122"/>
            </a:endParaRPr>
          </a:p>
        </p:txBody>
      </p:sp>
      <p:cxnSp>
        <p:nvCxnSpPr>
          <p:cNvPr id="58" name="直接箭头连接符 29">
            <a:extLst>
              <a:ext uri="{FF2B5EF4-FFF2-40B4-BE49-F238E27FC236}">
                <a16:creationId xmlns:a16="http://schemas.microsoft.com/office/drawing/2014/main" id="{7EE605F0-4DE6-4248-BCF4-A93F6467B97E}"/>
              </a:ext>
            </a:extLst>
          </p:cNvPr>
          <p:cNvCxnSpPr>
            <a:cxnSpLocks noChangeShapeType="1"/>
            <a:stCxn id="56" idx="3"/>
            <a:endCxn id="57" idx="1"/>
          </p:cNvCxnSpPr>
          <p:nvPr/>
        </p:nvCxnSpPr>
        <p:spPr bwMode="auto">
          <a:xfrm flipV="1">
            <a:off x="2560003" y="2595563"/>
            <a:ext cx="635000" cy="31750"/>
          </a:xfrm>
          <a:prstGeom prst="straightConnector1">
            <a:avLst/>
          </a:prstGeom>
          <a:noFill/>
          <a:ln w="9525" algn="ctr">
            <a:solidFill>
              <a:srgbClr val="9933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 name="TextBox 28">
            <a:extLst>
              <a:ext uri="{FF2B5EF4-FFF2-40B4-BE49-F238E27FC236}">
                <a16:creationId xmlns:a16="http://schemas.microsoft.com/office/drawing/2014/main" id="{2477279B-DCE9-4D6D-98AE-137749A19F53}"/>
              </a:ext>
            </a:extLst>
          </p:cNvPr>
          <p:cNvSpPr txBox="1">
            <a:spLocks noChangeArrowheads="1"/>
          </p:cNvSpPr>
          <p:nvPr/>
        </p:nvSpPr>
        <p:spPr bwMode="auto">
          <a:xfrm>
            <a:off x="975678" y="4379913"/>
            <a:ext cx="2024062" cy="522287"/>
          </a:xfrm>
          <a:prstGeom prst="rect">
            <a:avLst/>
          </a:prstGeom>
          <a:solidFill>
            <a:srgbClr val="DDDDDD"/>
          </a:solidFill>
          <a:ln w="12700">
            <a:solidFill>
              <a:srgbClr val="993300"/>
            </a:solidFill>
            <a:prstDash val="sysDash"/>
            <a:miter lim="800000"/>
            <a:headEnd/>
            <a:tailEnd/>
          </a:ln>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400">
                <a:latin typeface="+mn-lt"/>
                <a:ea typeface="微软雅黑 Light" panose="020B0502040204020203" pitchFamily="34" charset="-122"/>
              </a:rPr>
              <a:t>7. </a:t>
            </a:r>
            <a:r>
              <a:rPr lang="zh-CN" altLang="en-US" sz="1400">
                <a:latin typeface="+mn-lt"/>
                <a:ea typeface="微软雅黑 Light" panose="020B0502040204020203" pitchFamily="34" charset="-122"/>
              </a:rPr>
              <a:t>将查询结果</a:t>
            </a:r>
            <a:r>
              <a:rPr lang="en-US" altLang="zh-CN" sz="1400">
                <a:latin typeface="+mn-lt"/>
                <a:ea typeface="微软雅黑 Light" panose="020B0502040204020203" pitchFamily="34" charset="-122"/>
              </a:rPr>
              <a:t>tuple</a:t>
            </a:r>
            <a:r>
              <a:rPr lang="zh-CN" altLang="en-US" sz="1400">
                <a:latin typeface="+mn-lt"/>
                <a:ea typeface="微软雅黑 Light" panose="020B0502040204020203" pitchFamily="34" charset="-122"/>
              </a:rPr>
              <a:t>中的属性绑定到</a:t>
            </a:r>
            <a:r>
              <a:rPr lang="en-US" altLang="zh-CN" sz="1400">
                <a:latin typeface="+mn-lt"/>
                <a:ea typeface="微软雅黑 Light" panose="020B0502040204020203" pitchFamily="34" charset="-122"/>
              </a:rPr>
              <a:t>C variables</a:t>
            </a:r>
            <a:endParaRPr lang="zh-CN" altLang="en-US" sz="1400" i="1">
              <a:latin typeface="+mn-lt"/>
              <a:ea typeface="微软雅黑 Light" panose="020B0502040204020203" pitchFamily="34" charset="-122"/>
            </a:endParaRPr>
          </a:p>
        </p:txBody>
      </p:sp>
      <p:cxnSp>
        <p:nvCxnSpPr>
          <p:cNvPr id="60" name="直接箭头连接符 29">
            <a:extLst>
              <a:ext uri="{FF2B5EF4-FFF2-40B4-BE49-F238E27FC236}">
                <a16:creationId xmlns:a16="http://schemas.microsoft.com/office/drawing/2014/main" id="{E40672DC-6A7D-4E7B-9967-8529CCF46D66}"/>
              </a:ext>
            </a:extLst>
          </p:cNvPr>
          <p:cNvCxnSpPr>
            <a:cxnSpLocks noChangeShapeType="1"/>
            <a:stCxn id="59" idx="3"/>
          </p:cNvCxnSpPr>
          <p:nvPr/>
        </p:nvCxnSpPr>
        <p:spPr bwMode="auto">
          <a:xfrm flipV="1">
            <a:off x="2999740" y="4581525"/>
            <a:ext cx="741363" cy="58738"/>
          </a:xfrm>
          <a:prstGeom prst="straightConnector1">
            <a:avLst/>
          </a:prstGeom>
          <a:noFill/>
          <a:ln w="9525" algn="ctr">
            <a:solidFill>
              <a:srgbClr val="9933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1037142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DB3FBE-2472-4497-9279-A22252C6297D}"/>
              </a:ext>
            </a:extLst>
          </p:cNvPr>
          <p:cNvSpPr>
            <a:spLocks noGrp="1"/>
          </p:cNvSpPr>
          <p:nvPr>
            <p:ph type="title"/>
          </p:nvPr>
        </p:nvSpPr>
        <p:spPr/>
        <p:txBody>
          <a:bodyPr>
            <a:normAutofit/>
          </a:bodyPr>
          <a:lstStyle/>
          <a:p>
            <a:r>
              <a:rPr lang="zh-CN" altLang="en-US" sz="2800" dirty="0">
                <a:solidFill>
                  <a:schemeClr val="tx2"/>
                </a:solidFill>
                <a:latin typeface="Times New Roman" pitchFamily="18" charset="0"/>
                <a:cs typeface="Times New Roman" pitchFamily="18" charset="0"/>
              </a:rPr>
              <a:t>关于连接时长</a:t>
            </a:r>
            <a:endParaRPr lang="zh-CN" altLang="en-US" dirty="0"/>
          </a:p>
        </p:txBody>
      </p:sp>
      <p:sp>
        <p:nvSpPr>
          <p:cNvPr id="3" name="内容占位符 2">
            <a:extLst>
              <a:ext uri="{FF2B5EF4-FFF2-40B4-BE49-F238E27FC236}">
                <a16:creationId xmlns:a16="http://schemas.microsoft.com/office/drawing/2014/main" id="{074BD51F-C17D-4174-9945-3DB9771C46DB}"/>
              </a:ext>
            </a:extLst>
          </p:cNvPr>
          <p:cNvSpPr>
            <a:spLocks noGrp="1"/>
          </p:cNvSpPr>
          <p:nvPr>
            <p:ph idx="1"/>
          </p:nvPr>
        </p:nvSpPr>
        <p:spPr/>
        <p:txBody>
          <a:bodyPr/>
          <a:lstStyle/>
          <a:p>
            <a:r>
              <a:rPr lang="zh-CN" altLang="en-US" dirty="0"/>
              <a:t>实际数据库平台下，</a:t>
            </a:r>
            <a:r>
              <a:rPr lang="en-US" altLang="zh-CN" dirty="0"/>
              <a:t>client application program</a:t>
            </a:r>
            <a:r>
              <a:rPr lang="zh-CN" altLang="en-US" dirty="0"/>
              <a:t>与</a:t>
            </a:r>
            <a:r>
              <a:rPr lang="en-US" altLang="zh-CN" dirty="0"/>
              <a:t>DBMS</a:t>
            </a:r>
            <a:r>
              <a:rPr lang="zh-CN" altLang="en-US" dirty="0"/>
              <a:t>间的连接</a:t>
            </a:r>
            <a:r>
              <a:rPr lang="en-US" altLang="zh-CN" dirty="0"/>
              <a:t>(connection)</a:t>
            </a:r>
            <a:r>
              <a:rPr lang="zh-CN" altLang="en-US" dirty="0"/>
              <a:t>的时长是有限制、并且可以调整的</a:t>
            </a:r>
            <a:endParaRPr lang="en-US" altLang="zh-CN" dirty="0"/>
          </a:p>
          <a:p>
            <a:pPr marL="269875" lvl="1">
              <a:spcBef>
                <a:spcPts val="560"/>
              </a:spcBef>
              <a:buClr>
                <a:srgbClr val="0B32D9"/>
              </a:buClr>
              <a:buSzPct val="60000"/>
              <a:buFont typeface="Wingdings" panose="05000000000000000000" pitchFamily="2" charset="2"/>
              <a:buChar char="n"/>
              <a:defRPr/>
            </a:pPr>
            <a:r>
              <a:rPr lang="zh-CN" altLang="en-US" dirty="0"/>
              <a:t>建立连接、数据库访问时，如果不指定连接时长，可采用系统默认的连接时长</a:t>
            </a:r>
            <a:endParaRPr lang="en-US" altLang="zh-CN" dirty="0"/>
          </a:p>
          <a:p>
            <a:pPr marL="269875" lvl="1">
              <a:spcBef>
                <a:spcPts val="560"/>
              </a:spcBef>
              <a:buClr>
                <a:srgbClr val="0B32D9"/>
              </a:buClr>
              <a:buSzPct val="60000"/>
              <a:buFont typeface="Wingdings" panose="05000000000000000000" pitchFamily="2" charset="2"/>
              <a:buChar char="n"/>
              <a:defRPr/>
            </a:pPr>
            <a:r>
              <a:rPr lang="zh-CN" altLang="en-US" dirty="0"/>
              <a:t>注意：</a:t>
            </a:r>
            <a:endParaRPr lang="en-US" altLang="zh-CN" dirty="0"/>
          </a:p>
          <a:p>
            <a:pPr lvl="1">
              <a:defRPr/>
            </a:pPr>
            <a:r>
              <a:rPr lang="en-US" altLang="zh-CN" dirty="0">
                <a:latin typeface="Times New Roman" pitchFamily="18" charset="0"/>
                <a:ea typeface="ＭＳ Ｐゴシック" pitchFamily="34" charset="-128"/>
                <a:cs typeface="Times New Roman" pitchFamily="18" charset="0"/>
              </a:rPr>
              <a:t> </a:t>
            </a:r>
            <a:r>
              <a:rPr lang="zh-CN" altLang="en-US" dirty="0">
                <a:latin typeface="+mn-ea"/>
                <a:cs typeface="Times New Roman" pitchFamily="18" charset="0"/>
              </a:rPr>
              <a:t>当采用系统默认连接时长时，</a:t>
            </a:r>
            <a:r>
              <a:rPr lang="en-US" altLang="zh-CN" dirty="0">
                <a:latin typeface="+mn-ea"/>
                <a:cs typeface="Times New Roman" pitchFamily="18" charset="0"/>
              </a:rPr>
              <a:t>e.g.60s</a:t>
            </a:r>
            <a:r>
              <a:rPr lang="zh-CN" altLang="en-US" dirty="0">
                <a:latin typeface="+mn-ea"/>
                <a:cs typeface="Times New Roman" pitchFamily="18" charset="0"/>
              </a:rPr>
              <a:t>，如果在连接过程中的</a:t>
            </a:r>
            <a:r>
              <a:rPr lang="en-US" altLang="zh-CN" dirty="0">
                <a:latin typeface="+mn-ea"/>
                <a:cs typeface="Times New Roman" pitchFamily="18" charset="0"/>
              </a:rPr>
              <a:t>SQL query</a:t>
            </a:r>
            <a:r>
              <a:rPr lang="zh-CN" altLang="en-US" dirty="0">
                <a:latin typeface="+mn-ea"/>
                <a:cs typeface="Times New Roman" pitchFamily="18" charset="0"/>
              </a:rPr>
              <a:t>操作访问时间超过该连接时长，则</a:t>
            </a:r>
            <a:r>
              <a:rPr lang="en-US" altLang="zh-CN" dirty="0">
                <a:latin typeface="+mn-ea"/>
                <a:cs typeface="Times New Roman" pitchFamily="18" charset="0"/>
              </a:rPr>
              <a:t>SQL query</a:t>
            </a:r>
            <a:r>
              <a:rPr lang="zh-CN" altLang="en-US" dirty="0">
                <a:latin typeface="+mn-ea"/>
                <a:cs typeface="Times New Roman" pitchFamily="18" charset="0"/>
              </a:rPr>
              <a:t>操作将被强行终止，访问失败</a:t>
            </a:r>
            <a:endParaRPr lang="en-US" altLang="zh-CN" dirty="0">
              <a:latin typeface="+mn-ea"/>
              <a:cs typeface="Times New Roman" pitchFamily="18" charset="0"/>
            </a:endParaRPr>
          </a:p>
          <a:p>
            <a:pPr lvl="1">
              <a:defRPr/>
            </a:pPr>
            <a:r>
              <a:rPr lang="zh-CN" altLang="en-US" dirty="0">
                <a:latin typeface="+mn-ea"/>
                <a:cs typeface="Times New Roman" pitchFamily="18" charset="0"/>
              </a:rPr>
              <a:t>可以采用相关</a:t>
            </a:r>
            <a:r>
              <a:rPr lang="en-US" altLang="zh-CN" dirty="0">
                <a:latin typeface="+mn-ea"/>
                <a:cs typeface="Times New Roman" pitchFamily="18" charset="0"/>
              </a:rPr>
              <a:t>API</a:t>
            </a:r>
            <a:r>
              <a:rPr lang="zh-CN" altLang="en-US" dirty="0">
                <a:latin typeface="+mn-ea"/>
                <a:cs typeface="Times New Roman" pitchFamily="18" charset="0"/>
              </a:rPr>
              <a:t>，修改连接时长，保证数据库访问时间不超过连接时长</a:t>
            </a:r>
            <a:endParaRPr lang="en-US" altLang="zh-CN" dirty="0">
              <a:latin typeface="+mn-ea"/>
              <a:cs typeface="Times New Roman" pitchFamily="18" charset="0"/>
            </a:endParaRPr>
          </a:p>
          <a:p>
            <a:endParaRPr lang="zh-CN" altLang="en-US" dirty="0"/>
          </a:p>
        </p:txBody>
      </p:sp>
      <p:sp>
        <p:nvSpPr>
          <p:cNvPr id="4" name="日期占位符 3">
            <a:extLst>
              <a:ext uri="{FF2B5EF4-FFF2-40B4-BE49-F238E27FC236}">
                <a16:creationId xmlns:a16="http://schemas.microsoft.com/office/drawing/2014/main" id="{58F21738-8083-46B5-87F3-03EB3D07167A}"/>
              </a:ext>
            </a:extLst>
          </p:cNvPr>
          <p:cNvSpPr>
            <a:spLocks noGrp="1"/>
          </p:cNvSpPr>
          <p:nvPr>
            <p:ph type="dt" sz="half" idx="10"/>
          </p:nvPr>
        </p:nvSpPr>
        <p:spPr/>
        <p:txBody>
          <a:bodyPr/>
          <a:lstStyle/>
          <a:p>
            <a:fld id="{EEEB4844-F474-4FAE-B52B-6F69253C0411}"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21C2FC80-E63B-41A9-9A7F-A6667764CEB3}"/>
              </a:ext>
            </a:extLst>
          </p:cNvPr>
          <p:cNvSpPr>
            <a:spLocks noGrp="1"/>
          </p:cNvSpPr>
          <p:nvPr>
            <p:ph type="sldNum" sz="quarter" idx="12"/>
          </p:nvPr>
        </p:nvSpPr>
        <p:spPr/>
        <p:txBody>
          <a:bodyPr/>
          <a:lstStyle/>
          <a:p>
            <a:fld id="{47C4BD23-150C-4A56-8E66-9482A3FB2E80}" type="slidenum">
              <a:rPr lang="zh-CN" altLang="en-US" smtClean="0"/>
              <a:pPr/>
              <a:t>29</a:t>
            </a:fld>
            <a:endParaRPr lang="zh-CN" altLang="en-US" dirty="0"/>
          </a:p>
        </p:txBody>
      </p:sp>
    </p:spTree>
    <p:extLst>
      <p:ext uri="{BB962C8B-B14F-4D97-AF65-F5344CB8AC3E}">
        <p14:creationId xmlns:p14="http://schemas.microsoft.com/office/powerpoint/2010/main" val="3823616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6E3F87-E2EE-4EC4-B3BF-92C635833E2A}"/>
              </a:ext>
            </a:extLst>
          </p:cNvPr>
          <p:cNvSpPr>
            <a:spLocks noGrp="1"/>
          </p:cNvSpPr>
          <p:nvPr>
            <p:ph type="title"/>
          </p:nvPr>
        </p:nvSpPr>
        <p:spPr/>
        <p:txBody>
          <a:bodyPr/>
          <a:lstStyle/>
          <a:p>
            <a:r>
              <a:rPr lang="en-US" altLang="zh-CN" sz="2800" dirty="0">
                <a:cs typeface="Times New Roman" pitchFamily="18" charset="0"/>
              </a:rPr>
              <a:t>5.1 Accessing SQL From a Programming Language</a:t>
            </a:r>
            <a:endParaRPr lang="zh-CN" altLang="en-US" dirty="0"/>
          </a:p>
        </p:txBody>
      </p:sp>
      <p:sp>
        <p:nvSpPr>
          <p:cNvPr id="3" name="内容占位符 2">
            <a:extLst>
              <a:ext uri="{FF2B5EF4-FFF2-40B4-BE49-F238E27FC236}">
                <a16:creationId xmlns:a16="http://schemas.microsoft.com/office/drawing/2014/main" id="{792EB936-448C-4B38-B904-EA200F6F7D5C}"/>
              </a:ext>
            </a:extLst>
          </p:cNvPr>
          <p:cNvSpPr>
            <a:spLocks noGrp="1"/>
          </p:cNvSpPr>
          <p:nvPr>
            <p:ph idx="1"/>
          </p:nvPr>
        </p:nvSpPr>
        <p:spPr>
          <a:xfrm>
            <a:off x="198362" y="772634"/>
            <a:ext cx="11834414" cy="6085366"/>
          </a:xfrm>
        </p:spPr>
        <p:txBody>
          <a:bodyPr>
            <a:normAutofit/>
          </a:bodyPr>
          <a:lstStyle/>
          <a:p>
            <a:r>
              <a:rPr lang="en-US" altLang="zh-CN" dirty="0">
                <a:cs typeface="Times New Roman" pitchFamily="18" charset="0"/>
              </a:rPr>
              <a:t>API (application-program interface) for a program to interact with a database server</a:t>
            </a:r>
          </a:p>
          <a:p>
            <a:r>
              <a:rPr lang="en-US" altLang="zh-CN" dirty="0">
                <a:cs typeface="Times New Roman" pitchFamily="18" charset="0"/>
              </a:rPr>
              <a:t>Application conducts complex data processing, and makes calls to</a:t>
            </a:r>
          </a:p>
          <a:p>
            <a:pPr lvl="1"/>
            <a:r>
              <a:rPr lang="en-US" altLang="zh-CN" dirty="0">
                <a:ea typeface="ＭＳ Ｐゴシック" pitchFamily="34" charset="-128"/>
                <a:cs typeface="Times New Roman" pitchFamily="18" charset="0"/>
              </a:rPr>
              <a:t>Connect with the database server</a:t>
            </a:r>
          </a:p>
          <a:p>
            <a:pPr lvl="1"/>
            <a:r>
              <a:rPr lang="en-US" altLang="zh-CN" dirty="0">
                <a:ea typeface="ＭＳ Ｐゴシック" pitchFamily="34" charset="-128"/>
                <a:cs typeface="Times New Roman" pitchFamily="18" charset="0"/>
              </a:rPr>
              <a:t>Send SQL commands to the database server</a:t>
            </a:r>
          </a:p>
          <a:p>
            <a:pPr lvl="1"/>
            <a:r>
              <a:rPr lang="en-US" altLang="zh-CN" dirty="0">
                <a:ea typeface="ＭＳ Ｐゴシック" pitchFamily="34" charset="-128"/>
                <a:cs typeface="Times New Roman" pitchFamily="18" charset="0"/>
              </a:rPr>
              <a:t>Fetch tuples of result one-by-one into program variables</a:t>
            </a:r>
          </a:p>
          <a:p>
            <a:endParaRPr lang="zh-CN" altLang="en-US" dirty="0"/>
          </a:p>
        </p:txBody>
      </p:sp>
      <p:sp>
        <p:nvSpPr>
          <p:cNvPr id="4" name="日期占位符 3">
            <a:extLst>
              <a:ext uri="{FF2B5EF4-FFF2-40B4-BE49-F238E27FC236}">
                <a16:creationId xmlns:a16="http://schemas.microsoft.com/office/drawing/2014/main" id="{573A8103-0CF1-4980-BA2F-2FAE0295AF88}"/>
              </a:ext>
            </a:extLst>
          </p:cNvPr>
          <p:cNvSpPr>
            <a:spLocks noGrp="1"/>
          </p:cNvSpPr>
          <p:nvPr>
            <p:ph type="dt" sz="half" idx="10"/>
          </p:nvPr>
        </p:nvSpPr>
        <p:spPr/>
        <p:txBody>
          <a:bodyPr/>
          <a:lstStyle/>
          <a:p>
            <a:fld id="{980D1D31-F793-4447-A9DA-ABD3F414204C}"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27DC6197-54F2-4B68-AF11-774606D30E06}"/>
              </a:ext>
            </a:extLst>
          </p:cNvPr>
          <p:cNvSpPr>
            <a:spLocks noGrp="1"/>
          </p:cNvSpPr>
          <p:nvPr>
            <p:ph type="sldNum" sz="quarter" idx="12"/>
          </p:nvPr>
        </p:nvSpPr>
        <p:spPr/>
        <p:txBody>
          <a:bodyPr/>
          <a:lstStyle/>
          <a:p>
            <a:fld id="{47C4BD23-150C-4A56-8E66-9482A3FB2E80}" type="slidenum">
              <a:rPr lang="zh-CN" altLang="en-US" smtClean="0"/>
              <a:pPr/>
              <a:t>3</a:t>
            </a:fld>
            <a:endParaRPr lang="zh-CN" altLang="en-US" dirty="0"/>
          </a:p>
        </p:txBody>
      </p:sp>
    </p:spTree>
    <p:extLst>
      <p:ext uri="{BB962C8B-B14F-4D97-AF65-F5344CB8AC3E}">
        <p14:creationId xmlns:p14="http://schemas.microsoft.com/office/powerpoint/2010/main" val="34194365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632D9B-E1A3-403E-AD2C-F16051E76B28}"/>
              </a:ext>
            </a:extLst>
          </p:cNvPr>
          <p:cNvSpPr>
            <a:spLocks noGrp="1"/>
          </p:cNvSpPr>
          <p:nvPr>
            <p:ph type="title"/>
          </p:nvPr>
        </p:nvSpPr>
        <p:spPr/>
        <p:txBody>
          <a:bodyPr/>
          <a:lstStyle/>
          <a:p>
            <a:r>
              <a:rPr lang="en-US" altLang="zh-CN" sz="2800" dirty="0"/>
              <a:t>5.1.4 Embedded SQL</a:t>
            </a:r>
            <a:endParaRPr lang="zh-CN" altLang="en-US" dirty="0"/>
          </a:p>
        </p:txBody>
      </p:sp>
      <p:sp>
        <p:nvSpPr>
          <p:cNvPr id="3" name="内容占位符 2">
            <a:extLst>
              <a:ext uri="{FF2B5EF4-FFF2-40B4-BE49-F238E27FC236}">
                <a16:creationId xmlns:a16="http://schemas.microsoft.com/office/drawing/2014/main" id="{3D5B5F23-1CC4-47A6-AE3A-2531A210BF0F}"/>
              </a:ext>
            </a:extLst>
          </p:cNvPr>
          <p:cNvSpPr>
            <a:spLocks noGrp="1"/>
          </p:cNvSpPr>
          <p:nvPr>
            <p:ph idx="1"/>
          </p:nvPr>
        </p:nvSpPr>
        <p:spPr/>
        <p:txBody>
          <a:bodyPr/>
          <a:lstStyle/>
          <a:p>
            <a:pPr marL="342900" indent="-342900" eaLnBrk="1" hangingPunct="1">
              <a:tabLst>
                <a:tab pos="744538" algn="l"/>
              </a:tabLst>
            </a:pPr>
            <a:r>
              <a:rPr lang="en-US" altLang="zh-CN" dirty="0"/>
              <a:t>Approaches to take SQL as DB query tools</a:t>
            </a:r>
          </a:p>
          <a:p>
            <a:pPr marL="742950" lvl="1" indent="-285750" eaLnBrk="1" hangingPunct="1">
              <a:tabLst>
                <a:tab pos="744538" algn="l"/>
              </a:tabLst>
            </a:pPr>
            <a:r>
              <a:rPr lang="en-US" altLang="zh-CN" dirty="0"/>
              <a:t>interactive SQL</a:t>
            </a:r>
            <a:endParaRPr lang="zh-CN" altLang="en-US" dirty="0"/>
          </a:p>
          <a:p>
            <a:pPr marL="1085850" lvl="2" indent="-228600" eaLnBrk="1" hangingPunct="1">
              <a:tabLst>
                <a:tab pos="744538" algn="l"/>
              </a:tabLst>
            </a:pPr>
            <a:r>
              <a:rPr lang="en-US" altLang="zh-CN" dirty="0"/>
              <a:t>SQL is used directly as DML and DDL through DBS human-machine interfaces</a:t>
            </a:r>
          </a:p>
          <a:p>
            <a:pPr marL="742950" lvl="1" indent="-285750" eaLnBrk="1" hangingPunct="1">
              <a:tabLst>
                <a:tab pos="744538" algn="l"/>
              </a:tabLst>
            </a:pPr>
            <a:r>
              <a:rPr lang="en-US" altLang="zh-CN" dirty="0"/>
              <a:t>dynamic SQL, </a:t>
            </a:r>
            <a:r>
              <a:rPr lang="en-US" altLang="zh-CN" dirty="0" err="1"/>
              <a:t>e.g</a:t>
            </a:r>
            <a:r>
              <a:rPr lang="en-US" altLang="zh-CN" dirty="0"/>
              <a:t> JDBC, ODBC</a:t>
            </a:r>
          </a:p>
          <a:p>
            <a:pPr marL="742950" lvl="1" indent="-285750" eaLnBrk="1" hangingPunct="1">
              <a:tabLst>
                <a:tab pos="744538" algn="l"/>
              </a:tabLst>
            </a:pPr>
            <a:r>
              <a:rPr lang="en-US" altLang="zh-CN" dirty="0"/>
              <a:t>embedded SQL</a:t>
            </a:r>
            <a:endParaRPr lang="zh-CN" altLang="en-US" dirty="0"/>
          </a:p>
          <a:p>
            <a:pPr marL="1085850" lvl="2" indent="-228600" eaLnBrk="1" hangingPunct="1">
              <a:tabLst>
                <a:tab pos="744538" algn="l"/>
              </a:tabLst>
            </a:pPr>
            <a:r>
              <a:rPr lang="en-US" altLang="zh-CN" dirty="0"/>
              <a:t>SQL is embedded in general-purpose programming languages, e.g. </a:t>
            </a:r>
            <a:r>
              <a:rPr lang="en-US" altLang="zh-CN" b="1" i="1" dirty="0"/>
              <a:t>C</a:t>
            </a:r>
            <a:r>
              <a:rPr lang="en-US" altLang="zh-CN" dirty="0"/>
              <a:t> language</a:t>
            </a:r>
          </a:p>
          <a:p>
            <a:pPr marL="1085850" lvl="2" indent="-228600" eaLnBrk="1" hangingPunct="1">
              <a:tabLst>
                <a:tab pos="744538" algn="l"/>
              </a:tabLst>
            </a:pPr>
            <a:r>
              <a:rPr lang="en-US" altLang="zh-CN" dirty="0"/>
              <a:t>executing of general-purpose programming language programs with SQL statement embedded results in DB access   </a:t>
            </a:r>
          </a:p>
          <a:p>
            <a:endParaRPr lang="zh-CN" altLang="en-US" dirty="0"/>
          </a:p>
        </p:txBody>
      </p:sp>
      <p:sp>
        <p:nvSpPr>
          <p:cNvPr id="4" name="日期占位符 3">
            <a:extLst>
              <a:ext uri="{FF2B5EF4-FFF2-40B4-BE49-F238E27FC236}">
                <a16:creationId xmlns:a16="http://schemas.microsoft.com/office/drawing/2014/main" id="{5666CACA-36D6-47FB-B4C9-CF3445762FD5}"/>
              </a:ext>
            </a:extLst>
          </p:cNvPr>
          <p:cNvSpPr>
            <a:spLocks noGrp="1"/>
          </p:cNvSpPr>
          <p:nvPr>
            <p:ph type="dt" sz="half" idx="10"/>
          </p:nvPr>
        </p:nvSpPr>
        <p:spPr/>
        <p:txBody>
          <a:bodyPr/>
          <a:lstStyle/>
          <a:p>
            <a:fld id="{0FE00895-ECFA-4B9C-92CE-2AA96E33A495}"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0802F417-4B4A-4C3E-89DE-9E25FC2793DE}"/>
              </a:ext>
            </a:extLst>
          </p:cNvPr>
          <p:cNvSpPr>
            <a:spLocks noGrp="1"/>
          </p:cNvSpPr>
          <p:nvPr>
            <p:ph type="sldNum" sz="quarter" idx="12"/>
          </p:nvPr>
        </p:nvSpPr>
        <p:spPr/>
        <p:txBody>
          <a:bodyPr/>
          <a:lstStyle/>
          <a:p>
            <a:fld id="{47C4BD23-150C-4A56-8E66-9482A3FB2E80}" type="slidenum">
              <a:rPr lang="zh-CN" altLang="en-US" smtClean="0"/>
              <a:pPr/>
              <a:t>30</a:t>
            </a:fld>
            <a:endParaRPr lang="zh-CN" altLang="en-US" dirty="0"/>
          </a:p>
        </p:txBody>
      </p:sp>
    </p:spTree>
    <p:extLst>
      <p:ext uri="{BB962C8B-B14F-4D97-AF65-F5344CB8AC3E}">
        <p14:creationId xmlns:p14="http://schemas.microsoft.com/office/powerpoint/2010/main" val="63992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E504FD-93AA-474B-B4A1-A4764C213B88}"/>
              </a:ext>
            </a:extLst>
          </p:cNvPr>
          <p:cNvSpPr>
            <a:spLocks noGrp="1"/>
          </p:cNvSpPr>
          <p:nvPr>
            <p:ph type="title"/>
          </p:nvPr>
        </p:nvSpPr>
        <p:spPr/>
        <p:txBody>
          <a:bodyPr/>
          <a:lstStyle/>
          <a:p>
            <a:r>
              <a:rPr lang="en-US" altLang="zh-CN" sz="2800" dirty="0"/>
              <a:t>Embed SQL</a:t>
            </a:r>
            <a:endParaRPr lang="zh-CN" altLang="en-US" dirty="0"/>
          </a:p>
        </p:txBody>
      </p:sp>
      <p:sp>
        <p:nvSpPr>
          <p:cNvPr id="3" name="内容占位符 2">
            <a:extLst>
              <a:ext uri="{FF2B5EF4-FFF2-40B4-BE49-F238E27FC236}">
                <a16:creationId xmlns:a16="http://schemas.microsoft.com/office/drawing/2014/main" id="{73A359A5-47F0-4526-B72C-4E700D6F5E7E}"/>
              </a:ext>
            </a:extLst>
          </p:cNvPr>
          <p:cNvSpPr>
            <a:spLocks noGrp="1"/>
          </p:cNvSpPr>
          <p:nvPr>
            <p:ph idx="1"/>
          </p:nvPr>
        </p:nvSpPr>
        <p:spPr/>
        <p:txBody>
          <a:bodyPr/>
          <a:lstStyle/>
          <a:p>
            <a:pPr marL="342900" indent="-342900" eaLnBrk="1" hangingPunct="1">
              <a:tabLst>
                <a:tab pos="744538" algn="l"/>
              </a:tabLst>
            </a:pPr>
            <a:r>
              <a:rPr lang="en-US" altLang="zh-CN" dirty="0"/>
              <a:t>The SQL standard defines embeddings of SQL in a variety of programming languages such as C, C++, Pascal, Fortran, and Cobol</a:t>
            </a:r>
          </a:p>
          <a:p>
            <a:pPr marL="342900" indent="-342900" eaLnBrk="1" hangingPunct="1">
              <a:tabLst>
                <a:tab pos="744538" algn="l"/>
              </a:tabLst>
            </a:pPr>
            <a:r>
              <a:rPr lang="en-US" altLang="zh-CN" dirty="0"/>
              <a:t>A language to which SQL queries are embedded is referred to as a </a:t>
            </a:r>
            <a:r>
              <a:rPr lang="en-US" altLang="zh-CN" i="1" dirty="0">
                <a:solidFill>
                  <a:schemeClr val="folHlink"/>
                </a:solidFill>
              </a:rPr>
              <a:t>host language</a:t>
            </a:r>
            <a:r>
              <a:rPr lang="en-US" altLang="zh-CN" dirty="0">
                <a:solidFill>
                  <a:schemeClr val="folHlink"/>
                </a:solidFill>
              </a:rPr>
              <a:t>(</a:t>
            </a:r>
            <a:r>
              <a:rPr lang="zh-CN" altLang="en-US" dirty="0">
                <a:solidFill>
                  <a:schemeClr val="folHlink"/>
                </a:solidFill>
              </a:rPr>
              <a:t>宿主语言)</a:t>
            </a:r>
            <a:r>
              <a:rPr lang="zh-CN" altLang="en-US" dirty="0"/>
              <a:t>, </a:t>
            </a:r>
            <a:r>
              <a:rPr lang="en-US" altLang="zh-CN" dirty="0"/>
              <a:t>and the SQL structures permitted in the host language comprise </a:t>
            </a:r>
            <a:r>
              <a:rPr lang="en-US" altLang="zh-CN" i="1" dirty="0">
                <a:solidFill>
                  <a:schemeClr val="folHlink"/>
                </a:solidFill>
              </a:rPr>
              <a:t>embedded </a:t>
            </a:r>
            <a:r>
              <a:rPr lang="en-US" altLang="zh-CN" dirty="0">
                <a:solidFill>
                  <a:schemeClr val="folHlink"/>
                </a:solidFill>
              </a:rPr>
              <a:t>SQL</a:t>
            </a:r>
            <a:endParaRPr lang="en-US" altLang="zh-CN" dirty="0"/>
          </a:p>
          <a:p>
            <a:pPr marL="342900" indent="-342900" eaLnBrk="1" hangingPunct="1">
              <a:tabLst>
                <a:tab pos="744538" algn="l"/>
              </a:tabLst>
            </a:pPr>
            <a:endParaRPr lang="en-US" altLang="zh-CN" dirty="0"/>
          </a:p>
          <a:p>
            <a:pPr marL="342900" indent="-342900" eaLnBrk="1" hangingPunct="1">
              <a:tabLst>
                <a:tab pos="744538" algn="l"/>
              </a:tabLst>
            </a:pPr>
            <a:r>
              <a:rPr lang="en-US" altLang="zh-CN" dirty="0"/>
              <a:t>Merits of embedded SQL</a:t>
            </a:r>
          </a:p>
          <a:p>
            <a:pPr marL="742950" lvl="1" indent="-285750" eaLnBrk="1" hangingPunct="1">
              <a:tabLst>
                <a:tab pos="744538" algn="l"/>
              </a:tabLst>
            </a:pPr>
            <a:r>
              <a:rPr lang="zh-CN" altLang="en-US" dirty="0"/>
              <a:t>交互式</a:t>
            </a:r>
            <a:r>
              <a:rPr lang="en-US" altLang="zh-CN" dirty="0"/>
              <a:t>SQL</a:t>
            </a:r>
            <a:r>
              <a:rPr lang="zh-CN" altLang="en-US" dirty="0"/>
              <a:t>只能进行</a:t>
            </a:r>
            <a:r>
              <a:rPr lang="en-US" altLang="zh-CN" dirty="0"/>
              <a:t>DB</a:t>
            </a:r>
            <a:r>
              <a:rPr lang="zh-CN" altLang="en-US" dirty="0"/>
              <a:t>的访问操作，不能对</a:t>
            </a:r>
            <a:r>
              <a:rPr lang="en-US" altLang="zh-CN" dirty="0"/>
              <a:t>DB</a:t>
            </a:r>
            <a:r>
              <a:rPr lang="zh-CN" altLang="en-US" dirty="0"/>
              <a:t>访问结果进行进一步的数据处理</a:t>
            </a:r>
          </a:p>
          <a:p>
            <a:pPr marL="742950" lvl="1" indent="-285750" eaLnBrk="1" hangingPunct="1">
              <a:tabLst>
                <a:tab pos="744538" algn="l"/>
              </a:tabLst>
            </a:pPr>
            <a:r>
              <a:rPr lang="en-US" altLang="zh-CN" dirty="0"/>
              <a:t>Embedded SQL</a:t>
            </a:r>
            <a:r>
              <a:rPr lang="zh-CN" altLang="en-US" dirty="0"/>
              <a:t>将</a:t>
            </a:r>
            <a:r>
              <a:rPr lang="en-US" altLang="zh-CN" dirty="0"/>
              <a:t>SQL</a:t>
            </a:r>
            <a:r>
              <a:rPr lang="zh-CN" altLang="en-US" dirty="0"/>
              <a:t>的数据库访问功能与</a:t>
            </a:r>
            <a:r>
              <a:rPr lang="en-US" altLang="zh-CN" dirty="0"/>
              <a:t>C</a:t>
            </a:r>
            <a:r>
              <a:rPr lang="zh-CN" altLang="en-US" dirty="0"/>
              <a:t>语言等宿主语言的数据处理能力相结合，提高了数据应用系统的能力</a:t>
            </a:r>
          </a:p>
          <a:p>
            <a:endParaRPr lang="zh-CN" altLang="en-US" dirty="0"/>
          </a:p>
        </p:txBody>
      </p:sp>
      <p:sp>
        <p:nvSpPr>
          <p:cNvPr id="4" name="日期占位符 3">
            <a:extLst>
              <a:ext uri="{FF2B5EF4-FFF2-40B4-BE49-F238E27FC236}">
                <a16:creationId xmlns:a16="http://schemas.microsoft.com/office/drawing/2014/main" id="{5DA3DE4C-46FA-4269-838A-5ACB6C860EB9}"/>
              </a:ext>
            </a:extLst>
          </p:cNvPr>
          <p:cNvSpPr>
            <a:spLocks noGrp="1"/>
          </p:cNvSpPr>
          <p:nvPr>
            <p:ph type="dt" sz="half" idx="10"/>
          </p:nvPr>
        </p:nvSpPr>
        <p:spPr/>
        <p:txBody>
          <a:bodyPr/>
          <a:lstStyle/>
          <a:p>
            <a:fld id="{C71A548C-0A25-432A-8774-9CBCBB00CBCD}"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000492CD-2882-4545-9A87-8D5114E2D15C}"/>
              </a:ext>
            </a:extLst>
          </p:cNvPr>
          <p:cNvSpPr>
            <a:spLocks noGrp="1"/>
          </p:cNvSpPr>
          <p:nvPr>
            <p:ph type="sldNum" sz="quarter" idx="12"/>
          </p:nvPr>
        </p:nvSpPr>
        <p:spPr/>
        <p:txBody>
          <a:bodyPr/>
          <a:lstStyle/>
          <a:p>
            <a:fld id="{47C4BD23-150C-4A56-8E66-9482A3FB2E80}" type="slidenum">
              <a:rPr lang="zh-CN" altLang="en-US" smtClean="0"/>
              <a:pPr/>
              <a:t>31</a:t>
            </a:fld>
            <a:endParaRPr lang="zh-CN" altLang="en-US" dirty="0"/>
          </a:p>
        </p:txBody>
      </p:sp>
    </p:spTree>
    <p:extLst>
      <p:ext uri="{BB962C8B-B14F-4D97-AF65-F5344CB8AC3E}">
        <p14:creationId xmlns:p14="http://schemas.microsoft.com/office/powerpoint/2010/main" val="21095609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290C9A-0B08-4BA1-8C82-DBFF2E9AC090}"/>
              </a:ext>
            </a:extLst>
          </p:cNvPr>
          <p:cNvSpPr>
            <a:spLocks noGrp="1"/>
          </p:cNvSpPr>
          <p:nvPr>
            <p:ph type="title"/>
          </p:nvPr>
        </p:nvSpPr>
        <p:spPr/>
        <p:txBody>
          <a:bodyPr/>
          <a:lstStyle/>
          <a:p>
            <a:r>
              <a:rPr lang="en-US" altLang="zh-CN" sz="2800" dirty="0">
                <a:cs typeface="Times New Roman" pitchFamily="18" charset="0"/>
              </a:rPr>
              <a:t>Embedded SQL</a:t>
            </a:r>
            <a:endParaRPr lang="zh-CN" altLang="en-US" dirty="0"/>
          </a:p>
        </p:txBody>
      </p:sp>
      <p:sp>
        <p:nvSpPr>
          <p:cNvPr id="3" name="内容占位符 2">
            <a:extLst>
              <a:ext uri="{FF2B5EF4-FFF2-40B4-BE49-F238E27FC236}">
                <a16:creationId xmlns:a16="http://schemas.microsoft.com/office/drawing/2014/main" id="{D33D568E-FA7B-4BDD-910D-4D9B6BF1A9CE}"/>
              </a:ext>
            </a:extLst>
          </p:cNvPr>
          <p:cNvSpPr>
            <a:spLocks noGrp="1"/>
          </p:cNvSpPr>
          <p:nvPr>
            <p:ph idx="1"/>
          </p:nvPr>
        </p:nvSpPr>
        <p:spPr/>
        <p:txBody>
          <a:bodyPr/>
          <a:lstStyle/>
          <a:p>
            <a:pPr>
              <a:tabLst>
                <a:tab pos="744538" algn="l"/>
              </a:tabLst>
            </a:pPr>
            <a:r>
              <a:rPr lang="en-US" altLang="zh-CN" b="1" dirty="0">
                <a:solidFill>
                  <a:srgbClr val="000099"/>
                </a:solidFill>
                <a:cs typeface="Times New Roman" pitchFamily="18" charset="0"/>
              </a:rPr>
              <a:t>EXEC SQL</a:t>
            </a:r>
            <a:r>
              <a:rPr lang="en-US" altLang="zh-CN" dirty="0">
                <a:cs typeface="Times New Roman" pitchFamily="18" charset="0"/>
              </a:rPr>
              <a:t> statement is used to identify embedded SQL request to the preprocessor</a:t>
            </a:r>
          </a:p>
          <a:p>
            <a:pPr>
              <a:buFont typeface="Monotype Sorts" pitchFamily="2" charset="2"/>
              <a:buNone/>
              <a:tabLst>
                <a:tab pos="744538" algn="l"/>
              </a:tabLst>
            </a:pPr>
            <a:r>
              <a:rPr lang="en-US" altLang="zh-CN" dirty="0">
                <a:cs typeface="Times New Roman" pitchFamily="18" charset="0"/>
              </a:rPr>
              <a:t>               </a:t>
            </a:r>
          </a:p>
          <a:p>
            <a:pPr>
              <a:buFont typeface="Monotype Sorts" pitchFamily="2" charset="2"/>
              <a:buNone/>
              <a:tabLst>
                <a:tab pos="744538" algn="l"/>
              </a:tabLst>
            </a:pPr>
            <a:r>
              <a:rPr lang="en-US" altLang="zh-CN" dirty="0">
                <a:cs typeface="Times New Roman" pitchFamily="18" charset="0"/>
              </a:rPr>
              <a:t>            EXEC SQL &lt;embedded SQL statement &gt;;</a:t>
            </a:r>
          </a:p>
          <a:p>
            <a:pPr>
              <a:buFont typeface="Monotype Sorts" pitchFamily="2" charset="2"/>
              <a:buNone/>
              <a:tabLst>
                <a:tab pos="744538" algn="l"/>
              </a:tabLst>
            </a:pPr>
            <a:r>
              <a:rPr lang="en-US" altLang="zh-CN" dirty="0">
                <a:cs typeface="Times New Roman" pitchFamily="18" charset="0"/>
              </a:rPr>
              <a:t>      </a:t>
            </a:r>
          </a:p>
          <a:p>
            <a:pPr>
              <a:tabLst>
                <a:tab pos="744538" algn="l"/>
              </a:tabLst>
            </a:pPr>
            <a:r>
              <a:rPr lang="en-US" altLang="zh-CN" dirty="0">
                <a:cs typeface="Times New Roman" pitchFamily="18" charset="0"/>
              </a:rPr>
              <a:t>Note:  this varies by language: </a:t>
            </a:r>
          </a:p>
          <a:p>
            <a:pPr lvl="1">
              <a:tabLst>
                <a:tab pos="744538" algn="l"/>
              </a:tabLst>
            </a:pPr>
            <a:r>
              <a:rPr lang="en-US" altLang="zh-CN" dirty="0">
                <a:ea typeface="ＭＳ Ｐゴシック" pitchFamily="34" charset="-128"/>
                <a:cs typeface="Times New Roman" pitchFamily="18" charset="0"/>
              </a:rPr>
              <a:t>In some languages, like COBOL,  the semicolon is replaced with END-EXEC </a:t>
            </a:r>
          </a:p>
          <a:p>
            <a:pPr lvl="1">
              <a:tabLst>
                <a:tab pos="744538" algn="l"/>
              </a:tabLst>
            </a:pPr>
            <a:r>
              <a:rPr lang="en-US" altLang="zh-CN" dirty="0">
                <a:ea typeface="ＭＳ Ｐゴシック" pitchFamily="34" charset="-128"/>
                <a:cs typeface="Times New Roman" pitchFamily="18" charset="0"/>
              </a:rPr>
              <a:t>In Java embedding uses    # SQL { …. };</a:t>
            </a:r>
            <a:endParaRPr lang="zh-CN" altLang="en-US" dirty="0"/>
          </a:p>
        </p:txBody>
      </p:sp>
      <p:sp>
        <p:nvSpPr>
          <p:cNvPr id="4" name="日期占位符 3">
            <a:extLst>
              <a:ext uri="{FF2B5EF4-FFF2-40B4-BE49-F238E27FC236}">
                <a16:creationId xmlns:a16="http://schemas.microsoft.com/office/drawing/2014/main" id="{2C2699BF-9AA3-4D4A-B69D-4E2EA11FDA89}"/>
              </a:ext>
            </a:extLst>
          </p:cNvPr>
          <p:cNvSpPr>
            <a:spLocks noGrp="1"/>
          </p:cNvSpPr>
          <p:nvPr>
            <p:ph type="dt" sz="half" idx="10"/>
          </p:nvPr>
        </p:nvSpPr>
        <p:spPr/>
        <p:txBody>
          <a:bodyPr/>
          <a:lstStyle/>
          <a:p>
            <a:fld id="{50208CF6-2569-493F-847A-F16B7D42E06D}"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E618872C-C377-41D2-8E7D-CFB9116BB038}"/>
              </a:ext>
            </a:extLst>
          </p:cNvPr>
          <p:cNvSpPr>
            <a:spLocks noGrp="1"/>
          </p:cNvSpPr>
          <p:nvPr>
            <p:ph type="sldNum" sz="quarter" idx="12"/>
          </p:nvPr>
        </p:nvSpPr>
        <p:spPr/>
        <p:txBody>
          <a:bodyPr/>
          <a:lstStyle/>
          <a:p>
            <a:fld id="{47C4BD23-150C-4A56-8E66-9482A3FB2E80}" type="slidenum">
              <a:rPr lang="zh-CN" altLang="en-US" smtClean="0"/>
              <a:pPr/>
              <a:t>32</a:t>
            </a:fld>
            <a:endParaRPr lang="zh-CN" altLang="en-US" dirty="0"/>
          </a:p>
        </p:txBody>
      </p:sp>
    </p:spTree>
    <p:extLst>
      <p:ext uri="{BB962C8B-B14F-4D97-AF65-F5344CB8AC3E}">
        <p14:creationId xmlns:p14="http://schemas.microsoft.com/office/powerpoint/2010/main" val="21293646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F4FA9-75D8-4871-ACBA-DAB653AFAAE9}"/>
              </a:ext>
            </a:extLst>
          </p:cNvPr>
          <p:cNvSpPr>
            <a:spLocks noGrp="1"/>
          </p:cNvSpPr>
          <p:nvPr>
            <p:ph type="title"/>
          </p:nvPr>
        </p:nvSpPr>
        <p:spPr/>
        <p:txBody>
          <a:bodyPr/>
          <a:lstStyle/>
          <a:p>
            <a:r>
              <a:rPr lang="en-US" altLang="zh-CN" sz="2800" dirty="0">
                <a:cs typeface="Times New Roman" pitchFamily="18" charset="0"/>
              </a:rPr>
              <a:t>Embedded SQL (Cont.)</a:t>
            </a:r>
            <a:endParaRPr lang="zh-CN" altLang="en-US" dirty="0"/>
          </a:p>
        </p:txBody>
      </p:sp>
      <p:sp>
        <p:nvSpPr>
          <p:cNvPr id="3" name="内容占位符 2">
            <a:extLst>
              <a:ext uri="{FF2B5EF4-FFF2-40B4-BE49-F238E27FC236}">
                <a16:creationId xmlns:a16="http://schemas.microsoft.com/office/drawing/2014/main" id="{E35693C9-8774-44F5-8B8C-1A82BC967401}"/>
              </a:ext>
            </a:extLst>
          </p:cNvPr>
          <p:cNvSpPr>
            <a:spLocks noGrp="1"/>
          </p:cNvSpPr>
          <p:nvPr>
            <p:ph idx="1"/>
          </p:nvPr>
        </p:nvSpPr>
        <p:spPr>
          <a:xfrm>
            <a:off x="178793" y="764885"/>
            <a:ext cx="11834414" cy="4805336"/>
          </a:xfrm>
        </p:spPr>
        <p:txBody>
          <a:bodyPr/>
          <a:lstStyle/>
          <a:p>
            <a:pPr>
              <a:tabLst>
                <a:tab pos="744538" algn="l"/>
              </a:tabLst>
            </a:pPr>
            <a:r>
              <a:rPr lang="en-US" altLang="zh-CN" dirty="0">
                <a:cs typeface="Times New Roman" pitchFamily="18" charset="0"/>
              </a:rPr>
              <a:t>Before executing any SQL statements, the program must first connect to the database.  This is done using:</a:t>
            </a:r>
          </a:p>
          <a:p>
            <a:pPr>
              <a:buFont typeface="Monotype Sorts" pitchFamily="2" charset="2"/>
              <a:buNone/>
              <a:tabLst>
                <a:tab pos="744538" algn="l"/>
              </a:tabLst>
            </a:pPr>
            <a:r>
              <a:rPr lang="en-US" altLang="zh-CN" dirty="0">
                <a:cs typeface="Times New Roman" pitchFamily="18" charset="0"/>
              </a:rPr>
              <a:t>         EXEC-SQL </a:t>
            </a:r>
            <a:r>
              <a:rPr lang="en-US" altLang="zh-CN" b="1" dirty="0">
                <a:cs typeface="Times New Roman" pitchFamily="18" charset="0"/>
              </a:rPr>
              <a:t>connect to  </a:t>
            </a:r>
            <a:r>
              <a:rPr lang="en-US" altLang="zh-CN" i="1" dirty="0">
                <a:cs typeface="Times New Roman" pitchFamily="18" charset="0"/>
              </a:rPr>
              <a:t>server</a:t>
            </a:r>
            <a:r>
              <a:rPr lang="en-US" altLang="zh-CN" b="1" dirty="0">
                <a:cs typeface="Times New Roman" pitchFamily="18" charset="0"/>
              </a:rPr>
              <a:t> </a:t>
            </a:r>
            <a:r>
              <a:rPr lang="en-US" altLang="zh-CN" dirty="0">
                <a:cs typeface="Times New Roman" pitchFamily="18" charset="0"/>
              </a:rPr>
              <a:t> </a:t>
            </a:r>
            <a:r>
              <a:rPr lang="en-US" altLang="zh-CN" b="1" dirty="0">
                <a:cs typeface="Times New Roman" pitchFamily="18" charset="0"/>
              </a:rPr>
              <a:t>user</a:t>
            </a:r>
            <a:r>
              <a:rPr lang="en-US" altLang="zh-CN" dirty="0">
                <a:cs typeface="Times New Roman" pitchFamily="18" charset="0"/>
              </a:rPr>
              <a:t> </a:t>
            </a:r>
            <a:r>
              <a:rPr lang="en-US" altLang="zh-CN" i="1" dirty="0">
                <a:cs typeface="Times New Roman" pitchFamily="18" charset="0"/>
              </a:rPr>
              <a:t>user-name </a:t>
            </a:r>
            <a:r>
              <a:rPr lang="en-US" altLang="zh-CN" b="1" dirty="0">
                <a:cs typeface="Times New Roman" pitchFamily="18" charset="0"/>
              </a:rPr>
              <a:t>using</a:t>
            </a:r>
            <a:r>
              <a:rPr lang="en-US" altLang="zh-CN" dirty="0">
                <a:cs typeface="Times New Roman" pitchFamily="18" charset="0"/>
              </a:rPr>
              <a:t> </a:t>
            </a:r>
            <a:r>
              <a:rPr lang="en-US" altLang="zh-CN" i="1" dirty="0">
                <a:cs typeface="Times New Roman" pitchFamily="18" charset="0"/>
              </a:rPr>
              <a:t>password</a:t>
            </a:r>
            <a:r>
              <a:rPr lang="en-US" altLang="zh-CN" dirty="0">
                <a:cs typeface="Times New Roman" pitchFamily="18" charset="0"/>
              </a:rPr>
              <a:t>;</a:t>
            </a:r>
          </a:p>
          <a:p>
            <a:pPr>
              <a:buFont typeface="Monotype Sorts" pitchFamily="2" charset="2"/>
              <a:buNone/>
              <a:tabLst>
                <a:tab pos="744538" algn="l"/>
              </a:tabLst>
            </a:pPr>
            <a:r>
              <a:rPr lang="en-US" altLang="zh-CN" dirty="0">
                <a:cs typeface="Times New Roman" pitchFamily="18" charset="0"/>
              </a:rPr>
              <a:t>      Here, </a:t>
            </a:r>
            <a:r>
              <a:rPr lang="en-US" altLang="zh-CN" i="1" dirty="0">
                <a:cs typeface="Times New Roman" pitchFamily="18" charset="0"/>
              </a:rPr>
              <a:t>server</a:t>
            </a:r>
            <a:r>
              <a:rPr lang="en-US" altLang="zh-CN" dirty="0">
                <a:cs typeface="Times New Roman" pitchFamily="18" charset="0"/>
              </a:rPr>
              <a:t> identifies the server to which a connection is to be established.</a:t>
            </a:r>
          </a:p>
          <a:p>
            <a:endParaRPr lang="zh-CN" altLang="en-US" dirty="0"/>
          </a:p>
        </p:txBody>
      </p:sp>
      <p:sp>
        <p:nvSpPr>
          <p:cNvPr id="4" name="日期占位符 3">
            <a:extLst>
              <a:ext uri="{FF2B5EF4-FFF2-40B4-BE49-F238E27FC236}">
                <a16:creationId xmlns:a16="http://schemas.microsoft.com/office/drawing/2014/main" id="{34BBD176-5E11-4D93-A8FE-B6CC81C1A35D}"/>
              </a:ext>
            </a:extLst>
          </p:cNvPr>
          <p:cNvSpPr>
            <a:spLocks noGrp="1"/>
          </p:cNvSpPr>
          <p:nvPr>
            <p:ph type="dt" sz="half" idx="10"/>
          </p:nvPr>
        </p:nvSpPr>
        <p:spPr/>
        <p:txBody>
          <a:bodyPr/>
          <a:lstStyle/>
          <a:p>
            <a:fld id="{AA18A3ED-08B7-4363-AEE4-B6F5237CE7B7}"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6FC06461-09D5-4AA8-A056-86AFCA58A56C}"/>
              </a:ext>
            </a:extLst>
          </p:cNvPr>
          <p:cNvSpPr>
            <a:spLocks noGrp="1"/>
          </p:cNvSpPr>
          <p:nvPr>
            <p:ph type="sldNum" sz="quarter" idx="12"/>
          </p:nvPr>
        </p:nvSpPr>
        <p:spPr/>
        <p:txBody>
          <a:bodyPr/>
          <a:lstStyle/>
          <a:p>
            <a:fld id="{47C4BD23-150C-4A56-8E66-9482A3FB2E80}" type="slidenum">
              <a:rPr lang="zh-CN" altLang="en-US" smtClean="0"/>
              <a:pPr/>
              <a:t>33</a:t>
            </a:fld>
            <a:endParaRPr lang="zh-CN" altLang="en-US" dirty="0"/>
          </a:p>
        </p:txBody>
      </p:sp>
    </p:spTree>
    <p:extLst>
      <p:ext uri="{BB962C8B-B14F-4D97-AF65-F5344CB8AC3E}">
        <p14:creationId xmlns:p14="http://schemas.microsoft.com/office/powerpoint/2010/main" val="28012384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CCEE46-D75E-4256-901F-418F304C16F8}"/>
              </a:ext>
            </a:extLst>
          </p:cNvPr>
          <p:cNvSpPr>
            <a:spLocks noGrp="1"/>
          </p:cNvSpPr>
          <p:nvPr>
            <p:ph type="title"/>
          </p:nvPr>
        </p:nvSpPr>
        <p:spPr/>
        <p:txBody>
          <a:bodyPr/>
          <a:lstStyle/>
          <a:p>
            <a:r>
              <a:rPr lang="en-US" altLang="zh-CN" sz="2800" dirty="0">
                <a:cs typeface="Times New Roman" pitchFamily="18" charset="0"/>
              </a:rPr>
              <a:t>Embedded SQL (Cont.)</a:t>
            </a:r>
            <a:endParaRPr lang="zh-CN" altLang="en-US" dirty="0"/>
          </a:p>
        </p:txBody>
      </p:sp>
      <p:sp>
        <p:nvSpPr>
          <p:cNvPr id="3" name="内容占位符 2">
            <a:extLst>
              <a:ext uri="{FF2B5EF4-FFF2-40B4-BE49-F238E27FC236}">
                <a16:creationId xmlns:a16="http://schemas.microsoft.com/office/drawing/2014/main" id="{183DAA34-66CD-47D5-956C-6BCD96661CC3}"/>
              </a:ext>
            </a:extLst>
          </p:cNvPr>
          <p:cNvSpPr>
            <a:spLocks noGrp="1"/>
          </p:cNvSpPr>
          <p:nvPr>
            <p:ph idx="1"/>
          </p:nvPr>
        </p:nvSpPr>
        <p:spPr/>
        <p:txBody>
          <a:bodyPr/>
          <a:lstStyle/>
          <a:p>
            <a:pPr>
              <a:tabLst>
                <a:tab pos="744538" algn="l"/>
              </a:tabLst>
            </a:pPr>
            <a:r>
              <a:rPr lang="en-US" altLang="zh-CN" dirty="0">
                <a:cs typeface="Times New Roman" pitchFamily="18" charset="0"/>
              </a:rPr>
              <a:t>Variables of the host language can be used within embedded SQL statements.  They are preceded  by a colon  (:) to distinguish from SQL variables</a:t>
            </a:r>
          </a:p>
          <a:p>
            <a:pPr lvl="1">
              <a:tabLst>
                <a:tab pos="744538" algn="l"/>
              </a:tabLst>
            </a:pPr>
            <a:r>
              <a:rPr lang="en-US" altLang="zh-CN" dirty="0">
                <a:cs typeface="Times New Roman" pitchFamily="18" charset="0"/>
              </a:rPr>
              <a:t>e.g.,  :</a:t>
            </a:r>
            <a:r>
              <a:rPr lang="en-US" altLang="zh-CN" i="1" dirty="0" err="1">
                <a:cs typeface="Times New Roman" pitchFamily="18" charset="0"/>
              </a:rPr>
              <a:t>credit_amount</a:t>
            </a:r>
            <a:endParaRPr lang="en-US" altLang="zh-CN" dirty="0">
              <a:cs typeface="Times New Roman" pitchFamily="18" charset="0"/>
            </a:endParaRPr>
          </a:p>
          <a:p>
            <a:pPr>
              <a:tabLst>
                <a:tab pos="744538" algn="l"/>
              </a:tabLst>
            </a:pPr>
            <a:endParaRPr lang="en-US" altLang="zh-CN" dirty="0">
              <a:cs typeface="Times New Roman" pitchFamily="18" charset="0"/>
            </a:endParaRPr>
          </a:p>
          <a:p>
            <a:pPr>
              <a:tabLst>
                <a:tab pos="744538" algn="l"/>
              </a:tabLst>
            </a:pPr>
            <a:r>
              <a:rPr lang="en-US" altLang="zh-CN" dirty="0">
                <a:cs typeface="Times New Roman" pitchFamily="18" charset="0"/>
              </a:rPr>
              <a:t>Variables used as above must be declared within DECLARE section, as illustrated below. The syntax for declaring the variables, however, follows the usual host language syntax.</a:t>
            </a:r>
          </a:p>
          <a:p>
            <a:pPr>
              <a:buFont typeface="Monotype Sorts" pitchFamily="2" charset="2"/>
              <a:buNone/>
              <a:tabLst>
                <a:tab pos="744538" algn="l"/>
              </a:tabLst>
            </a:pPr>
            <a:r>
              <a:rPr lang="en-US" altLang="zh-CN" dirty="0">
                <a:cs typeface="Times New Roman" pitchFamily="18" charset="0"/>
              </a:rPr>
              <a:t>              EXEC-SQL BEGIN DECLARE SECTION}</a:t>
            </a:r>
          </a:p>
          <a:p>
            <a:pPr>
              <a:buFont typeface="Monotype Sorts" pitchFamily="2" charset="2"/>
              <a:buNone/>
              <a:tabLst>
                <a:tab pos="744538" algn="l"/>
              </a:tabLst>
            </a:pPr>
            <a:r>
              <a:rPr lang="en-US" altLang="zh-CN" dirty="0">
                <a:cs typeface="Times New Roman" pitchFamily="18" charset="0"/>
              </a:rPr>
              <a:t>                      int  </a:t>
            </a:r>
            <a:r>
              <a:rPr lang="en-US" altLang="zh-CN" i="1" dirty="0">
                <a:cs typeface="Times New Roman" pitchFamily="18" charset="0"/>
              </a:rPr>
              <a:t>credit-amount </a:t>
            </a:r>
            <a:r>
              <a:rPr lang="en-US" altLang="zh-CN" dirty="0">
                <a:cs typeface="Times New Roman" pitchFamily="18" charset="0"/>
              </a:rPr>
              <a:t>;</a:t>
            </a:r>
          </a:p>
          <a:p>
            <a:pPr>
              <a:buFont typeface="Monotype Sorts" pitchFamily="2" charset="2"/>
              <a:buNone/>
              <a:tabLst>
                <a:tab pos="744538" algn="l"/>
              </a:tabLst>
            </a:pPr>
            <a:r>
              <a:rPr lang="en-US" altLang="zh-CN" dirty="0">
                <a:cs typeface="Times New Roman" pitchFamily="18" charset="0"/>
              </a:rPr>
              <a:t>              EXEC-SQL END DECLARE SECTION;</a:t>
            </a:r>
          </a:p>
          <a:p>
            <a:pPr>
              <a:tabLst>
                <a:tab pos="744538" algn="l"/>
              </a:tabLst>
            </a:pPr>
            <a:endParaRPr lang="en-US" altLang="zh-CN" dirty="0">
              <a:cs typeface="Times New Roman" pitchFamily="18" charset="0"/>
            </a:endParaRPr>
          </a:p>
          <a:p>
            <a:endParaRPr lang="zh-CN" altLang="en-US" dirty="0"/>
          </a:p>
        </p:txBody>
      </p:sp>
      <p:sp>
        <p:nvSpPr>
          <p:cNvPr id="4" name="日期占位符 3">
            <a:extLst>
              <a:ext uri="{FF2B5EF4-FFF2-40B4-BE49-F238E27FC236}">
                <a16:creationId xmlns:a16="http://schemas.microsoft.com/office/drawing/2014/main" id="{D71A5149-E4F6-4375-B6B4-D125B0957C94}"/>
              </a:ext>
            </a:extLst>
          </p:cNvPr>
          <p:cNvSpPr>
            <a:spLocks noGrp="1"/>
          </p:cNvSpPr>
          <p:nvPr>
            <p:ph type="dt" sz="half" idx="10"/>
          </p:nvPr>
        </p:nvSpPr>
        <p:spPr/>
        <p:txBody>
          <a:bodyPr/>
          <a:lstStyle/>
          <a:p>
            <a:fld id="{A81D5537-B6AB-4D32-9286-1B5E6E6F4447}"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793EA038-981B-4E2E-B603-3646C75F85F7}"/>
              </a:ext>
            </a:extLst>
          </p:cNvPr>
          <p:cNvSpPr>
            <a:spLocks noGrp="1"/>
          </p:cNvSpPr>
          <p:nvPr>
            <p:ph type="sldNum" sz="quarter" idx="12"/>
          </p:nvPr>
        </p:nvSpPr>
        <p:spPr/>
        <p:txBody>
          <a:bodyPr/>
          <a:lstStyle/>
          <a:p>
            <a:fld id="{47C4BD23-150C-4A56-8E66-9482A3FB2E80}" type="slidenum">
              <a:rPr lang="zh-CN" altLang="en-US" smtClean="0"/>
              <a:pPr/>
              <a:t>34</a:t>
            </a:fld>
            <a:endParaRPr lang="zh-CN" altLang="en-US" dirty="0"/>
          </a:p>
        </p:txBody>
      </p:sp>
    </p:spTree>
    <p:extLst>
      <p:ext uri="{BB962C8B-B14F-4D97-AF65-F5344CB8AC3E}">
        <p14:creationId xmlns:p14="http://schemas.microsoft.com/office/powerpoint/2010/main" val="9473853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AB7E7B-A678-4B0E-B0D1-E65749B98030}"/>
              </a:ext>
            </a:extLst>
          </p:cNvPr>
          <p:cNvSpPr>
            <a:spLocks noGrp="1"/>
          </p:cNvSpPr>
          <p:nvPr>
            <p:ph type="title"/>
          </p:nvPr>
        </p:nvSpPr>
        <p:spPr/>
        <p:txBody>
          <a:bodyPr/>
          <a:lstStyle/>
          <a:p>
            <a:r>
              <a:rPr lang="en-US" altLang="zh-CN" sz="2800" dirty="0">
                <a:cs typeface="Times New Roman" pitchFamily="18" charset="0"/>
              </a:rPr>
              <a:t>Embedded SQL (Cont.)</a:t>
            </a:r>
            <a:endParaRPr lang="zh-CN" altLang="en-US" dirty="0"/>
          </a:p>
        </p:txBody>
      </p:sp>
      <p:sp>
        <p:nvSpPr>
          <p:cNvPr id="3" name="内容占位符 2">
            <a:extLst>
              <a:ext uri="{FF2B5EF4-FFF2-40B4-BE49-F238E27FC236}">
                <a16:creationId xmlns:a16="http://schemas.microsoft.com/office/drawing/2014/main" id="{DFCE3FE2-9861-4CB7-98B8-88ADC6A3554F}"/>
              </a:ext>
            </a:extLst>
          </p:cNvPr>
          <p:cNvSpPr>
            <a:spLocks noGrp="1"/>
          </p:cNvSpPr>
          <p:nvPr>
            <p:ph idx="1"/>
          </p:nvPr>
        </p:nvSpPr>
        <p:spPr>
          <a:xfrm>
            <a:off x="198362" y="772635"/>
            <a:ext cx="11834414" cy="5003326"/>
          </a:xfrm>
        </p:spPr>
        <p:txBody>
          <a:bodyPr/>
          <a:lstStyle/>
          <a:p>
            <a:pPr marL="282575" indent="-282575" eaLnBrk="1" hangingPunct="1">
              <a:tabLst>
                <a:tab pos="744538" algn="l"/>
              </a:tabLst>
            </a:pPr>
            <a:r>
              <a:rPr lang="en-US" altLang="zh-CN" dirty="0"/>
              <a:t> </a:t>
            </a:r>
            <a:r>
              <a:rPr lang="en-US" altLang="zh-CN" dirty="0">
                <a:cs typeface="Times New Roman" pitchFamily="18" charset="0"/>
              </a:rPr>
              <a:t>E.g.1 </a:t>
            </a:r>
            <a:r>
              <a:rPr lang="en-US" altLang="zh-CN" dirty="0">
                <a:ea typeface="ＭＳ Ｐゴシック" pitchFamily="34" charset="-128"/>
                <a:cs typeface="Times New Roman" pitchFamily="18" charset="0"/>
              </a:rPr>
              <a:t>From within a host language, find the </a:t>
            </a:r>
            <a:r>
              <a:rPr lang="en-US" altLang="zh-CN" i="1" dirty="0">
                <a:ea typeface="ＭＳ Ｐゴシック" pitchFamily="34" charset="-128"/>
                <a:cs typeface="Times New Roman" pitchFamily="18" charset="0"/>
              </a:rPr>
              <a:t>ID</a:t>
            </a:r>
            <a:r>
              <a:rPr lang="en-US" altLang="zh-CN" dirty="0">
                <a:ea typeface="ＭＳ Ｐゴシック" pitchFamily="34" charset="-128"/>
                <a:cs typeface="Times New Roman" pitchFamily="18" charset="0"/>
              </a:rPr>
              <a:t> and </a:t>
            </a:r>
            <a:r>
              <a:rPr lang="en-US" altLang="zh-CN" i="1" dirty="0">
                <a:ea typeface="ＭＳ Ｐゴシック" pitchFamily="34" charset="-128"/>
                <a:cs typeface="Times New Roman" pitchFamily="18" charset="0"/>
              </a:rPr>
              <a:t>name</a:t>
            </a:r>
            <a:r>
              <a:rPr lang="en-US" altLang="zh-CN" dirty="0">
                <a:ea typeface="ＭＳ Ｐゴシック" pitchFamily="34" charset="-128"/>
                <a:cs typeface="Times New Roman" pitchFamily="18" charset="0"/>
              </a:rPr>
              <a:t> of students who  have completed more than the number of </a:t>
            </a:r>
            <a:r>
              <a:rPr lang="en-US" altLang="zh-CN" i="1" dirty="0">
                <a:ea typeface="ＭＳ Ｐゴシック" pitchFamily="34" charset="-128"/>
                <a:cs typeface="Times New Roman" pitchFamily="18" charset="0"/>
              </a:rPr>
              <a:t>credits </a:t>
            </a:r>
            <a:r>
              <a:rPr lang="en-US" altLang="zh-CN" dirty="0">
                <a:ea typeface="ＭＳ Ｐゴシック" pitchFamily="34" charset="-128"/>
                <a:cs typeface="Times New Roman" pitchFamily="18" charset="0"/>
              </a:rPr>
              <a:t>stored in variable </a:t>
            </a:r>
            <a:r>
              <a:rPr lang="en-US" altLang="zh-CN" i="1" dirty="0" err="1">
                <a:solidFill>
                  <a:srgbClr val="FF0000"/>
                </a:solidFill>
                <a:cs typeface="Times New Roman" pitchFamily="18" charset="0"/>
              </a:rPr>
              <a:t>credit_amount</a:t>
            </a:r>
            <a:r>
              <a:rPr lang="en-US" altLang="zh-CN" dirty="0">
                <a:solidFill>
                  <a:srgbClr val="FF0000"/>
                </a:solidFill>
                <a:cs typeface="Times New Roman" pitchFamily="18" charset="0"/>
              </a:rPr>
              <a:t> </a:t>
            </a:r>
            <a:r>
              <a:rPr lang="en-US" altLang="zh-CN" dirty="0">
                <a:ea typeface="ＭＳ Ｐゴシック" pitchFamily="34" charset="-128"/>
              </a:rPr>
              <a:t>in the host langue</a:t>
            </a:r>
          </a:p>
          <a:p>
            <a:pPr marL="758825" lvl="1" indent="-285750" eaLnBrk="1" hangingPunct="1">
              <a:tabLst>
                <a:tab pos="744538" algn="l"/>
              </a:tabLst>
            </a:pPr>
            <a:r>
              <a:rPr lang="en-US" altLang="zh-CN" i="1" dirty="0" err="1">
                <a:solidFill>
                  <a:srgbClr val="FF0000"/>
                </a:solidFill>
                <a:cs typeface="Times New Roman" pitchFamily="18" charset="0"/>
              </a:rPr>
              <a:t>credit_amount</a:t>
            </a:r>
            <a:r>
              <a:rPr lang="en-US" altLang="zh-CN" dirty="0">
                <a:solidFill>
                  <a:srgbClr val="FF0000"/>
                </a:solidFill>
                <a:cs typeface="Times New Roman" pitchFamily="18" charset="0"/>
              </a:rPr>
              <a:t> </a:t>
            </a:r>
            <a:r>
              <a:rPr lang="en-US" altLang="zh-CN" dirty="0">
                <a:cs typeface="Times New Roman" pitchFamily="18" charset="0"/>
              </a:rPr>
              <a:t>is the shared variable defined in the declaration part</a:t>
            </a:r>
          </a:p>
          <a:p>
            <a:endParaRPr lang="zh-CN" altLang="en-US" dirty="0"/>
          </a:p>
        </p:txBody>
      </p:sp>
      <p:sp>
        <p:nvSpPr>
          <p:cNvPr id="4" name="日期占位符 3">
            <a:extLst>
              <a:ext uri="{FF2B5EF4-FFF2-40B4-BE49-F238E27FC236}">
                <a16:creationId xmlns:a16="http://schemas.microsoft.com/office/drawing/2014/main" id="{285B35BD-836A-4CBF-9E3E-1F90E551C1ED}"/>
              </a:ext>
            </a:extLst>
          </p:cNvPr>
          <p:cNvSpPr>
            <a:spLocks noGrp="1"/>
          </p:cNvSpPr>
          <p:nvPr>
            <p:ph type="dt" sz="half" idx="10"/>
          </p:nvPr>
        </p:nvSpPr>
        <p:spPr/>
        <p:txBody>
          <a:bodyPr/>
          <a:lstStyle/>
          <a:p>
            <a:fld id="{E288FCF0-8BDD-4B00-B726-B1C8B00770C6}"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7544AE41-344D-4EF4-BBB3-7193FD34AFE7}"/>
              </a:ext>
            </a:extLst>
          </p:cNvPr>
          <p:cNvSpPr>
            <a:spLocks noGrp="1"/>
          </p:cNvSpPr>
          <p:nvPr>
            <p:ph type="sldNum" sz="quarter" idx="12"/>
          </p:nvPr>
        </p:nvSpPr>
        <p:spPr/>
        <p:txBody>
          <a:bodyPr/>
          <a:lstStyle/>
          <a:p>
            <a:fld id="{47C4BD23-150C-4A56-8E66-9482A3FB2E80}" type="slidenum">
              <a:rPr lang="zh-CN" altLang="en-US" smtClean="0"/>
              <a:pPr/>
              <a:t>35</a:t>
            </a:fld>
            <a:endParaRPr lang="zh-CN" altLang="en-US" dirty="0"/>
          </a:p>
        </p:txBody>
      </p:sp>
      <p:sp>
        <p:nvSpPr>
          <p:cNvPr id="6" name="Rectangle 2">
            <a:extLst>
              <a:ext uri="{FF2B5EF4-FFF2-40B4-BE49-F238E27FC236}">
                <a16:creationId xmlns:a16="http://schemas.microsoft.com/office/drawing/2014/main" id="{86452CF1-838E-40F7-A482-662B92C198AB}"/>
              </a:ext>
            </a:extLst>
          </p:cNvPr>
          <p:cNvSpPr txBox="1">
            <a:spLocks noChangeArrowheads="1"/>
          </p:cNvSpPr>
          <p:nvPr/>
        </p:nvSpPr>
        <p:spPr>
          <a:xfrm>
            <a:off x="2047240" y="2813869"/>
            <a:ext cx="8229600" cy="4319810"/>
          </a:xfrm>
          <a:prstGeom prst="rect">
            <a:avLst/>
          </a:prstGeom>
          <a:extLst>
            <a:ext uri="{91240B29-F687-4F45-9708-019B960494DF}">
              <a14:hiddenLine xmlns:a14="http://schemas.microsoft.com/office/drawing/2010/main" w="9525">
                <a:solidFill>
                  <a:schemeClr val="folHlink"/>
                </a:solidFill>
                <a:miter lim="800000"/>
                <a:headEnd/>
                <a:tailEnd/>
              </a14:hiddenLine>
            </a:ext>
          </a:extLst>
        </p:spPr>
        <p:txBody>
          <a:bodyPr vert="horz" lIns="91440" tIns="45720" rIns="91440" bIns="45720" rtlCol="0">
            <a:normAutofit/>
          </a:bodyPr>
          <a:lstStyle>
            <a:lvl1pPr marL="269875" indent="-269875" algn="l" defTabSz="914400" rtl="0" eaLnBrk="1" latinLnBrk="0" hangingPunct="1">
              <a:lnSpc>
                <a:spcPct val="100000"/>
              </a:lnSpc>
              <a:spcBef>
                <a:spcPts val="560"/>
              </a:spcBef>
              <a:buClr>
                <a:srgbClr val="0B32D9"/>
              </a:buClr>
              <a:buSzPct val="60000"/>
              <a:buFont typeface="Wingdings" panose="05000000000000000000" pitchFamily="2" charset="2"/>
              <a:buChar char="n"/>
              <a:defRPr sz="2400" kern="1200">
                <a:solidFill>
                  <a:schemeClr val="tx1"/>
                </a:solidFill>
                <a:latin typeface="+mn-lt"/>
                <a:ea typeface="微软雅黑 Light" panose="020B0502040204020203" pitchFamily="34" charset="-122"/>
                <a:cs typeface="Arial" panose="020B0604020202020204" pitchFamily="34" charset="0"/>
              </a:defRPr>
            </a:lvl1pPr>
            <a:lvl2pPr marL="627063" indent="-269875" algn="l" defTabSz="914400" rtl="0" eaLnBrk="1" latinLnBrk="0" hangingPunct="1">
              <a:lnSpc>
                <a:spcPct val="100000"/>
              </a:lnSpc>
              <a:spcBef>
                <a:spcPts val="500"/>
              </a:spcBef>
              <a:buClr>
                <a:srgbClr val="FF0000"/>
              </a:buClr>
              <a:buSzPct val="50000"/>
              <a:buFont typeface="Wingdings" panose="05000000000000000000" pitchFamily="2" charset="2"/>
              <a:buChar char="p"/>
              <a:defRPr sz="2400" kern="1200">
                <a:solidFill>
                  <a:schemeClr val="tx1"/>
                </a:solidFill>
                <a:latin typeface="+mn-lt"/>
                <a:ea typeface="微软雅黑 Light" panose="020B0502040204020203" pitchFamily="34" charset="-122"/>
                <a:cs typeface="Arial" panose="020B0604020202020204" pitchFamily="34" charset="0"/>
              </a:defRPr>
            </a:lvl2pPr>
            <a:lvl3pPr marL="806450" indent="-271463" algn="l" defTabSz="914400" rtl="0" eaLnBrk="1" latinLnBrk="0" hangingPunct="1">
              <a:lnSpc>
                <a:spcPct val="100000"/>
              </a:lnSpc>
              <a:spcBef>
                <a:spcPts val="500"/>
              </a:spcBef>
              <a:buClr>
                <a:schemeClr val="accent2">
                  <a:lumMod val="75000"/>
                </a:schemeClr>
              </a:buClr>
              <a:buSzPct val="133000"/>
              <a:buFont typeface="微软雅黑 Light" panose="020B0502040204020203" pitchFamily="34" charset="-122"/>
              <a:buChar char="－"/>
              <a:tabLst>
                <a:tab pos="806450" algn="l"/>
              </a:tabLst>
              <a:defRPr sz="2400" kern="1200">
                <a:solidFill>
                  <a:schemeClr val="tx1"/>
                </a:solidFill>
                <a:latin typeface="+mn-lt"/>
                <a:ea typeface="微软雅黑 Light" panose="020B0502040204020203" pitchFamily="34" charset="-122"/>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1000" lvl="1" indent="0">
              <a:lnSpc>
                <a:spcPct val="90000"/>
              </a:lnSpc>
              <a:buFont typeface="Wingdings" panose="05000000000000000000" pitchFamily="2" charset="2"/>
              <a:buNone/>
              <a:tabLst>
                <a:tab pos="966788" algn="l"/>
              </a:tabLst>
              <a:defRPr/>
            </a:pPr>
            <a:r>
              <a:rPr lang="en-US" altLang="zh-CN" i="1" dirty="0">
                <a:solidFill>
                  <a:schemeClr val="folHlink"/>
                </a:solidFill>
              </a:rPr>
              <a:t>EXEC SQL BEGIN DECLARE SECTION</a:t>
            </a:r>
          </a:p>
          <a:p>
            <a:pPr marL="671513" lvl="1" indent="-290513">
              <a:lnSpc>
                <a:spcPct val="90000"/>
              </a:lnSpc>
              <a:buFont typeface="Wingdings" panose="05000000000000000000" pitchFamily="2" charset="2"/>
              <a:buNone/>
              <a:tabLst>
                <a:tab pos="966788" algn="l"/>
              </a:tabLst>
              <a:defRPr/>
            </a:pPr>
            <a:r>
              <a:rPr lang="en-US" altLang="zh-CN" dirty="0"/>
              <a:t>           int </a:t>
            </a:r>
            <a:r>
              <a:rPr lang="en-US" altLang="zh-CN" i="1" dirty="0" err="1">
                <a:solidFill>
                  <a:schemeClr val="hlink"/>
                </a:solidFill>
                <a:cs typeface="Times New Roman" pitchFamily="18" charset="0"/>
              </a:rPr>
              <a:t>credit_amount</a:t>
            </a:r>
            <a:r>
              <a:rPr lang="en-US" altLang="zh-CN" dirty="0"/>
              <a:t>;</a:t>
            </a:r>
          </a:p>
          <a:p>
            <a:pPr marL="190500" indent="-190500">
              <a:lnSpc>
                <a:spcPct val="90000"/>
              </a:lnSpc>
              <a:buFont typeface="Wingdings" panose="05000000000000000000" pitchFamily="2" charset="2"/>
              <a:buNone/>
              <a:tabLst>
                <a:tab pos="966788" algn="l"/>
              </a:tabLst>
              <a:defRPr/>
            </a:pPr>
            <a:r>
              <a:rPr lang="en-US" altLang="zh-CN" dirty="0"/>
              <a:t>     </a:t>
            </a:r>
            <a:r>
              <a:rPr lang="en-US" altLang="zh-CN" i="1" dirty="0">
                <a:solidFill>
                  <a:schemeClr val="folHlink"/>
                </a:solidFill>
              </a:rPr>
              <a:t>EXEC SQL   END   DECLARE SECTION</a:t>
            </a:r>
          </a:p>
          <a:p>
            <a:pPr marL="190500" indent="-190500">
              <a:lnSpc>
                <a:spcPct val="90000"/>
              </a:lnSpc>
              <a:buFont typeface="Wingdings" panose="05000000000000000000" pitchFamily="2" charset="2"/>
              <a:buNone/>
              <a:tabLst>
                <a:tab pos="966788" algn="l"/>
              </a:tabLst>
              <a:defRPr/>
            </a:pPr>
            <a:r>
              <a:rPr lang="en-US" altLang="zh-CN" dirty="0"/>
              <a:t>         </a:t>
            </a:r>
            <a:r>
              <a:rPr lang="en-US" altLang="zh-CN" i="1" dirty="0" err="1">
                <a:solidFill>
                  <a:schemeClr val="hlink"/>
                </a:solidFill>
                <a:cs typeface="Times New Roman" pitchFamily="18" charset="0"/>
              </a:rPr>
              <a:t>credit_amount</a:t>
            </a:r>
            <a:r>
              <a:rPr lang="en-US" altLang="zh-CN" dirty="0"/>
              <a:t> := e.g. input-from-screen-by-users</a:t>
            </a:r>
          </a:p>
          <a:p>
            <a:pPr marL="190500" indent="-190500">
              <a:lnSpc>
                <a:spcPct val="90000"/>
              </a:lnSpc>
              <a:buFont typeface="Wingdings" panose="05000000000000000000" pitchFamily="2" charset="2"/>
              <a:buNone/>
              <a:tabLst>
                <a:tab pos="966788" algn="l"/>
              </a:tabLst>
              <a:defRPr/>
            </a:pPr>
            <a:r>
              <a:rPr lang="en-US" altLang="zh-CN" i="1" dirty="0"/>
              <a:t>     </a:t>
            </a:r>
            <a:r>
              <a:rPr lang="en-US" altLang="zh-CN" i="1" dirty="0">
                <a:solidFill>
                  <a:schemeClr val="folHlink"/>
                </a:solidFill>
              </a:rPr>
              <a:t>EXEC SQL</a:t>
            </a:r>
          </a:p>
          <a:p>
            <a:pPr lvl="1">
              <a:buFont typeface="Monotype Sorts" pitchFamily="2" charset="2"/>
              <a:buNone/>
              <a:tabLst>
                <a:tab pos="3140075" algn="ctr"/>
              </a:tabLst>
              <a:defRPr/>
            </a:pPr>
            <a:r>
              <a:rPr lang="en-US" altLang="zh-CN" b="1" dirty="0">
                <a:solidFill>
                  <a:srgbClr val="993300"/>
                </a:solidFill>
                <a:ea typeface="ＭＳ Ｐゴシック" pitchFamily="34" charset="-128"/>
                <a:cs typeface="Times New Roman" pitchFamily="18" charset="0"/>
              </a:rPr>
              <a:t>   select </a:t>
            </a:r>
            <a:r>
              <a:rPr lang="en-US" altLang="zh-CN" i="1" dirty="0">
                <a:solidFill>
                  <a:srgbClr val="993300"/>
                </a:solidFill>
                <a:ea typeface="ＭＳ Ｐゴシック" pitchFamily="34" charset="-128"/>
                <a:cs typeface="Times New Roman" pitchFamily="18" charset="0"/>
              </a:rPr>
              <a:t>ID, name</a:t>
            </a:r>
          </a:p>
          <a:p>
            <a:pPr lvl="1">
              <a:buFont typeface="Monotype Sorts" pitchFamily="2" charset="2"/>
              <a:buNone/>
              <a:tabLst>
                <a:tab pos="3140075" algn="ctr"/>
              </a:tabLst>
              <a:defRPr/>
            </a:pPr>
            <a:r>
              <a:rPr lang="en-US" altLang="zh-CN" b="1" dirty="0">
                <a:solidFill>
                  <a:srgbClr val="993300"/>
                </a:solidFill>
                <a:ea typeface="ＭＳ Ｐゴシック" pitchFamily="34" charset="-128"/>
                <a:cs typeface="Times New Roman" pitchFamily="18" charset="0"/>
              </a:rPr>
              <a:t>   from </a:t>
            </a:r>
            <a:r>
              <a:rPr lang="en-US" altLang="zh-CN" i="1" dirty="0">
                <a:solidFill>
                  <a:srgbClr val="993300"/>
                </a:solidFill>
                <a:ea typeface="ＭＳ Ｐゴシック" pitchFamily="34" charset="-128"/>
                <a:cs typeface="Times New Roman" pitchFamily="18" charset="0"/>
              </a:rPr>
              <a:t>student</a:t>
            </a:r>
          </a:p>
          <a:p>
            <a:pPr lvl="1">
              <a:buFont typeface="Monotype Sorts" pitchFamily="2" charset="2"/>
              <a:buNone/>
              <a:tabLst>
                <a:tab pos="3140075" algn="ctr"/>
              </a:tabLst>
              <a:defRPr/>
            </a:pPr>
            <a:r>
              <a:rPr lang="en-US" altLang="zh-CN" b="1" dirty="0">
                <a:solidFill>
                  <a:srgbClr val="993300"/>
                </a:solidFill>
                <a:ea typeface="ＭＳ Ｐゴシック" pitchFamily="34" charset="-128"/>
                <a:cs typeface="Times New Roman" pitchFamily="18" charset="0"/>
              </a:rPr>
              <a:t>   where </a:t>
            </a:r>
            <a:r>
              <a:rPr lang="en-US" altLang="zh-CN" b="1" dirty="0" err="1">
                <a:solidFill>
                  <a:srgbClr val="993300"/>
                </a:solidFill>
                <a:ea typeface="ＭＳ Ｐゴシック" pitchFamily="34" charset="-128"/>
                <a:cs typeface="Times New Roman" pitchFamily="18" charset="0"/>
              </a:rPr>
              <a:t>tot_cred</a:t>
            </a:r>
            <a:r>
              <a:rPr lang="en-US" altLang="zh-CN" i="1" dirty="0">
                <a:solidFill>
                  <a:srgbClr val="993300"/>
                </a:solidFill>
                <a:ea typeface="ＭＳ Ｐゴシック" pitchFamily="34" charset="-128"/>
                <a:cs typeface="Times New Roman" pitchFamily="18" charset="0"/>
              </a:rPr>
              <a:t> &gt; :</a:t>
            </a:r>
            <a:r>
              <a:rPr lang="en-US" altLang="zh-CN" i="1" dirty="0" err="1">
                <a:solidFill>
                  <a:srgbClr val="993300"/>
                </a:solidFill>
                <a:ea typeface="ＭＳ Ｐゴシック" pitchFamily="34" charset="-128"/>
                <a:cs typeface="Times New Roman" pitchFamily="18" charset="0"/>
              </a:rPr>
              <a:t>credit_amount</a:t>
            </a:r>
            <a:endParaRPr lang="en-US" altLang="zh-CN" i="1" dirty="0">
              <a:solidFill>
                <a:srgbClr val="993300"/>
              </a:solidFill>
              <a:ea typeface="ＭＳ Ｐゴシック" pitchFamily="34" charset="-128"/>
              <a:cs typeface="Times New Roman" pitchFamily="18" charset="0"/>
            </a:endParaRPr>
          </a:p>
          <a:p>
            <a:pPr marL="190500" indent="-190500">
              <a:lnSpc>
                <a:spcPct val="90000"/>
              </a:lnSpc>
              <a:buFont typeface="Wingdings" panose="05000000000000000000" pitchFamily="2" charset="2"/>
              <a:buNone/>
              <a:tabLst>
                <a:tab pos="966788" algn="l"/>
              </a:tabLst>
              <a:defRPr/>
            </a:pPr>
            <a:r>
              <a:rPr lang="en-US" altLang="zh-CN" dirty="0"/>
              <a:t>     </a:t>
            </a:r>
            <a:r>
              <a:rPr lang="en-US" altLang="zh-CN" i="1" dirty="0">
                <a:solidFill>
                  <a:schemeClr val="folHlink"/>
                </a:solidFill>
              </a:rPr>
              <a:t>END-EXEC</a:t>
            </a:r>
          </a:p>
        </p:txBody>
      </p:sp>
      <p:sp>
        <p:nvSpPr>
          <p:cNvPr id="7" name="Freeform 3">
            <a:extLst>
              <a:ext uri="{FF2B5EF4-FFF2-40B4-BE49-F238E27FC236}">
                <a16:creationId xmlns:a16="http://schemas.microsoft.com/office/drawing/2014/main" id="{C8434AD6-EE5E-4F6A-ADBC-A017ED7CC959}"/>
              </a:ext>
            </a:extLst>
          </p:cNvPr>
          <p:cNvSpPr>
            <a:spLocks/>
          </p:cNvSpPr>
          <p:nvPr/>
        </p:nvSpPr>
        <p:spPr bwMode="auto">
          <a:xfrm>
            <a:off x="4780915" y="5668123"/>
            <a:ext cx="2305050" cy="609600"/>
          </a:xfrm>
          <a:custGeom>
            <a:avLst/>
            <a:gdLst>
              <a:gd name="T0" fmla="*/ 0 w 890"/>
              <a:gd name="T1" fmla="*/ 2147483647 h 543"/>
              <a:gd name="T2" fmla="*/ 2147483647 w 890"/>
              <a:gd name="T3" fmla="*/ 2147483647 h 543"/>
              <a:gd name="T4" fmla="*/ 2147483647 w 890"/>
              <a:gd name="T5" fmla="*/ 2147483647 h 543"/>
              <a:gd name="T6" fmla="*/ 2147483647 w 890"/>
              <a:gd name="T7" fmla="*/ 2147483647 h 543"/>
              <a:gd name="T8" fmla="*/ 2147483647 w 890"/>
              <a:gd name="T9" fmla="*/ 2147483647 h 543"/>
              <a:gd name="T10" fmla="*/ 2147483647 w 890"/>
              <a:gd name="T11" fmla="*/ 2147483647 h 543"/>
              <a:gd name="T12" fmla="*/ 2147483647 w 890"/>
              <a:gd name="T13" fmla="*/ 2147483647 h 543"/>
              <a:gd name="T14" fmla="*/ 2147483647 w 890"/>
              <a:gd name="T15" fmla="*/ 2147483647 h 543"/>
              <a:gd name="T16" fmla="*/ 2147483647 w 890"/>
              <a:gd name="T17" fmla="*/ 2147483647 h 543"/>
              <a:gd name="T18" fmla="*/ 2147483647 w 890"/>
              <a:gd name="T19" fmla="*/ 2147483647 h 543"/>
              <a:gd name="T20" fmla="*/ 0 w 890"/>
              <a:gd name="T21" fmla="*/ 2147483647 h 54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90" h="543">
                <a:moveTo>
                  <a:pt x="0" y="25"/>
                </a:moveTo>
                <a:cubicBezTo>
                  <a:pt x="98" y="0"/>
                  <a:pt x="313" y="42"/>
                  <a:pt x="423" y="48"/>
                </a:cubicBezTo>
                <a:cubicBezTo>
                  <a:pt x="480" y="58"/>
                  <a:pt x="552" y="63"/>
                  <a:pt x="607" y="86"/>
                </a:cubicBezTo>
                <a:cubicBezTo>
                  <a:pt x="699" y="125"/>
                  <a:pt x="771" y="201"/>
                  <a:pt x="853" y="255"/>
                </a:cubicBezTo>
                <a:cubicBezTo>
                  <a:pt x="890" y="312"/>
                  <a:pt x="862" y="336"/>
                  <a:pt x="822" y="370"/>
                </a:cubicBezTo>
                <a:cubicBezTo>
                  <a:pt x="749" y="432"/>
                  <a:pt x="657" y="480"/>
                  <a:pt x="561" y="493"/>
                </a:cubicBezTo>
                <a:cubicBezTo>
                  <a:pt x="418" y="543"/>
                  <a:pt x="251" y="535"/>
                  <a:pt x="108" y="485"/>
                </a:cubicBezTo>
                <a:cubicBezTo>
                  <a:pt x="99" y="458"/>
                  <a:pt x="89" y="437"/>
                  <a:pt x="70" y="416"/>
                </a:cubicBezTo>
                <a:cubicBezTo>
                  <a:pt x="41" y="332"/>
                  <a:pt x="61" y="403"/>
                  <a:pt x="46" y="278"/>
                </a:cubicBezTo>
                <a:cubicBezTo>
                  <a:pt x="41" y="241"/>
                  <a:pt x="11" y="213"/>
                  <a:pt x="8" y="178"/>
                </a:cubicBezTo>
                <a:cubicBezTo>
                  <a:pt x="3" y="127"/>
                  <a:pt x="3" y="76"/>
                  <a:pt x="0" y="25"/>
                </a:cubicBezTo>
                <a:close/>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AutoShape 4">
            <a:extLst>
              <a:ext uri="{FF2B5EF4-FFF2-40B4-BE49-F238E27FC236}">
                <a16:creationId xmlns:a16="http://schemas.microsoft.com/office/drawing/2014/main" id="{1B3C205A-EE56-4E30-B44F-2C784C5FFE10}"/>
              </a:ext>
            </a:extLst>
          </p:cNvPr>
          <p:cNvSpPr>
            <a:spLocks/>
          </p:cNvSpPr>
          <p:nvPr/>
        </p:nvSpPr>
        <p:spPr bwMode="auto">
          <a:xfrm>
            <a:off x="6976428" y="6053956"/>
            <a:ext cx="3124200" cy="685800"/>
          </a:xfrm>
          <a:prstGeom prst="accentCallout2">
            <a:avLst>
              <a:gd name="adj1" fmla="val 16667"/>
              <a:gd name="adj2" fmla="val -2440"/>
              <a:gd name="adj3" fmla="val 16667"/>
              <a:gd name="adj4" fmla="val -4625"/>
              <a:gd name="adj5" fmla="val 11111"/>
              <a:gd name="adj6" fmla="val -6861"/>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0" lang="en-US" altLang="zh-CN"/>
              <a:t>shared variable defined in host language</a:t>
            </a:r>
          </a:p>
        </p:txBody>
      </p:sp>
      <p:sp>
        <p:nvSpPr>
          <p:cNvPr id="9" name="Rectangle 9">
            <a:extLst>
              <a:ext uri="{FF2B5EF4-FFF2-40B4-BE49-F238E27FC236}">
                <a16:creationId xmlns:a16="http://schemas.microsoft.com/office/drawing/2014/main" id="{53F2594C-C8C6-4C8E-A8BD-D44BEF555954}"/>
              </a:ext>
            </a:extLst>
          </p:cNvPr>
          <p:cNvSpPr txBox="1">
            <a:spLocks noChangeArrowheads="1"/>
          </p:cNvSpPr>
          <p:nvPr/>
        </p:nvSpPr>
        <p:spPr>
          <a:xfrm>
            <a:off x="1674000" y="1906771"/>
            <a:ext cx="6553200" cy="1143000"/>
          </a:xfrm>
          <a:prstGeom prst="rect">
            <a:avLst/>
          </a:prstGeom>
          <a:noFill/>
        </p:spPr>
        <p:txBody>
          <a:bodyPr vert="horz" lIns="91440" tIns="45720" rIns="91440" bIns="45720" rtlCol="0" anchor="ctr">
            <a:normAutofit/>
          </a:bodyPr>
          <a:lstStyle>
            <a:lvl1pPr algn="ctr" defTabSz="914400" rtl="0" eaLnBrk="1" latinLnBrk="0" hangingPunct="1">
              <a:lnSpc>
                <a:spcPct val="90000"/>
              </a:lnSpc>
              <a:spcBef>
                <a:spcPct val="0"/>
              </a:spcBef>
              <a:buNone/>
              <a:defRPr lang="zh-CN" altLang="en-US" sz="2800" b="1" kern="1200" dirty="0">
                <a:solidFill>
                  <a:schemeClr val="accent5">
                    <a:lumMod val="75000"/>
                  </a:schemeClr>
                </a:solidFill>
                <a:latin typeface="+mn-lt"/>
                <a:ea typeface="微软雅黑" panose="020B0503020204020204" pitchFamily="2" charset="-122"/>
                <a:cs typeface="+mj-cs"/>
              </a:defRPr>
            </a:lvl1pPr>
          </a:lstStyle>
          <a:p>
            <a:pPr marL="342900" indent="-342900">
              <a:tabLst>
                <a:tab pos="966788" algn="l"/>
              </a:tabLst>
            </a:pPr>
            <a:r>
              <a:rPr lang="en-US" altLang="zh-CN" sz="3200" dirty="0"/>
              <a:t>C program      </a:t>
            </a:r>
          </a:p>
        </p:txBody>
      </p:sp>
    </p:spTree>
    <p:extLst>
      <p:ext uri="{BB962C8B-B14F-4D97-AF65-F5344CB8AC3E}">
        <p14:creationId xmlns:p14="http://schemas.microsoft.com/office/powerpoint/2010/main" val="20100952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476652-A355-4D2C-8871-C2721259544B}"/>
              </a:ext>
            </a:extLst>
          </p:cNvPr>
          <p:cNvSpPr>
            <a:spLocks noGrp="1"/>
          </p:cNvSpPr>
          <p:nvPr>
            <p:ph type="title"/>
          </p:nvPr>
        </p:nvSpPr>
        <p:spPr>
          <a:xfrm>
            <a:off x="302400" y="59309"/>
            <a:ext cx="11570400" cy="699796"/>
          </a:xfrm>
        </p:spPr>
        <p:txBody>
          <a:bodyPr/>
          <a:lstStyle/>
          <a:p>
            <a:r>
              <a:rPr lang="en-US" altLang="zh-CN" sz="2800" dirty="0"/>
              <a:t>Cursor in Embedded SQL</a:t>
            </a:r>
            <a:endParaRPr lang="zh-CN" altLang="en-US" dirty="0"/>
          </a:p>
        </p:txBody>
      </p:sp>
      <p:sp>
        <p:nvSpPr>
          <p:cNvPr id="3" name="内容占位符 2">
            <a:extLst>
              <a:ext uri="{FF2B5EF4-FFF2-40B4-BE49-F238E27FC236}">
                <a16:creationId xmlns:a16="http://schemas.microsoft.com/office/drawing/2014/main" id="{E5AB3795-9F0C-4AA7-863B-CC44147685A5}"/>
              </a:ext>
            </a:extLst>
          </p:cNvPr>
          <p:cNvSpPr>
            <a:spLocks noGrp="1"/>
          </p:cNvSpPr>
          <p:nvPr>
            <p:ph idx="1"/>
          </p:nvPr>
        </p:nvSpPr>
        <p:spPr>
          <a:xfrm>
            <a:off x="198362" y="772635"/>
            <a:ext cx="11834414" cy="4972846"/>
          </a:xfrm>
        </p:spPr>
        <p:txBody>
          <a:bodyPr/>
          <a:lstStyle/>
          <a:p>
            <a:pPr>
              <a:tabLst>
                <a:tab pos="3140075" algn="ctr"/>
              </a:tabLst>
            </a:pPr>
            <a:r>
              <a:rPr lang="en-US" altLang="zh-CN" dirty="0">
                <a:cs typeface="Times New Roman" pitchFamily="18" charset="0"/>
              </a:rPr>
              <a:t>To write an embedded SQL query, we use the </a:t>
            </a:r>
          </a:p>
          <a:p>
            <a:pPr>
              <a:buFont typeface="Monotype Sorts" pitchFamily="2" charset="2"/>
              <a:buNone/>
              <a:tabLst>
                <a:tab pos="3140075" algn="ctr"/>
              </a:tabLst>
            </a:pPr>
            <a:r>
              <a:rPr lang="en-US" altLang="zh-CN" b="1" dirty="0">
                <a:cs typeface="Times New Roman" pitchFamily="18" charset="0"/>
              </a:rPr>
              <a:t>             declare </a:t>
            </a:r>
            <a:r>
              <a:rPr lang="en-US" altLang="zh-CN" i="1" dirty="0">
                <a:cs typeface="Times New Roman" pitchFamily="18" charset="0"/>
              </a:rPr>
              <a:t>c</a:t>
            </a:r>
            <a:r>
              <a:rPr lang="en-US" altLang="zh-CN" b="1" dirty="0">
                <a:cs typeface="Times New Roman" pitchFamily="18" charset="0"/>
              </a:rPr>
              <a:t> cursor for  &lt;SQL query&gt; </a:t>
            </a:r>
          </a:p>
          <a:p>
            <a:pPr>
              <a:buFont typeface="Monotype Sorts" pitchFamily="2" charset="2"/>
              <a:buNone/>
              <a:tabLst>
                <a:tab pos="3140075" algn="ctr"/>
              </a:tabLst>
            </a:pPr>
            <a:r>
              <a:rPr lang="en-US" altLang="zh-CN" b="1" dirty="0">
                <a:cs typeface="Times New Roman" pitchFamily="18" charset="0"/>
              </a:rPr>
              <a:t>      </a:t>
            </a:r>
            <a:r>
              <a:rPr lang="en-US" altLang="zh-CN" dirty="0">
                <a:cs typeface="Times New Roman" pitchFamily="18" charset="0"/>
              </a:rPr>
              <a:t>statement.  </a:t>
            </a:r>
          </a:p>
          <a:p>
            <a:pPr>
              <a:buFont typeface="Monotype Sorts" pitchFamily="2" charset="2"/>
              <a:buNone/>
              <a:tabLst>
                <a:tab pos="3140075" algn="ctr"/>
              </a:tabLst>
            </a:pPr>
            <a:r>
              <a:rPr lang="en-US" altLang="zh-CN" dirty="0">
                <a:cs typeface="Times New Roman" pitchFamily="18" charset="0"/>
              </a:rPr>
              <a:t>   The  variable </a:t>
            </a:r>
            <a:r>
              <a:rPr lang="en-US" altLang="zh-CN" i="1" dirty="0">
                <a:solidFill>
                  <a:srgbClr val="FF0000"/>
                </a:solidFill>
                <a:cs typeface="Times New Roman" pitchFamily="18" charset="0"/>
              </a:rPr>
              <a:t>c</a:t>
            </a:r>
            <a:r>
              <a:rPr lang="en-US" altLang="zh-CN" dirty="0">
                <a:cs typeface="Times New Roman" pitchFamily="18" charset="0"/>
              </a:rPr>
              <a:t>  is used to identify the query</a:t>
            </a:r>
          </a:p>
          <a:p>
            <a:endParaRPr lang="zh-CN" altLang="en-US" dirty="0"/>
          </a:p>
        </p:txBody>
      </p:sp>
      <p:sp>
        <p:nvSpPr>
          <p:cNvPr id="4" name="日期占位符 3">
            <a:extLst>
              <a:ext uri="{FF2B5EF4-FFF2-40B4-BE49-F238E27FC236}">
                <a16:creationId xmlns:a16="http://schemas.microsoft.com/office/drawing/2014/main" id="{0235DBD3-9F2E-4B25-B098-BAD445C0F180}"/>
              </a:ext>
            </a:extLst>
          </p:cNvPr>
          <p:cNvSpPr>
            <a:spLocks noGrp="1"/>
          </p:cNvSpPr>
          <p:nvPr>
            <p:ph type="dt" sz="half" idx="10"/>
          </p:nvPr>
        </p:nvSpPr>
        <p:spPr/>
        <p:txBody>
          <a:bodyPr/>
          <a:lstStyle/>
          <a:p>
            <a:fld id="{A31B02AF-5513-47F3-BE69-AAF5915401D3}"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EA5D474D-1263-4D64-AF8E-95AE62D7285F}"/>
              </a:ext>
            </a:extLst>
          </p:cNvPr>
          <p:cNvSpPr>
            <a:spLocks noGrp="1"/>
          </p:cNvSpPr>
          <p:nvPr>
            <p:ph type="sldNum" sz="quarter" idx="12"/>
          </p:nvPr>
        </p:nvSpPr>
        <p:spPr/>
        <p:txBody>
          <a:bodyPr/>
          <a:lstStyle/>
          <a:p>
            <a:fld id="{47C4BD23-150C-4A56-8E66-9482A3FB2E80}" type="slidenum">
              <a:rPr lang="zh-CN" altLang="en-US" smtClean="0"/>
              <a:pPr/>
              <a:t>36</a:t>
            </a:fld>
            <a:endParaRPr lang="zh-CN" altLang="en-US" dirty="0"/>
          </a:p>
        </p:txBody>
      </p:sp>
      <p:sp>
        <p:nvSpPr>
          <p:cNvPr id="6" name="Rectangle 3">
            <a:extLst>
              <a:ext uri="{FF2B5EF4-FFF2-40B4-BE49-F238E27FC236}">
                <a16:creationId xmlns:a16="http://schemas.microsoft.com/office/drawing/2014/main" id="{EF4283CF-7B8C-442F-9EFC-1EC23313B7B2}"/>
              </a:ext>
            </a:extLst>
          </p:cNvPr>
          <p:cNvSpPr txBox="1">
            <a:spLocks noChangeArrowheads="1"/>
          </p:cNvSpPr>
          <p:nvPr/>
        </p:nvSpPr>
        <p:spPr bwMode="auto">
          <a:xfrm>
            <a:off x="1569675" y="2732723"/>
            <a:ext cx="6996112" cy="2906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93675" indent="-193675" algn="l" rtl="0" eaLnBrk="0" fontAlgn="base" hangingPunct="0">
              <a:spcBef>
                <a:spcPct val="20000"/>
              </a:spcBef>
              <a:spcAft>
                <a:spcPct val="0"/>
              </a:spcAft>
              <a:buClr>
                <a:schemeClr val="folHlink"/>
              </a:buClr>
              <a:buSzPct val="60000"/>
              <a:buFont typeface="Wingdings" pitchFamily="2" charset="2"/>
              <a:buChar char="n"/>
              <a:defRPr kumimoji="1" sz="2400">
                <a:solidFill>
                  <a:schemeClr val="tx1"/>
                </a:solidFill>
                <a:latin typeface="+mn-lt"/>
                <a:ea typeface="+mn-ea"/>
                <a:cs typeface="+mn-cs"/>
              </a:defRPr>
            </a:lvl1pPr>
            <a:lvl2pPr marL="573088" indent="-188913" algn="l" rtl="0" eaLnBrk="0" fontAlgn="base" hangingPunct="0">
              <a:spcBef>
                <a:spcPct val="20000"/>
              </a:spcBef>
              <a:spcAft>
                <a:spcPct val="0"/>
              </a:spcAft>
              <a:buClr>
                <a:schemeClr val="hlink"/>
              </a:buClr>
              <a:buSzPct val="55000"/>
              <a:buFont typeface="Wingdings" pitchFamily="2" charset="2"/>
              <a:buChar char="n"/>
              <a:defRPr kumimoji="1" sz="2400">
                <a:solidFill>
                  <a:schemeClr val="tx1"/>
                </a:solidFill>
                <a:latin typeface="+mn-lt"/>
                <a:ea typeface="+mn-ea"/>
              </a:defRPr>
            </a:lvl2pPr>
            <a:lvl3pPr marL="952500" indent="-188913"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4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4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4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4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400">
                <a:solidFill>
                  <a:schemeClr val="tx1"/>
                </a:solidFill>
                <a:latin typeface="+mn-lt"/>
                <a:ea typeface="+mn-ea"/>
              </a:defRPr>
            </a:lvl9pPr>
          </a:lstStyle>
          <a:p>
            <a:pPr marL="0" indent="0">
              <a:buFont typeface="Wingdings" pitchFamily="2" charset="2"/>
              <a:buNone/>
              <a:tabLst>
                <a:tab pos="3140075" algn="ctr"/>
              </a:tabLst>
              <a:defRPr/>
            </a:pPr>
            <a:r>
              <a:rPr lang="en-US" altLang="zh-CN" dirty="0">
                <a:cs typeface="Times New Roman" pitchFamily="18" charset="0"/>
              </a:rPr>
              <a:t>        EXEC SQL</a:t>
            </a:r>
          </a:p>
          <a:p>
            <a:pPr>
              <a:buFont typeface="Monotype Sorts" pitchFamily="2" charset="2"/>
              <a:buNone/>
              <a:tabLst>
                <a:tab pos="3140075" algn="ctr"/>
              </a:tabLst>
              <a:defRPr/>
            </a:pPr>
            <a:r>
              <a:rPr lang="en-US" altLang="zh-CN" dirty="0">
                <a:cs typeface="Times New Roman" pitchFamily="18" charset="0"/>
              </a:rPr>
              <a:t>	           </a:t>
            </a:r>
            <a:r>
              <a:rPr lang="en-US" altLang="zh-CN" b="1" dirty="0">
                <a:cs typeface="Times New Roman" pitchFamily="18" charset="0"/>
              </a:rPr>
              <a:t>declare </a:t>
            </a:r>
            <a:r>
              <a:rPr lang="en-US" altLang="zh-CN" i="1" dirty="0">
                <a:solidFill>
                  <a:srgbClr val="FF0000"/>
                </a:solidFill>
                <a:cs typeface="Times New Roman" pitchFamily="18" charset="0"/>
              </a:rPr>
              <a:t>c</a:t>
            </a:r>
            <a:r>
              <a:rPr lang="en-US" altLang="zh-CN" b="1" dirty="0">
                <a:cs typeface="Times New Roman" pitchFamily="18" charset="0"/>
              </a:rPr>
              <a:t> cursor for </a:t>
            </a:r>
            <a:br>
              <a:rPr lang="en-US" altLang="zh-CN" b="1" dirty="0">
                <a:cs typeface="Times New Roman" pitchFamily="18" charset="0"/>
              </a:rPr>
            </a:br>
            <a:r>
              <a:rPr lang="en-US" altLang="zh-CN" b="1" dirty="0">
                <a:cs typeface="Times New Roman" pitchFamily="18" charset="0"/>
              </a:rPr>
              <a:t>           select </a:t>
            </a:r>
            <a:r>
              <a:rPr lang="en-US" altLang="zh-CN" i="1" dirty="0">
                <a:cs typeface="Times New Roman" pitchFamily="18" charset="0"/>
              </a:rPr>
              <a:t>ID, name</a:t>
            </a:r>
            <a:br>
              <a:rPr lang="en-US" altLang="zh-CN" i="1" dirty="0">
                <a:cs typeface="Times New Roman" pitchFamily="18" charset="0"/>
              </a:rPr>
            </a:br>
            <a:r>
              <a:rPr lang="en-US" altLang="zh-CN" i="1" dirty="0">
                <a:cs typeface="Times New Roman" pitchFamily="18" charset="0"/>
              </a:rPr>
              <a:t>           </a:t>
            </a:r>
            <a:r>
              <a:rPr lang="en-US" altLang="zh-CN" b="1" dirty="0">
                <a:cs typeface="Times New Roman" pitchFamily="18" charset="0"/>
              </a:rPr>
              <a:t>from </a:t>
            </a:r>
            <a:r>
              <a:rPr lang="en-US" altLang="zh-CN" i="1" dirty="0">
                <a:cs typeface="Times New Roman" pitchFamily="18" charset="0"/>
              </a:rPr>
              <a:t>student</a:t>
            </a:r>
            <a:br>
              <a:rPr lang="en-US" altLang="zh-CN" i="1" dirty="0">
                <a:cs typeface="Times New Roman" pitchFamily="18" charset="0"/>
              </a:rPr>
            </a:br>
            <a:r>
              <a:rPr lang="en-US" altLang="zh-CN" i="1" dirty="0">
                <a:cs typeface="Times New Roman" pitchFamily="18" charset="0"/>
              </a:rPr>
              <a:t>           </a:t>
            </a:r>
            <a:r>
              <a:rPr lang="en-US" altLang="zh-CN" b="1" dirty="0">
                <a:cs typeface="Times New Roman" pitchFamily="18" charset="0"/>
              </a:rPr>
              <a:t>where </a:t>
            </a:r>
            <a:r>
              <a:rPr lang="en-US" altLang="zh-CN" b="1" dirty="0" err="1">
                <a:cs typeface="Times New Roman" pitchFamily="18" charset="0"/>
              </a:rPr>
              <a:t>tot_cred</a:t>
            </a:r>
            <a:r>
              <a:rPr lang="en-US" altLang="zh-CN" i="1" dirty="0">
                <a:cs typeface="Times New Roman" pitchFamily="18" charset="0"/>
              </a:rPr>
              <a:t> &gt; :</a:t>
            </a:r>
            <a:r>
              <a:rPr lang="en-US" altLang="zh-CN" i="1" dirty="0" err="1">
                <a:cs typeface="Times New Roman" pitchFamily="18" charset="0"/>
              </a:rPr>
              <a:t>credit_amount</a:t>
            </a:r>
            <a:endParaRPr lang="en-US" altLang="zh-CN" i="1" dirty="0">
              <a:cs typeface="Times New Roman" pitchFamily="18" charset="0"/>
            </a:endParaRPr>
          </a:p>
          <a:p>
            <a:pPr>
              <a:buFont typeface="Monotype Sorts" pitchFamily="2" charset="2"/>
              <a:buNone/>
              <a:tabLst>
                <a:tab pos="3140075" algn="ctr"/>
              </a:tabLst>
              <a:defRPr/>
            </a:pPr>
            <a:r>
              <a:rPr lang="en-US" altLang="zh-CN" dirty="0">
                <a:cs typeface="Times New Roman" pitchFamily="18" charset="0"/>
              </a:rPr>
              <a:t>         END_EXEC</a:t>
            </a:r>
          </a:p>
          <a:p>
            <a:pPr>
              <a:tabLst>
                <a:tab pos="3140075" algn="ctr"/>
              </a:tabLst>
              <a:defRPr/>
            </a:pPr>
            <a:endParaRPr lang="en-US" altLang="zh-CN" dirty="0">
              <a:cs typeface="Times New Roman" pitchFamily="18" charset="0"/>
            </a:endParaRPr>
          </a:p>
          <a:p>
            <a:pPr>
              <a:tabLst>
                <a:tab pos="3140075" algn="ctr"/>
              </a:tabLst>
              <a:defRPr/>
            </a:pPr>
            <a:endParaRPr lang="en-US" altLang="zh-CN" dirty="0">
              <a:cs typeface="Times New Roman" pitchFamily="18" charset="0"/>
            </a:endParaRPr>
          </a:p>
        </p:txBody>
      </p:sp>
      <p:sp>
        <p:nvSpPr>
          <p:cNvPr id="7" name="文本框 6">
            <a:extLst>
              <a:ext uri="{FF2B5EF4-FFF2-40B4-BE49-F238E27FC236}">
                <a16:creationId xmlns:a16="http://schemas.microsoft.com/office/drawing/2014/main" id="{D5F0B8D8-CC76-47B1-992A-5933BE8EF7C9}"/>
              </a:ext>
            </a:extLst>
          </p:cNvPr>
          <p:cNvSpPr txBox="1"/>
          <p:nvPr/>
        </p:nvSpPr>
        <p:spPr>
          <a:xfrm>
            <a:off x="3628663" y="198368"/>
            <a:ext cx="646331" cy="369332"/>
          </a:xfrm>
          <a:prstGeom prst="rect">
            <a:avLst/>
          </a:prstGeom>
          <a:noFill/>
        </p:spPr>
        <p:txBody>
          <a:bodyPr wrap="none" rtlCol="0">
            <a:spAutoFit/>
          </a:bodyPr>
          <a:lstStyle/>
          <a:p>
            <a:r>
              <a:rPr lang="zh-CN" altLang="en-US" dirty="0">
                <a:solidFill>
                  <a:srgbClr val="FF0000"/>
                </a:solidFill>
                <a:latin typeface="微软雅黑 Light" panose="020B0502040204020203" pitchFamily="34" charset="-122"/>
                <a:ea typeface="微软雅黑 Light" panose="020B0502040204020203" pitchFamily="34" charset="-122"/>
              </a:rPr>
              <a:t>游标</a:t>
            </a:r>
          </a:p>
        </p:txBody>
      </p:sp>
    </p:spTree>
    <p:extLst>
      <p:ext uri="{BB962C8B-B14F-4D97-AF65-F5344CB8AC3E}">
        <p14:creationId xmlns:p14="http://schemas.microsoft.com/office/powerpoint/2010/main" val="25979761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BBBBCB-6049-4EE8-8D7D-152C24AB614E}"/>
              </a:ext>
            </a:extLst>
          </p:cNvPr>
          <p:cNvSpPr>
            <a:spLocks noGrp="1"/>
          </p:cNvSpPr>
          <p:nvPr>
            <p:ph type="title"/>
          </p:nvPr>
        </p:nvSpPr>
        <p:spPr/>
        <p:txBody>
          <a:bodyPr/>
          <a:lstStyle/>
          <a:p>
            <a:r>
              <a:rPr lang="en-US" altLang="zh-CN" sz="2800" dirty="0">
                <a:ea typeface="微软雅黑 Light" panose="020B0502040204020203" pitchFamily="34" charset="-122"/>
              </a:rPr>
              <a:t>why using Cursor in Embedded SQL</a:t>
            </a:r>
            <a:endParaRPr lang="zh-CN" altLang="en-US" dirty="0">
              <a:ea typeface="微软雅黑 Light" panose="020B0502040204020203" pitchFamily="34" charset="-122"/>
            </a:endParaRPr>
          </a:p>
        </p:txBody>
      </p:sp>
      <p:sp>
        <p:nvSpPr>
          <p:cNvPr id="3" name="内容占位符 2">
            <a:extLst>
              <a:ext uri="{FF2B5EF4-FFF2-40B4-BE49-F238E27FC236}">
                <a16:creationId xmlns:a16="http://schemas.microsoft.com/office/drawing/2014/main" id="{F0535A3B-A4EB-4277-B183-5CDD683F70DB}"/>
              </a:ext>
            </a:extLst>
          </p:cNvPr>
          <p:cNvSpPr>
            <a:spLocks noGrp="1"/>
          </p:cNvSpPr>
          <p:nvPr>
            <p:ph idx="1"/>
          </p:nvPr>
        </p:nvSpPr>
        <p:spPr/>
        <p:txBody>
          <a:bodyPr/>
          <a:lstStyle/>
          <a:p>
            <a:pPr marL="290513" indent="-290513" eaLnBrk="1" hangingPunct="1">
              <a:tabLst>
                <a:tab pos="3140075" algn="ctr"/>
              </a:tabLst>
            </a:pPr>
            <a:r>
              <a:rPr lang="en-US" altLang="zh-CN" dirty="0"/>
              <a:t>*</a:t>
            </a:r>
            <a:r>
              <a:rPr lang="zh-CN" altLang="en-US" dirty="0"/>
              <a:t>利用</a:t>
            </a:r>
            <a:r>
              <a:rPr lang="en-US" altLang="zh-CN" dirty="0"/>
              <a:t>Embedded SQL</a:t>
            </a:r>
            <a:r>
              <a:rPr lang="zh-CN" altLang="en-US" dirty="0"/>
              <a:t>进行查询时，查询结果有可能包括多个元组，此时无法直接将多个元组通过共享变量赋值传递给宿主程序</a:t>
            </a:r>
          </a:p>
          <a:p>
            <a:pPr marL="290513" indent="-290513" eaLnBrk="1" hangingPunct="1">
              <a:tabLst>
                <a:tab pos="3140075" algn="ctr"/>
              </a:tabLst>
            </a:pPr>
            <a:endParaRPr lang="en-US" altLang="zh-CN" dirty="0"/>
          </a:p>
          <a:p>
            <a:pPr marL="290513" indent="-290513" eaLnBrk="1" hangingPunct="1">
              <a:tabLst>
                <a:tab pos="3140075" algn="ctr"/>
              </a:tabLst>
            </a:pPr>
            <a:r>
              <a:rPr lang="en-US" altLang="zh-CN" dirty="0"/>
              <a:t>*</a:t>
            </a:r>
            <a:r>
              <a:rPr lang="zh-CN" altLang="en-US" dirty="0"/>
              <a:t>系统开辟专门</a:t>
            </a:r>
            <a:r>
              <a:rPr lang="en-US" altLang="zh-CN" dirty="0"/>
              <a:t>working</a:t>
            </a:r>
            <a:r>
              <a:rPr lang="zh-CN" altLang="en-US" dirty="0"/>
              <a:t>区域存放</a:t>
            </a:r>
            <a:r>
              <a:rPr lang="en-US" altLang="zh-CN" dirty="0"/>
              <a:t>SQL</a:t>
            </a:r>
            <a:r>
              <a:rPr lang="zh-CN" altLang="en-US" dirty="0"/>
              <a:t>查询的结果关系，并利用查询游标</a:t>
            </a:r>
            <a:r>
              <a:rPr lang="en-US" altLang="zh-CN" b="1" dirty="0">
                <a:solidFill>
                  <a:schemeClr val="hlink"/>
                </a:solidFill>
              </a:rPr>
              <a:t>c</a:t>
            </a:r>
            <a:r>
              <a:rPr lang="zh-CN" altLang="en-US" dirty="0"/>
              <a:t>指向此区域。宿主程序根据</a:t>
            </a:r>
            <a:r>
              <a:rPr lang="en-US" altLang="zh-CN" b="1" dirty="0">
                <a:solidFill>
                  <a:schemeClr val="hlink"/>
                </a:solidFill>
              </a:rPr>
              <a:t>c</a:t>
            </a:r>
            <a:r>
              <a:rPr lang="zh-CN" altLang="en-US" dirty="0"/>
              <a:t>指向的查询结果关系集合，使用</a:t>
            </a:r>
            <a:r>
              <a:rPr lang="en-US" altLang="zh-CN" b="1" dirty="0"/>
              <a:t>open, fetch, close</a:t>
            </a:r>
            <a:r>
              <a:rPr lang="zh-CN" altLang="en-US" dirty="0"/>
              <a:t>依次获取结果关系中的各元组</a:t>
            </a:r>
            <a:endParaRPr lang="en-US" altLang="zh-CN" dirty="0">
              <a:solidFill>
                <a:schemeClr val="folHlink"/>
              </a:solidFill>
            </a:endParaRPr>
          </a:p>
          <a:p>
            <a:endParaRPr lang="zh-CN" altLang="en-US" dirty="0"/>
          </a:p>
        </p:txBody>
      </p:sp>
      <p:sp>
        <p:nvSpPr>
          <p:cNvPr id="4" name="日期占位符 3">
            <a:extLst>
              <a:ext uri="{FF2B5EF4-FFF2-40B4-BE49-F238E27FC236}">
                <a16:creationId xmlns:a16="http://schemas.microsoft.com/office/drawing/2014/main" id="{03FE0FC8-4750-47A8-B446-D35996DCA666}"/>
              </a:ext>
            </a:extLst>
          </p:cNvPr>
          <p:cNvSpPr>
            <a:spLocks noGrp="1"/>
          </p:cNvSpPr>
          <p:nvPr>
            <p:ph type="dt" sz="half" idx="10"/>
          </p:nvPr>
        </p:nvSpPr>
        <p:spPr/>
        <p:txBody>
          <a:bodyPr/>
          <a:lstStyle/>
          <a:p>
            <a:fld id="{EC340B21-1595-47F0-AD48-9BC9037EDC58}"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A188562E-1119-4A97-BD8A-E3456675145E}"/>
              </a:ext>
            </a:extLst>
          </p:cNvPr>
          <p:cNvSpPr>
            <a:spLocks noGrp="1"/>
          </p:cNvSpPr>
          <p:nvPr>
            <p:ph type="sldNum" sz="quarter" idx="12"/>
          </p:nvPr>
        </p:nvSpPr>
        <p:spPr/>
        <p:txBody>
          <a:bodyPr/>
          <a:lstStyle/>
          <a:p>
            <a:fld id="{47C4BD23-150C-4A56-8E66-9482A3FB2E80}" type="slidenum">
              <a:rPr lang="zh-CN" altLang="en-US" smtClean="0"/>
              <a:pPr/>
              <a:t>37</a:t>
            </a:fld>
            <a:endParaRPr lang="zh-CN" altLang="en-US" dirty="0"/>
          </a:p>
        </p:txBody>
      </p:sp>
    </p:spTree>
    <p:extLst>
      <p:ext uri="{BB962C8B-B14F-4D97-AF65-F5344CB8AC3E}">
        <p14:creationId xmlns:p14="http://schemas.microsoft.com/office/powerpoint/2010/main" val="18500663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9E0C975-DD0B-487C-824B-E75F74692CD6}"/>
              </a:ext>
            </a:extLst>
          </p:cNvPr>
          <p:cNvSpPr>
            <a:spLocks noGrp="1"/>
          </p:cNvSpPr>
          <p:nvPr>
            <p:ph type="sldNum" sz="quarter" idx="12"/>
          </p:nvPr>
        </p:nvSpPr>
        <p:spPr/>
        <p:txBody>
          <a:bodyPr/>
          <a:lstStyle/>
          <a:p>
            <a:fld id="{47C4BD23-150C-4A56-8E66-9482A3FB2E80}" type="slidenum">
              <a:rPr lang="zh-CN" altLang="en-US" smtClean="0"/>
              <a:t>38</a:t>
            </a:fld>
            <a:endParaRPr lang="zh-CN" altLang="en-US"/>
          </a:p>
        </p:txBody>
      </p:sp>
      <p:sp>
        <p:nvSpPr>
          <p:cNvPr id="4" name="日期占位符 3">
            <a:extLst>
              <a:ext uri="{FF2B5EF4-FFF2-40B4-BE49-F238E27FC236}">
                <a16:creationId xmlns:a16="http://schemas.microsoft.com/office/drawing/2014/main" id="{00066D23-952E-4EE1-8809-8F889AD0831C}"/>
              </a:ext>
            </a:extLst>
          </p:cNvPr>
          <p:cNvSpPr>
            <a:spLocks noGrp="1"/>
          </p:cNvSpPr>
          <p:nvPr>
            <p:ph type="dt" sz="half" idx="10"/>
          </p:nvPr>
        </p:nvSpPr>
        <p:spPr/>
        <p:txBody>
          <a:bodyPr/>
          <a:lstStyle/>
          <a:p>
            <a:fld id="{DE096602-B798-4EFA-A137-D7E3FCD770A7}" type="datetime1">
              <a:rPr lang="zh-CN" altLang="en-US" smtClean="0"/>
              <a:t>2021/10/18</a:t>
            </a:fld>
            <a:endParaRPr lang="zh-CN" altLang="en-US" dirty="0"/>
          </a:p>
        </p:txBody>
      </p:sp>
      <p:sp>
        <p:nvSpPr>
          <p:cNvPr id="70" name="Rectangle 2">
            <a:extLst>
              <a:ext uri="{FF2B5EF4-FFF2-40B4-BE49-F238E27FC236}">
                <a16:creationId xmlns:a16="http://schemas.microsoft.com/office/drawing/2014/main" id="{205FCDFC-B1AC-42BD-85B0-9E56869793F1}"/>
              </a:ext>
            </a:extLst>
          </p:cNvPr>
          <p:cNvSpPr>
            <a:spLocks noChangeArrowheads="1"/>
          </p:cNvSpPr>
          <p:nvPr/>
        </p:nvSpPr>
        <p:spPr bwMode="auto">
          <a:xfrm>
            <a:off x="1335405" y="168275"/>
            <a:ext cx="8229600" cy="632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190500" indent="-190500">
              <a:lnSpc>
                <a:spcPct val="90000"/>
              </a:lnSpc>
              <a:spcBef>
                <a:spcPct val="20000"/>
              </a:spcBef>
              <a:buClr>
                <a:schemeClr val="folHlink"/>
              </a:buClr>
              <a:buSzPct val="60000"/>
              <a:buFont typeface="Wingdings" pitchFamily="2" charset="2"/>
              <a:buChar char="n"/>
              <a:tabLst>
                <a:tab pos="966788" algn="l"/>
              </a:tabLst>
              <a:defRPr/>
            </a:pPr>
            <a:endParaRPr lang="en-US" altLang="zh-CN" dirty="0">
              <a:solidFill>
                <a:schemeClr val="folHlink"/>
              </a:solidFill>
              <a:ea typeface="微软雅黑 Light" panose="020B0502040204020203" pitchFamily="34" charset="-122"/>
            </a:endParaRPr>
          </a:p>
          <a:p>
            <a:pPr marL="381000" lvl="1">
              <a:lnSpc>
                <a:spcPct val="90000"/>
              </a:lnSpc>
              <a:spcBef>
                <a:spcPct val="20000"/>
              </a:spcBef>
              <a:buClr>
                <a:schemeClr val="hlink"/>
              </a:buClr>
              <a:buSzPct val="55000"/>
              <a:tabLst>
                <a:tab pos="966788" algn="l"/>
              </a:tabLst>
              <a:defRPr/>
            </a:pPr>
            <a:r>
              <a:rPr lang="en-US" altLang="zh-CN" sz="2000" dirty="0">
                <a:ea typeface="微软雅黑 Light" panose="020B0502040204020203" pitchFamily="34" charset="-122"/>
              </a:rPr>
              <a:t>      </a:t>
            </a:r>
          </a:p>
          <a:p>
            <a:pPr marL="190500" indent="-190500">
              <a:lnSpc>
                <a:spcPct val="90000"/>
              </a:lnSpc>
              <a:spcBef>
                <a:spcPct val="20000"/>
              </a:spcBef>
              <a:buClr>
                <a:schemeClr val="folHlink"/>
              </a:buClr>
              <a:buSzPct val="60000"/>
              <a:buFont typeface="Wingdings" pitchFamily="2" charset="2"/>
              <a:buNone/>
              <a:tabLst>
                <a:tab pos="966788" algn="l"/>
              </a:tabLst>
              <a:defRPr/>
            </a:pPr>
            <a:r>
              <a:rPr lang="en-US" altLang="zh-CN" dirty="0">
                <a:ea typeface="微软雅黑 Light" panose="020B0502040204020203" pitchFamily="34" charset="-122"/>
              </a:rPr>
              <a:t>  </a:t>
            </a:r>
            <a:r>
              <a:rPr lang="en-US" altLang="zh-CN" sz="2400" i="1" dirty="0">
                <a:solidFill>
                  <a:schemeClr val="folHlink"/>
                </a:solidFill>
                <a:ea typeface="微软雅黑 Light" panose="020B0502040204020203" pitchFamily="34" charset="-122"/>
              </a:rPr>
              <a:t>EXEC SQL BEGIN DECLARE SECTION</a:t>
            </a:r>
          </a:p>
          <a:p>
            <a:pPr marL="671513" lvl="1" indent="-290513">
              <a:lnSpc>
                <a:spcPct val="90000"/>
              </a:lnSpc>
              <a:spcBef>
                <a:spcPct val="20000"/>
              </a:spcBef>
              <a:buClr>
                <a:schemeClr val="hlink"/>
              </a:buClr>
              <a:buSzPct val="55000"/>
              <a:tabLst>
                <a:tab pos="966788" algn="l"/>
              </a:tabLst>
              <a:defRPr/>
            </a:pPr>
            <a:r>
              <a:rPr lang="en-US" altLang="zh-CN" sz="2400" dirty="0">
                <a:ea typeface="微软雅黑 Light" panose="020B0502040204020203" pitchFamily="34" charset="-122"/>
              </a:rPr>
              <a:t>   </a:t>
            </a:r>
            <a:r>
              <a:rPr lang="en-US" altLang="zh-CN" sz="2400" dirty="0" err="1">
                <a:ea typeface="微软雅黑 Light" panose="020B0502040204020203" pitchFamily="34" charset="-122"/>
              </a:rPr>
              <a:t>int</a:t>
            </a:r>
            <a:r>
              <a:rPr lang="en-US" altLang="zh-CN" sz="2400" dirty="0">
                <a:ea typeface="微软雅黑 Light" panose="020B0502040204020203" pitchFamily="34" charset="-122"/>
              </a:rPr>
              <a:t>  </a:t>
            </a:r>
            <a:r>
              <a:rPr lang="en-US" altLang="zh-CN" sz="2400" i="1" dirty="0" err="1">
                <a:solidFill>
                  <a:srgbClr val="993300"/>
                </a:solidFill>
                <a:ea typeface="微软雅黑 Light" panose="020B0502040204020203" pitchFamily="34" charset="-122"/>
                <a:cs typeface="Times New Roman" pitchFamily="18" charset="0"/>
              </a:rPr>
              <a:t>credit_amount</a:t>
            </a:r>
            <a:r>
              <a:rPr lang="en-US" altLang="zh-CN" sz="2400" dirty="0">
                <a:ea typeface="微软雅黑 Light" panose="020B0502040204020203" pitchFamily="34" charset="-122"/>
              </a:rPr>
              <a:t>;   </a:t>
            </a:r>
          </a:p>
          <a:p>
            <a:pPr marL="671513" lvl="1" indent="-290513">
              <a:lnSpc>
                <a:spcPct val="90000"/>
              </a:lnSpc>
              <a:spcBef>
                <a:spcPct val="20000"/>
              </a:spcBef>
              <a:buClr>
                <a:schemeClr val="hlink"/>
              </a:buClr>
              <a:buSzPct val="55000"/>
              <a:tabLst>
                <a:tab pos="966788" algn="l"/>
              </a:tabLst>
              <a:defRPr/>
            </a:pPr>
            <a:r>
              <a:rPr lang="en-US" altLang="zh-CN" sz="2400" dirty="0">
                <a:ea typeface="微软雅黑 Light" panose="020B0502040204020203" pitchFamily="34" charset="-122"/>
              </a:rPr>
              <a:t>   char </a:t>
            </a:r>
            <a:r>
              <a:rPr lang="en-US" altLang="zh-CN" sz="2400" i="1" dirty="0">
                <a:solidFill>
                  <a:schemeClr val="hlink"/>
                </a:solidFill>
                <a:ea typeface="微软雅黑 Light" panose="020B0502040204020203" pitchFamily="34" charset="-122"/>
              </a:rPr>
              <a:t> </a:t>
            </a:r>
            <a:r>
              <a:rPr lang="en-US" altLang="zh-CN" sz="2400" i="1" dirty="0" err="1">
                <a:solidFill>
                  <a:schemeClr val="hlink"/>
                </a:solidFill>
                <a:ea typeface="微软雅黑 Light" panose="020B0502040204020203" pitchFamily="34" charset="-122"/>
              </a:rPr>
              <a:t>si</a:t>
            </a:r>
            <a:r>
              <a:rPr lang="en-US" altLang="zh-CN" sz="2400" dirty="0">
                <a:ea typeface="微软雅黑 Light" panose="020B0502040204020203" pitchFamily="34" charset="-122"/>
              </a:rPr>
              <a:t>, </a:t>
            </a:r>
            <a:r>
              <a:rPr lang="en-US" altLang="zh-CN" sz="2400" i="1" dirty="0" err="1">
                <a:solidFill>
                  <a:schemeClr val="hlink"/>
                </a:solidFill>
                <a:ea typeface="微软雅黑 Light" panose="020B0502040204020203" pitchFamily="34" charset="-122"/>
              </a:rPr>
              <a:t>sn</a:t>
            </a:r>
            <a:r>
              <a:rPr lang="en-US" altLang="zh-CN" sz="2400" dirty="0">
                <a:ea typeface="微软雅黑 Light" panose="020B0502040204020203" pitchFamily="34" charset="-122"/>
              </a:rPr>
              <a:t>; </a:t>
            </a:r>
          </a:p>
          <a:p>
            <a:pPr marL="190500" indent="-190500">
              <a:lnSpc>
                <a:spcPct val="90000"/>
              </a:lnSpc>
              <a:spcBef>
                <a:spcPct val="20000"/>
              </a:spcBef>
              <a:buClr>
                <a:schemeClr val="folHlink"/>
              </a:buClr>
              <a:buSzPct val="60000"/>
              <a:buFont typeface="Wingdings" pitchFamily="2" charset="2"/>
              <a:buNone/>
              <a:tabLst>
                <a:tab pos="966788" algn="l"/>
              </a:tabLst>
              <a:defRPr/>
            </a:pPr>
            <a:r>
              <a:rPr lang="en-US" altLang="zh-CN" sz="2400" dirty="0">
                <a:ea typeface="微软雅黑 Light" panose="020B0502040204020203" pitchFamily="34" charset="-122"/>
              </a:rPr>
              <a:t> </a:t>
            </a:r>
            <a:r>
              <a:rPr lang="en-US" altLang="zh-CN" sz="2400" i="1" dirty="0">
                <a:solidFill>
                  <a:schemeClr val="folHlink"/>
                </a:solidFill>
                <a:ea typeface="微软雅黑 Light" panose="020B0502040204020203" pitchFamily="34" charset="-122"/>
              </a:rPr>
              <a:t>EXEC SQL   END   DECLARE SECTION</a:t>
            </a:r>
          </a:p>
          <a:p>
            <a:pPr marL="190500" indent="-190500">
              <a:lnSpc>
                <a:spcPct val="90000"/>
              </a:lnSpc>
              <a:spcBef>
                <a:spcPct val="20000"/>
              </a:spcBef>
              <a:buClr>
                <a:schemeClr val="folHlink"/>
              </a:buClr>
              <a:buSzPct val="60000"/>
              <a:buFont typeface="Wingdings" pitchFamily="2" charset="2"/>
              <a:buNone/>
              <a:tabLst>
                <a:tab pos="966788" algn="l"/>
              </a:tabLst>
              <a:defRPr/>
            </a:pPr>
            <a:r>
              <a:rPr lang="en-US" altLang="zh-CN" sz="2400" dirty="0">
                <a:ea typeface="微软雅黑 Light" panose="020B0502040204020203" pitchFamily="34" charset="-122"/>
              </a:rPr>
              <a:t>   </a:t>
            </a:r>
            <a:r>
              <a:rPr lang="en-US" altLang="zh-CN" sz="2400" i="1" dirty="0" err="1">
                <a:solidFill>
                  <a:srgbClr val="993300"/>
                </a:solidFill>
                <a:ea typeface="微软雅黑 Light" panose="020B0502040204020203" pitchFamily="34" charset="-122"/>
                <a:cs typeface="Times New Roman" pitchFamily="18" charset="0"/>
              </a:rPr>
              <a:t>credit_amount</a:t>
            </a:r>
            <a:r>
              <a:rPr lang="en-US" altLang="zh-CN" sz="2400" dirty="0">
                <a:ea typeface="微软雅黑 Light" panose="020B0502040204020203" pitchFamily="34" charset="-122"/>
              </a:rPr>
              <a:t>:= input-from-screen-by-users</a:t>
            </a:r>
          </a:p>
          <a:p>
            <a:pPr marL="190500" indent="-190500">
              <a:lnSpc>
                <a:spcPct val="90000"/>
              </a:lnSpc>
              <a:spcBef>
                <a:spcPct val="20000"/>
              </a:spcBef>
              <a:buClr>
                <a:schemeClr val="folHlink"/>
              </a:buClr>
              <a:buSzPct val="60000"/>
              <a:buFont typeface="Wingdings" pitchFamily="2" charset="2"/>
              <a:buNone/>
              <a:tabLst>
                <a:tab pos="966788" algn="l"/>
              </a:tabLst>
              <a:defRPr/>
            </a:pPr>
            <a:r>
              <a:rPr lang="en-US" altLang="zh-CN" sz="2400" i="1" dirty="0">
                <a:ea typeface="微软雅黑 Light" panose="020B0502040204020203" pitchFamily="34" charset="-122"/>
              </a:rPr>
              <a:t> </a:t>
            </a:r>
            <a:r>
              <a:rPr lang="en-US" altLang="zh-CN" sz="2400" i="1" dirty="0">
                <a:solidFill>
                  <a:schemeClr val="folHlink"/>
                </a:solidFill>
                <a:ea typeface="微软雅黑 Light" panose="020B0502040204020203" pitchFamily="34" charset="-122"/>
              </a:rPr>
              <a:t>EXEC SQL</a:t>
            </a:r>
          </a:p>
          <a:p>
            <a:pPr marL="190500" indent="-190500">
              <a:lnSpc>
                <a:spcPct val="90000"/>
              </a:lnSpc>
              <a:spcBef>
                <a:spcPct val="20000"/>
              </a:spcBef>
              <a:buClr>
                <a:schemeClr val="folHlink"/>
              </a:buClr>
              <a:buSzPct val="60000"/>
              <a:buFont typeface="Wingdings" pitchFamily="2" charset="2"/>
              <a:buNone/>
              <a:tabLst>
                <a:tab pos="966788" algn="l"/>
              </a:tabLst>
              <a:defRPr/>
            </a:pPr>
            <a:r>
              <a:rPr lang="en-US" altLang="zh-CN" sz="2400" b="1" dirty="0">
                <a:ea typeface="微软雅黑 Light" panose="020B0502040204020203" pitchFamily="34" charset="-122"/>
              </a:rPr>
              <a:t>   declare </a:t>
            </a:r>
            <a:r>
              <a:rPr lang="en-US" altLang="zh-CN" sz="2400" i="1" dirty="0">
                <a:solidFill>
                  <a:schemeClr val="hlink"/>
                </a:solidFill>
                <a:ea typeface="微软雅黑 Light" panose="020B0502040204020203" pitchFamily="34" charset="-122"/>
              </a:rPr>
              <a:t>c</a:t>
            </a:r>
            <a:r>
              <a:rPr lang="en-US" altLang="zh-CN" sz="2400" b="1" dirty="0">
                <a:ea typeface="微软雅黑 Light" panose="020B0502040204020203" pitchFamily="34" charset="-122"/>
              </a:rPr>
              <a:t> cursor for </a:t>
            </a:r>
          </a:p>
          <a:p>
            <a:pPr marL="190500" lvl="1" indent="-190500">
              <a:lnSpc>
                <a:spcPct val="90000"/>
              </a:lnSpc>
              <a:spcBef>
                <a:spcPct val="20000"/>
              </a:spcBef>
              <a:buClr>
                <a:schemeClr val="folHlink"/>
              </a:buClr>
              <a:buSzPct val="60000"/>
              <a:tabLst>
                <a:tab pos="966788" algn="l"/>
              </a:tabLst>
              <a:defRPr/>
            </a:pPr>
            <a:r>
              <a:rPr lang="en-US" altLang="zh-CN" sz="2400" b="1" dirty="0">
                <a:ea typeface="微软雅黑 Light" panose="020B0502040204020203" pitchFamily="34" charset="-122"/>
              </a:rPr>
              <a:t>             </a:t>
            </a:r>
            <a:r>
              <a:rPr lang="en-US" altLang="zh-CN" sz="2400" b="1" dirty="0">
                <a:solidFill>
                  <a:srgbClr val="993300"/>
                </a:solidFill>
                <a:ea typeface="微软雅黑 Light" panose="020B0502040204020203" pitchFamily="34" charset="-122"/>
                <a:cs typeface="Times New Roman" pitchFamily="18" charset="0"/>
              </a:rPr>
              <a:t>select </a:t>
            </a:r>
            <a:r>
              <a:rPr lang="en-US" altLang="zh-CN" sz="2400" i="1" dirty="0">
                <a:solidFill>
                  <a:srgbClr val="993300"/>
                </a:solidFill>
                <a:ea typeface="微软雅黑 Light" panose="020B0502040204020203" pitchFamily="34" charset="-122"/>
                <a:cs typeface="Times New Roman" pitchFamily="18" charset="0"/>
              </a:rPr>
              <a:t>ID, name</a:t>
            </a:r>
            <a:br>
              <a:rPr lang="en-US" altLang="zh-CN" sz="2400" i="1" dirty="0">
                <a:solidFill>
                  <a:srgbClr val="993300"/>
                </a:solidFill>
                <a:ea typeface="微软雅黑 Light" panose="020B0502040204020203" pitchFamily="34" charset="-122"/>
                <a:cs typeface="Times New Roman" pitchFamily="18" charset="0"/>
              </a:rPr>
            </a:br>
            <a:r>
              <a:rPr lang="en-US" altLang="zh-CN" sz="2400" i="1" dirty="0">
                <a:solidFill>
                  <a:srgbClr val="993300"/>
                </a:solidFill>
                <a:ea typeface="微软雅黑 Light" panose="020B0502040204020203" pitchFamily="34" charset="-122"/>
                <a:cs typeface="Times New Roman" pitchFamily="18" charset="0"/>
              </a:rPr>
              <a:t>           </a:t>
            </a:r>
            <a:r>
              <a:rPr lang="en-US" altLang="zh-CN" sz="2400" b="1" dirty="0">
                <a:solidFill>
                  <a:srgbClr val="993300"/>
                </a:solidFill>
                <a:ea typeface="微软雅黑 Light" panose="020B0502040204020203" pitchFamily="34" charset="-122"/>
                <a:cs typeface="Times New Roman" pitchFamily="18" charset="0"/>
              </a:rPr>
              <a:t>from </a:t>
            </a:r>
            <a:r>
              <a:rPr lang="en-US" altLang="zh-CN" sz="2400" i="1" dirty="0">
                <a:solidFill>
                  <a:srgbClr val="993300"/>
                </a:solidFill>
                <a:ea typeface="微软雅黑 Light" panose="020B0502040204020203" pitchFamily="34" charset="-122"/>
                <a:cs typeface="Times New Roman" pitchFamily="18" charset="0"/>
              </a:rPr>
              <a:t>student</a:t>
            </a:r>
            <a:br>
              <a:rPr lang="en-US" altLang="zh-CN" sz="2400" i="1" dirty="0">
                <a:solidFill>
                  <a:srgbClr val="993300"/>
                </a:solidFill>
                <a:ea typeface="微软雅黑 Light" panose="020B0502040204020203" pitchFamily="34" charset="-122"/>
                <a:cs typeface="Times New Roman" pitchFamily="18" charset="0"/>
              </a:rPr>
            </a:br>
            <a:r>
              <a:rPr lang="en-US" altLang="zh-CN" sz="2400" i="1" dirty="0">
                <a:solidFill>
                  <a:srgbClr val="993300"/>
                </a:solidFill>
                <a:ea typeface="微软雅黑 Light" panose="020B0502040204020203" pitchFamily="34" charset="-122"/>
                <a:cs typeface="Times New Roman" pitchFamily="18" charset="0"/>
              </a:rPr>
              <a:t>           </a:t>
            </a:r>
            <a:r>
              <a:rPr lang="en-US" altLang="zh-CN" sz="2400" b="1" dirty="0">
                <a:solidFill>
                  <a:srgbClr val="993300"/>
                </a:solidFill>
                <a:ea typeface="微软雅黑 Light" panose="020B0502040204020203" pitchFamily="34" charset="-122"/>
                <a:cs typeface="Times New Roman" pitchFamily="18" charset="0"/>
              </a:rPr>
              <a:t>where </a:t>
            </a:r>
            <a:r>
              <a:rPr lang="en-US" altLang="zh-CN" sz="2400" b="1" dirty="0" err="1">
                <a:solidFill>
                  <a:srgbClr val="993300"/>
                </a:solidFill>
                <a:ea typeface="微软雅黑 Light" panose="020B0502040204020203" pitchFamily="34" charset="-122"/>
                <a:cs typeface="Times New Roman" pitchFamily="18" charset="0"/>
              </a:rPr>
              <a:t>tot_cred</a:t>
            </a:r>
            <a:r>
              <a:rPr lang="en-US" altLang="zh-CN" sz="2400" i="1" dirty="0">
                <a:solidFill>
                  <a:srgbClr val="993300"/>
                </a:solidFill>
                <a:ea typeface="微软雅黑 Light" panose="020B0502040204020203" pitchFamily="34" charset="-122"/>
                <a:cs typeface="Times New Roman" pitchFamily="18" charset="0"/>
              </a:rPr>
              <a:t> &gt; :</a:t>
            </a:r>
            <a:r>
              <a:rPr lang="en-US" altLang="zh-CN" sz="2400" i="1" dirty="0" err="1">
                <a:solidFill>
                  <a:srgbClr val="993300"/>
                </a:solidFill>
                <a:ea typeface="微软雅黑 Light" panose="020B0502040204020203" pitchFamily="34" charset="-122"/>
                <a:cs typeface="Times New Roman" pitchFamily="18" charset="0"/>
              </a:rPr>
              <a:t>credit_amount</a:t>
            </a:r>
            <a:endParaRPr lang="en-US" altLang="zh-CN" sz="2400" i="1" dirty="0">
              <a:solidFill>
                <a:schemeClr val="hlink"/>
              </a:solidFill>
              <a:ea typeface="微软雅黑 Light" panose="020B0502040204020203" pitchFamily="34" charset="-122"/>
            </a:endParaRPr>
          </a:p>
          <a:p>
            <a:pPr marL="190500" indent="-190500">
              <a:lnSpc>
                <a:spcPct val="90000"/>
              </a:lnSpc>
              <a:spcBef>
                <a:spcPct val="20000"/>
              </a:spcBef>
              <a:buClr>
                <a:schemeClr val="folHlink"/>
              </a:buClr>
              <a:buSzPct val="60000"/>
              <a:buFont typeface="Wingdings" pitchFamily="2" charset="2"/>
              <a:buNone/>
              <a:tabLst>
                <a:tab pos="966788" algn="l"/>
              </a:tabLst>
              <a:defRPr/>
            </a:pPr>
            <a:r>
              <a:rPr lang="en-US" altLang="zh-CN" sz="2400" dirty="0">
                <a:ea typeface="微软雅黑 Light" panose="020B0502040204020203" pitchFamily="34" charset="-122"/>
              </a:rPr>
              <a:t>  </a:t>
            </a:r>
            <a:r>
              <a:rPr lang="en-US" altLang="zh-CN" sz="2400" i="1" dirty="0">
                <a:solidFill>
                  <a:schemeClr val="folHlink"/>
                </a:solidFill>
                <a:ea typeface="微软雅黑 Light" panose="020B0502040204020203" pitchFamily="34" charset="-122"/>
              </a:rPr>
              <a:t>END-EXEC</a:t>
            </a:r>
          </a:p>
          <a:p>
            <a:pPr marL="190500" indent="-190500">
              <a:lnSpc>
                <a:spcPct val="90000"/>
              </a:lnSpc>
              <a:spcBef>
                <a:spcPct val="20000"/>
              </a:spcBef>
              <a:buClr>
                <a:schemeClr val="folHlink"/>
              </a:buClr>
              <a:buSzPct val="60000"/>
              <a:buFont typeface="Wingdings" pitchFamily="2" charset="2"/>
              <a:buNone/>
              <a:tabLst>
                <a:tab pos="966788" algn="l"/>
              </a:tabLst>
              <a:defRPr/>
            </a:pPr>
            <a:r>
              <a:rPr lang="en-US" altLang="zh-CN" sz="2400" b="1" i="1" dirty="0">
                <a:ea typeface="微软雅黑 Light" panose="020B0502040204020203" pitchFamily="34" charset="-122"/>
              </a:rPr>
              <a:t>  </a:t>
            </a:r>
            <a:r>
              <a:rPr lang="en-US" altLang="zh-CN" sz="2400" i="1" dirty="0">
                <a:solidFill>
                  <a:schemeClr val="folHlink"/>
                </a:solidFill>
                <a:ea typeface="微软雅黑 Light" panose="020B0502040204020203" pitchFamily="34" charset="-122"/>
              </a:rPr>
              <a:t>EXEC SQL </a:t>
            </a:r>
            <a:r>
              <a:rPr lang="en-US" altLang="zh-CN" sz="2400" b="1" i="1" dirty="0">
                <a:ea typeface="微软雅黑 Light" panose="020B0502040204020203" pitchFamily="34" charset="-122"/>
              </a:rPr>
              <a:t>open </a:t>
            </a:r>
            <a:r>
              <a:rPr lang="en-US" altLang="zh-CN" sz="2400" b="1" i="1" dirty="0">
                <a:solidFill>
                  <a:schemeClr val="hlink"/>
                </a:solidFill>
                <a:ea typeface="微软雅黑 Light" panose="020B0502040204020203" pitchFamily="34" charset="-122"/>
              </a:rPr>
              <a:t>c</a:t>
            </a:r>
            <a:r>
              <a:rPr lang="en-US" altLang="zh-CN" sz="2400" i="1" dirty="0">
                <a:solidFill>
                  <a:schemeClr val="folHlink"/>
                </a:solidFill>
                <a:ea typeface="微软雅黑 Light" panose="020B0502040204020203" pitchFamily="34" charset="-122"/>
              </a:rPr>
              <a:t> END-EXEC</a:t>
            </a:r>
          </a:p>
          <a:p>
            <a:pPr marL="190500" indent="-190500">
              <a:lnSpc>
                <a:spcPct val="90000"/>
              </a:lnSpc>
              <a:spcBef>
                <a:spcPct val="20000"/>
              </a:spcBef>
              <a:buClr>
                <a:schemeClr val="folHlink"/>
              </a:buClr>
              <a:buSzPct val="60000"/>
              <a:buFont typeface="Wingdings" pitchFamily="2" charset="2"/>
              <a:buNone/>
              <a:tabLst>
                <a:tab pos="966788" algn="l"/>
              </a:tabLst>
              <a:defRPr/>
            </a:pPr>
            <a:r>
              <a:rPr lang="en-US" altLang="zh-CN" sz="2400" i="1" dirty="0">
                <a:solidFill>
                  <a:schemeClr val="folHlink"/>
                </a:solidFill>
                <a:ea typeface="微软雅黑 Light" panose="020B0502040204020203" pitchFamily="34" charset="-122"/>
              </a:rPr>
              <a:t>  EXEC SQL </a:t>
            </a:r>
            <a:r>
              <a:rPr lang="en-US" altLang="zh-CN" sz="2400" b="1" i="1" dirty="0">
                <a:ea typeface="微软雅黑 Light" panose="020B0502040204020203" pitchFamily="34" charset="-122"/>
              </a:rPr>
              <a:t>fetch </a:t>
            </a:r>
            <a:r>
              <a:rPr lang="en-US" altLang="zh-CN" sz="2400" b="1" i="1" dirty="0">
                <a:solidFill>
                  <a:schemeClr val="hlink"/>
                </a:solidFill>
                <a:ea typeface="微软雅黑 Light" panose="020B0502040204020203" pitchFamily="34" charset="-122"/>
              </a:rPr>
              <a:t>c</a:t>
            </a:r>
            <a:r>
              <a:rPr lang="en-US" altLang="zh-CN" sz="2400" i="1" dirty="0">
                <a:solidFill>
                  <a:schemeClr val="folHlink"/>
                </a:solidFill>
                <a:ea typeface="微软雅黑 Light" panose="020B0502040204020203" pitchFamily="34" charset="-122"/>
              </a:rPr>
              <a:t> </a:t>
            </a:r>
            <a:r>
              <a:rPr lang="en-US" altLang="zh-CN" sz="2400" b="1" i="1" dirty="0">
                <a:ea typeface="微软雅黑 Light" panose="020B0502040204020203" pitchFamily="34" charset="-122"/>
              </a:rPr>
              <a:t>into</a:t>
            </a:r>
            <a:r>
              <a:rPr lang="en-US" altLang="zh-CN" sz="2400" i="1" dirty="0">
                <a:solidFill>
                  <a:schemeClr val="folHlink"/>
                </a:solidFill>
                <a:ea typeface="微软雅黑 Light" panose="020B0502040204020203" pitchFamily="34" charset="-122"/>
              </a:rPr>
              <a:t>   </a:t>
            </a:r>
            <a:r>
              <a:rPr lang="en-US" altLang="zh-CN" sz="2400" b="1" i="1" dirty="0">
                <a:solidFill>
                  <a:schemeClr val="hlink"/>
                </a:solidFill>
                <a:ea typeface="微软雅黑 Light" panose="020B0502040204020203" pitchFamily="34" charset="-122"/>
              </a:rPr>
              <a:t>:</a:t>
            </a:r>
            <a:r>
              <a:rPr lang="en-US" altLang="zh-CN" sz="2400" b="1" i="1" dirty="0" err="1">
                <a:solidFill>
                  <a:schemeClr val="hlink"/>
                </a:solidFill>
                <a:ea typeface="微软雅黑 Light" panose="020B0502040204020203" pitchFamily="34" charset="-122"/>
              </a:rPr>
              <a:t>si</a:t>
            </a:r>
            <a:r>
              <a:rPr lang="en-US" altLang="zh-CN" sz="2400" i="1" dirty="0">
                <a:ea typeface="微软雅黑 Light" panose="020B0502040204020203" pitchFamily="34" charset="-122"/>
              </a:rPr>
              <a:t>,  </a:t>
            </a:r>
            <a:r>
              <a:rPr lang="en-US" altLang="zh-CN" sz="2400" i="1" dirty="0">
                <a:solidFill>
                  <a:schemeClr val="folHlink"/>
                </a:solidFill>
                <a:ea typeface="微软雅黑 Light" panose="020B0502040204020203" pitchFamily="34" charset="-122"/>
              </a:rPr>
              <a:t> </a:t>
            </a:r>
            <a:r>
              <a:rPr lang="en-US" altLang="zh-CN" sz="2400" b="1" i="1" dirty="0">
                <a:solidFill>
                  <a:schemeClr val="hlink"/>
                </a:solidFill>
                <a:ea typeface="微软雅黑 Light" panose="020B0502040204020203" pitchFamily="34" charset="-122"/>
              </a:rPr>
              <a:t>:</a:t>
            </a:r>
            <a:r>
              <a:rPr lang="en-US" altLang="zh-CN" sz="2400" b="1" i="1" dirty="0" err="1">
                <a:solidFill>
                  <a:schemeClr val="hlink"/>
                </a:solidFill>
                <a:ea typeface="微软雅黑 Light" panose="020B0502040204020203" pitchFamily="34" charset="-122"/>
              </a:rPr>
              <a:t>sn</a:t>
            </a:r>
            <a:r>
              <a:rPr lang="en-US" altLang="zh-CN" sz="2400" i="1" dirty="0">
                <a:solidFill>
                  <a:schemeClr val="folHlink"/>
                </a:solidFill>
                <a:ea typeface="微软雅黑 Light" panose="020B0502040204020203" pitchFamily="34" charset="-122"/>
              </a:rPr>
              <a:t>  END-EXEC</a:t>
            </a:r>
          </a:p>
          <a:p>
            <a:pPr marL="190500" indent="-190500">
              <a:lnSpc>
                <a:spcPct val="90000"/>
              </a:lnSpc>
              <a:spcBef>
                <a:spcPct val="20000"/>
              </a:spcBef>
              <a:buClr>
                <a:schemeClr val="folHlink"/>
              </a:buClr>
              <a:buSzPct val="60000"/>
              <a:buFont typeface="Wingdings" pitchFamily="2" charset="2"/>
              <a:buNone/>
              <a:tabLst>
                <a:tab pos="966788" algn="l"/>
              </a:tabLst>
              <a:defRPr/>
            </a:pPr>
            <a:r>
              <a:rPr lang="en-US" altLang="zh-CN" sz="2400" i="1" dirty="0">
                <a:solidFill>
                  <a:schemeClr val="folHlink"/>
                </a:solidFill>
                <a:ea typeface="微软雅黑 Light" panose="020B0502040204020203" pitchFamily="34" charset="-122"/>
              </a:rPr>
              <a:t>  EXEC SQL </a:t>
            </a:r>
            <a:r>
              <a:rPr lang="en-US" altLang="zh-CN" sz="2400" b="1" i="1" dirty="0">
                <a:ea typeface="微软雅黑 Light" panose="020B0502040204020203" pitchFamily="34" charset="-122"/>
              </a:rPr>
              <a:t>close </a:t>
            </a:r>
            <a:r>
              <a:rPr lang="en-US" altLang="zh-CN" sz="2400" b="1" i="1" dirty="0">
                <a:solidFill>
                  <a:schemeClr val="hlink"/>
                </a:solidFill>
                <a:ea typeface="微软雅黑 Light" panose="020B0502040204020203" pitchFamily="34" charset="-122"/>
              </a:rPr>
              <a:t>c</a:t>
            </a:r>
            <a:r>
              <a:rPr lang="en-US" altLang="zh-CN" sz="2400" i="1" dirty="0">
                <a:solidFill>
                  <a:schemeClr val="folHlink"/>
                </a:solidFill>
                <a:ea typeface="微软雅黑 Light" panose="020B0502040204020203" pitchFamily="34" charset="-122"/>
              </a:rPr>
              <a:t> END-EXEC </a:t>
            </a:r>
          </a:p>
        </p:txBody>
      </p:sp>
      <p:sp>
        <p:nvSpPr>
          <p:cNvPr id="71" name="AutoShape 6">
            <a:extLst>
              <a:ext uri="{FF2B5EF4-FFF2-40B4-BE49-F238E27FC236}">
                <a16:creationId xmlns:a16="http://schemas.microsoft.com/office/drawing/2014/main" id="{4CE64F9B-6FF0-4797-80B2-6ED5D3BA040B}"/>
              </a:ext>
            </a:extLst>
          </p:cNvPr>
          <p:cNvSpPr>
            <a:spLocks/>
          </p:cNvSpPr>
          <p:nvPr/>
        </p:nvSpPr>
        <p:spPr bwMode="auto">
          <a:xfrm>
            <a:off x="7355205" y="5197475"/>
            <a:ext cx="2209800" cy="457200"/>
          </a:xfrm>
          <a:prstGeom prst="accentCallout2">
            <a:avLst>
              <a:gd name="adj1" fmla="val 25000"/>
              <a:gd name="adj2" fmla="val -3449"/>
              <a:gd name="adj3" fmla="val 25000"/>
              <a:gd name="adj4" fmla="val -22630"/>
              <a:gd name="adj5" fmla="val 99931"/>
              <a:gd name="adj6" fmla="val -85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0" lang="en-US" altLang="zh-CN" sz="2000" dirty="0">
                <a:ea typeface="微软雅黑 Light" panose="020B0502040204020203" pitchFamily="34" charset="-122"/>
              </a:rPr>
              <a:t>shared variable</a:t>
            </a:r>
          </a:p>
        </p:txBody>
      </p:sp>
      <p:sp>
        <p:nvSpPr>
          <p:cNvPr id="72" name="Freeform 7">
            <a:extLst>
              <a:ext uri="{FF2B5EF4-FFF2-40B4-BE49-F238E27FC236}">
                <a16:creationId xmlns:a16="http://schemas.microsoft.com/office/drawing/2014/main" id="{3DB727F3-F92A-4679-A823-B704499F84D5}"/>
              </a:ext>
            </a:extLst>
          </p:cNvPr>
          <p:cNvSpPr>
            <a:spLocks/>
          </p:cNvSpPr>
          <p:nvPr/>
        </p:nvSpPr>
        <p:spPr bwMode="auto">
          <a:xfrm>
            <a:off x="4579620" y="4333875"/>
            <a:ext cx="1944688" cy="384175"/>
          </a:xfrm>
          <a:custGeom>
            <a:avLst/>
            <a:gdLst>
              <a:gd name="T0" fmla="*/ 2147483647 w 890"/>
              <a:gd name="T1" fmla="*/ 2147483647 h 242"/>
              <a:gd name="T2" fmla="*/ 2147483647 w 890"/>
              <a:gd name="T3" fmla="*/ 2147483647 h 242"/>
              <a:gd name="T4" fmla="*/ 2147483647 w 890"/>
              <a:gd name="T5" fmla="*/ 2147483647 h 242"/>
              <a:gd name="T6" fmla="*/ 2147483647 w 890"/>
              <a:gd name="T7" fmla="*/ 2147483647 h 242"/>
              <a:gd name="T8" fmla="*/ 2147483647 w 890"/>
              <a:gd name="T9" fmla="*/ 2147483647 h 242"/>
              <a:gd name="T10" fmla="*/ 2147483647 w 890"/>
              <a:gd name="T11" fmla="*/ 2147483647 h 242"/>
              <a:gd name="T12" fmla="*/ 2147483647 w 890"/>
              <a:gd name="T13" fmla="*/ 2147483647 h 242"/>
              <a:gd name="T14" fmla="*/ 2147483647 w 890"/>
              <a:gd name="T15" fmla="*/ 2147483647 h 242"/>
              <a:gd name="T16" fmla="*/ 2147483647 w 890"/>
              <a:gd name="T17" fmla="*/ 2147483647 h 2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0" h="242">
                <a:moveTo>
                  <a:pt x="108" y="230"/>
                </a:moveTo>
                <a:cubicBezTo>
                  <a:pt x="102" y="224"/>
                  <a:pt x="96" y="217"/>
                  <a:pt x="89" y="211"/>
                </a:cubicBezTo>
                <a:cubicBezTo>
                  <a:pt x="77" y="201"/>
                  <a:pt x="51" y="185"/>
                  <a:pt x="51" y="185"/>
                </a:cubicBezTo>
                <a:cubicBezTo>
                  <a:pt x="0" y="110"/>
                  <a:pt x="66" y="82"/>
                  <a:pt x="127" y="59"/>
                </a:cubicBezTo>
                <a:cubicBezTo>
                  <a:pt x="154" y="49"/>
                  <a:pt x="181" y="41"/>
                  <a:pt x="209" y="33"/>
                </a:cubicBezTo>
                <a:cubicBezTo>
                  <a:pt x="521" y="37"/>
                  <a:pt x="610" y="0"/>
                  <a:pt x="823" y="78"/>
                </a:cubicBezTo>
                <a:cubicBezTo>
                  <a:pt x="890" y="177"/>
                  <a:pt x="761" y="226"/>
                  <a:pt x="684" y="236"/>
                </a:cubicBezTo>
                <a:cubicBezTo>
                  <a:pt x="663" y="239"/>
                  <a:pt x="642" y="240"/>
                  <a:pt x="621" y="242"/>
                </a:cubicBezTo>
                <a:cubicBezTo>
                  <a:pt x="247" y="235"/>
                  <a:pt x="418" y="239"/>
                  <a:pt x="108" y="230"/>
                </a:cubicBezTo>
                <a:close/>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ea typeface="微软雅黑 Light" panose="020B0502040204020203" pitchFamily="34" charset="-122"/>
            </a:endParaRPr>
          </a:p>
        </p:txBody>
      </p:sp>
      <p:sp>
        <p:nvSpPr>
          <p:cNvPr id="73" name="Freeform 8">
            <a:extLst>
              <a:ext uri="{FF2B5EF4-FFF2-40B4-BE49-F238E27FC236}">
                <a16:creationId xmlns:a16="http://schemas.microsoft.com/office/drawing/2014/main" id="{A4468CD8-39C5-4AA2-8E16-9B39793FEB15}"/>
              </a:ext>
            </a:extLst>
          </p:cNvPr>
          <p:cNvSpPr>
            <a:spLocks/>
          </p:cNvSpPr>
          <p:nvPr/>
        </p:nvSpPr>
        <p:spPr bwMode="auto">
          <a:xfrm>
            <a:off x="4165600" y="5437981"/>
            <a:ext cx="1377950" cy="481013"/>
          </a:xfrm>
          <a:custGeom>
            <a:avLst/>
            <a:gdLst>
              <a:gd name="T0" fmla="*/ 2147483647 w 868"/>
              <a:gd name="T1" fmla="*/ 2147483647 h 240"/>
              <a:gd name="T2" fmla="*/ 2147483647 w 868"/>
              <a:gd name="T3" fmla="*/ 2147483647 h 240"/>
              <a:gd name="T4" fmla="*/ 2147483647 w 868"/>
              <a:gd name="T5" fmla="*/ 2147483647 h 240"/>
              <a:gd name="T6" fmla="*/ 2147483647 w 868"/>
              <a:gd name="T7" fmla="*/ 2147483647 h 240"/>
              <a:gd name="T8" fmla="*/ 2147483647 w 868"/>
              <a:gd name="T9" fmla="*/ 2147483647 h 240"/>
              <a:gd name="T10" fmla="*/ 2147483647 w 868"/>
              <a:gd name="T11" fmla="*/ 2147483647 h 240"/>
              <a:gd name="T12" fmla="*/ 0 w 868"/>
              <a:gd name="T13" fmla="*/ 2147483647 h 240"/>
              <a:gd name="T14" fmla="*/ 2147483647 w 868"/>
              <a:gd name="T15" fmla="*/ 2147483647 h 240"/>
              <a:gd name="T16" fmla="*/ 2147483647 w 868"/>
              <a:gd name="T17" fmla="*/ 2147483647 h 240"/>
              <a:gd name="T18" fmla="*/ 2147483647 w 868"/>
              <a:gd name="T19" fmla="*/ 2147483647 h 240"/>
              <a:gd name="T20" fmla="*/ 2147483647 w 868"/>
              <a:gd name="T21" fmla="*/ 2147483647 h 2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68" h="240">
                <a:moveTo>
                  <a:pt x="26" y="26"/>
                </a:moveTo>
                <a:cubicBezTo>
                  <a:pt x="109" y="0"/>
                  <a:pt x="203" y="18"/>
                  <a:pt x="291" y="7"/>
                </a:cubicBezTo>
                <a:cubicBezTo>
                  <a:pt x="465" y="11"/>
                  <a:pt x="661" y="6"/>
                  <a:pt x="836" y="39"/>
                </a:cubicBezTo>
                <a:cubicBezTo>
                  <a:pt x="854" y="67"/>
                  <a:pt x="868" y="157"/>
                  <a:pt x="842" y="184"/>
                </a:cubicBezTo>
                <a:cubicBezTo>
                  <a:pt x="817" y="209"/>
                  <a:pt x="773" y="217"/>
                  <a:pt x="741" y="229"/>
                </a:cubicBezTo>
                <a:cubicBezTo>
                  <a:pt x="508" y="224"/>
                  <a:pt x="270" y="240"/>
                  <a:pt x="38" y="222"/>
                </a:cubicBezTo>
                <a:cubicBezTo>
                  <a:pt x="5" y="212"/>
                  <a:pt x="10" y="187"/>
                  <a:pt x="0" y="159"/>
                </a:cubicBezTo>
                <a:cubicBezTo>
                  <a:pt x="1" y="148"/>
                  <a:pt x="3" y="102"/>
                  <a:pt x="13" y="83"/>
                </a:cubicBezTo>
                <a:cubicBezTo>
                  <a:pt x="16" y="76"/>
                  <a:pt x="20" y="69"/>
                  <a:pt x="26" y="64"/>
                </a:cubicBezTo>
                <a:cubicBezTo>
                  <a:pt x="31" y="59"/>
                  <a:pt x="45" y="59"/>
                  <a:pt x="45" y="52"/>
                </a:cubicBezTo>
                <a:cubicBezTo>
                  <a:pt x="45" y="41"/>
                  <a:pt x="32" y="35"/>
                  <a:pt x="26" y="26"/>
                </a:cubicBezTo>
                <a:close/>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ea typeface="微软雅黑 Light" panose="020B0502040204020203" pitchFamily="34" charset="-122"/>
            </a:endParaRPr>
          </a:p>
        </p:txBody>
      </p:sp>
      <p:sp>
        <p:nvSpPr>
          <p:cNvPr id="74" name="Line 9">
            <a:extLst>
              <a:ext uri="{FF2B5EF4-FFF2-40B4-BE49-F238E27FC236}">
                <a16:creationId xmlns:a16="http://schemas.microsoft.com/office/drawing/2014/main" id="{84CE9511-B4BF-40AD-B16B-D7AAFBE8BA74}"/>
              </a:ext>
            </a:extLst>
          </p:cNvPr>
          <p:cNvSpPr>
            <a:spLocks noChangeShapeType="1"/>
          </p:cNvSpPr>
          <p:nvPr/>
        </p:nvSpPr>
        <p:spPr bwMode="auto">
          <a:xfrm flipV="1">
            <a:off x="5105400" y="5209381"/>
            <a:ext cx="990600" cy="2286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ea typeface="微软雅黑 Light" panose="020B0502040204020203" pitchFamily="34" charset="-122"/>
            </a:endParaRPr>
          </a:p>
        </p:txBody>
      </p:sp>
      <p:sp>
        <p:nvSpPr>
          <p:cNvPr id="75" name="Line 10">
            <a:extLst>
              <a:ext uri="{FF2B5EF4-FFF2-40B4-BE49-F238E27FC236}">
                <a16:creationId xmlns:a16="http://schemas.microsoft.com/office/drawing/2014/main" id="{2F697864-7027-46EE-9F18-261F738AF1AC}"/>
              </a:ext>
            </a:extLst>
          </p:cNvPr>
          <p:cNvSpPr>
            <a:spLocks noChangeShapeType="1"/>
          </p:cNvSpPr>
          <p:nvPr/>
        </p:nvSpPr>
        <p:spPr bwMode="auto">
          <a:xfrm>
            <a:off x="5476875" y="4501356"/>
            <a:ext cx="619125" cy="708025"/>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ea typeface="微软雅黑 Light" panose="020B0502040204020203" pitchFamily="34" charset="-122"/>
            </a:endParaRPr>
          </a:p>
        </p:txBody>
      </p:sp>
      <p:sp>
        <p:nvSpPr>
          <p:cNvPr id="76" name="TextBox 1">
            <a:extLst>
              <a:ext uri="{FF2B5EF4-FFF2-40B4-BE49-F238E27FC236}">
                <a16:creationId xmlns:a16="http://schemas.microsoft.com/office/drawing/2014/main" id="{F7302578-6048-41F8-BAAA-DFA449E0D6C5}"/>
              </a:ext>
            </a:extLst>
          </p:cNvPr>
          <p:cNvSpPr txBox="1">
            <a:spLocks noChangeArrowheads="1"/>
          </p:cNvSpPr>
          <p:nvPr/>
        </p:nvSpPr>
        <p:spPr bwMode="auto">
          <a:xfrm>
            <a:off x="7404418" y="1822450"/>
            <a:ext cx="2160587"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dirty="0">
                <a:latin typeface="+mn-lt"/>
                <a:ea typeface="微软雅黑 Light" panose="020B0502040204020203" pitchFamily="34" charset="-122"/>
              </a:rPr>
              <a:t>可以用循环语句依次</a:t>
            </a:r>
            <a:endParaRPr lang="en-US" altLang="zh-CN" dirty="0">
              <a:latin typeface="+mn-lt"/>
              <a:ea typeface="微软雅黑 Light" panose="020B0502040204020203" pitchFamily="34" charset="-122"/>
            </a:endParaRPr>
          </a:p>
          <a:p>
            <a:pPr eaLnBrk="1" hangingPunct="1"/>
            <a:r>
              <a:rPr lang="zh-CN" altLang="en-US" dirty="0">
                <a:latin typeface="+mn-lt"/>
                <a:ea typeface="微软雅黑 Light" panose="020B0502040204020203" pitchFamily="34" charset="-122"/>
              </a:rPr>
              <a:t>取走全部查询结果</a:t>
            </a:r>
          </a:p>
        </p:txBody>
      </p:sp>
      <p:cxnSp>
        <p:nvCxnSpPr>
          <p:cNvPr id="77" name="直接箭头连接符 3">
            <a:extLst>
              <a:ext uri="{FF2B5EF4-FFF2-40B4-BE49-F238E27FC236}">
                <a16:creationId xmlns:a16="http://schemas.microsoft.com/office/drawing/2014/main" id="{F37F1FCE-47E9-49EE-BB83-ED80583511B7}"/>
              </a:ext>
            </a:extLst>
          </p:cNvPr>
          <p:cNvCxnSpPr>
            <a:cxnSpLocks noChangeShapeType="1"/>
            <a:stCxn id="76" idx="1"/>
          </p:cNvCxnSpPr>
          <p:nvPr/>
        </p:nvCxnSpPr>
        <p:spPr bwMode="auto">
          <a:xfrm flipH="1">
            <a:off x="3467100" y="2606675"/>
            <a:ext cx="3937318" cy="2933700"/>
          </a:xfrm>
          <a:prstGeom prst="straightConnector1">
            <a:avLst/>
          </a:prstGeom>
          <a:noFill/>
          <a:ln w="9525"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8" name="TextBox 1">
            <a:extLst>
              <a:ext uri="{FF2B5EF4-FFF2-40B4-BE49-F238E27FC236}">
                <a16:creationId xmlns:a16="http://schemas.microsoft.com/office/drawing/2014/main" id="{8BC86FB8-A1B6-43F4-B7BC-7351EC812DEF}"/>
              </a:ext>
            </a:extLst>
          </p:cNvPr>
          <p:cNvSpPr txBox="1">
            <a:spLocks noChangeArrowheads="1"/>
          </p:cNvSpPr>
          <p:nvPr/>
        </p:nvSpPr>
        <p:spPr bwMode="auto">
          <a:xfrm>
            <a:off x="6921023" y="265440"/>
            <a:ext cx="16802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2800" dirty="0">
                <a:latin typeface="+mn-lt"/>
                <a:ea typeface="微软雅黑 Light" panose="020B0502040204020203" pitchFamily="34" charset="-122"/>
              </a:rPr>
              <a:t>Example 2</a:t>
            </a:r>
            <a:endParaRPr lang="zh-CN" altLang="en-US" sz="2800" dirty="0">
              <a:latin typeface="+mn-lt"/>
              <a:ea typeface="微软雅黑 Light" panose="020B0502040204020203" pitchFamily="34" charset="-122"/>
            </a:endParaRPr>
          </a:p>
        </p:txBody>
      </p:sp>
    </p:spTree>
    <p:extLst>
      <p:ext uri="{BB962C8B-B14F-4D97-AF65-F5344CB8AC3E}">
        <p14:creationId xmlns:p14="http://schemas.microsoft.com/office/powerpoint/2010/main" val="32629444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DF9F67-0139-4002-AEBA-65160948D35A}"/>
              </a:ext>
            </a:extLst>
          </p:cNvPr>
          <p:cNvSpPr>
            <a:spLocks noGrp="1"/>
          </p:cNvSpPr>
          <p:nvPr>
            <p:ph type="title"/>
          </p:nvPr>
        </p:nvSpPr>
        <p:spPr/>
        <p:txBody>
          <a:bodyPr/>
          <a:lstStyle/>
          <a:p>
            <a:r>
              <a:rPr lang="en-US" altLang="zh-CN" sz="2800" dirty="0">
                <a:ea typeface="微软雅黑 Light" panose="020B0502040204020203" pitchFamily="34" charset="-122"/>
              </a:rPr>
              <a:t>Cursor in Embedded SQL (cont.)</a:t>
            </a:r>
            <a:endParaRPr lang="zh-CN" altLang="en-US" dirty="0">
              <a:ea typeface="微软雅黑 Light" panose="020B0502040204020203" pitchFamily="34" charset="-122"/>
            </a:endParaRPr>
          </a:p>
        </p:txBody>
      </p:sp>
      <p:sp>
        <p:nvSpPr>
          <p:cNvPr id="3" name="内容占位符 2">
            <a:extLst>
              <a:ext uri="{FF2B5EF4-FFF2-40B4-BE49-F238E27FC236}">
                <a16:creationId xmlns:a16="http://schemas.microsoft.com/office/drawing/2014/main" id="{46A8145D-4699-49C1-AB33-31E8D9264BD3}"/>
              </a:ext>
            </a:extLst>
          </p:cNvPr>
          <p:cNvSpPr>
            <a:spLocks noGrp="1"/>
          </p:cNvSpPr>
          <p:nvPr>
            <p:ph idx="1"/>
          </p:nvPr>
        </p:nvSpPr>
        <p:spPr/>
        <p:txBody>
          <a:bodyPr/>
          <a:lstStyle/>
          <a:p>
            <a:pPr marL="290513" indent="-290513" eaLnBrk="1" hangingPunct="1">
              <a:tabLst>
                <a:tab pos="3140075" algn="ctr"/>
              </a:tabLst>
            </a:pPr>
            <a:r>
              <a:rPr lang="en-US" altLang="zh-CN" dirty="0"/>
              <a:t>Usage of cursor in embedded SQL</a:t>
            </a:r>
          </a:p>
          <a:p>
            <a:pPr marL="290513" indent="-290513" eaLnBrk="1" hangingPunct="1">
              <a:buFont typeface="Wingdings" pitchFamily="2" charset="2"/>
              <a:buNone/>
              <a:tabLst>
                <a:tab pos="3140075" algn="ctr"/>
              </a:tabLst>
            </a:pPr>
            <a:r>
              <a:rPr lang="en-US" altLang="zh-CN" dirty="0"/>
              <a:t>           </a:t>
            </a:r>
            <a:r>
              <a:rPr lang="en-US" altLang="zh-CN" b="1" dirty="0"/>
              <a:t>declare cursor – open – fetch - close</a:t>
            </a:r>
          </a:p>
          <a:p>
            <a:endParaRPr lang="zh-CN" altLang="en-US" dirty="0"/>
          </a:p>
        </p:txBody>
      </p:sp>
      <p:sp>
        <p:nvSpPr>
          <p:cNvPr id="4" name="日期占位符 3">
            <a:extLst>
              <a:ext uri="{FF2B5EF4-FFF2-40B4-BE49-F238E27FC236}">
                <a16:creationId xmlns:a16="http://schemas.microsoft.com/office/drawing/2014/main" id="{B05B915A-67F1-4F0D-8667-29166188272B}"/>
              </a:ext>
            </a:extLst>
          </p:cNvPr>
          <p:cNvSpPr>
            <a:spLocks noGrp="1"/>
          </p:cNvSpPr>
          <p:nvPr>
            <p:ph type="dt" sz="half" idx="10"/>
          </p:nvPr>
        </p:nvSpPr>
        <p:spPr/>
        <p:txBody>
          <a:bodyPr/>
          <a:lstStyle/>
          <a:p>
            <a:fld id="{DB1E4FF2-6F7C-4480-96F1-BE7C291F0720}"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B676A7F9-2448-464C-A022-55706C35F1C8}"/>
              </a:ext>
            </a:extLst>
          </p:cNvPr>
          <p:cNvSpPr>
            <a:spLocks noGrp="1"/>
          </p:cNvSpPr>
          <p:nvPr>
            <p:ph type="sldNum" sz="quarter" idx="12"/>
          </p:nvPr>
        </p:nvSpPr>
        <p:spPr/>
        <p:txBody>
          <a:bodyPr/>
          <a:lstStyle/>
          <a:p>
            <a:fld id="{47C4BD23-150C-4A56-8E66-9482A3FB2E80}" type="slidenum">
              <a:rPr lang="zh-CN" altLang="en-US" smtClean="0"/>
              <a:pPr/>
              <a:t>39</a:t>
            </a:fld>
            <a:endParaRPr lang="zh-CN" altLang="en-US" dirty="0"/>
          </a:p>
        </p:txBody>
      </p:sp>
      <p:sp>
        <p:nvSpPr>
          <p:cNvPr id="6" name="AutoShape 3">
            <a:extLst>
              <a:ext uri="{FF2B5EF4-FFF2-40B4-BE49-F238E27FC236}">
                <a16:creationId xmlns:a16="http://schemas.microsoft.com/office/drawing/2014/main" id="{7FF1B966-7A2E-451F-9ED6-BD6C10965962}"/>
              </a:ext>
            </a:extLst>
          </p:cNvPr>
          <p:cNvSpPr>
            <a:spLocks noChangeArrowheads="1"/>
          </p:cNvSpPr>
          <p:nvPr/>
        </p:nvSpPr>
        <p:spPr bwMode="auto">
          <a:xfrm>
            <a:off x="1295400" y="2613660"/>
            <a:ext cx="1676400" cy="2057400"/>
          </a:xfrm>
          <a:prstGeom prst="can">
            <a:avLst>
              <a:gd name="adj" fmla="val 30682"/>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7" name="Text Box 4">
            <a:extLst>
              <a:ext uri="{FF2B5EF4-FFF2-40B4-BE49-F238E27FC236}">
                <a16:creationId xmlns:a16="http://schemas.microsoft.com/office/drawing/2014/main" id="{4516B562-CC2B-4070-840D-D639105702F5}"/>
              </a:ext>
            </a:extLst>
          </p:cNvPr>
          <p:cNvSpPr txBox="1">
            <a:spLocks noChangeArrowheads="1"/>
          </p:cNvSpPr>
          <p:nvPr/>
        </p:nvSpPr>
        <p:spPr bwMode="auto">
          <a:xfrm>
            <a:off x="1752600" y="3612198"/>
            <a:ext cx="6815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a:latin typeface="+mn-lt"/>
                <a:ea typeface="微软雅黑 Light" panose="020B0502040204020203" pitchFamily="34" charset="-122"/>
              </a:rPr>
              <a:t>DBS</a:t>
            </a:r>
          </a:p>
        </p:txBody>
      </p:sp>
      <p:sp>
        <p:nvSpPr>
          <p:cNvPr id="8" name="Rectangle 5">
            <a:extLst>
              <a:ext uri="{FF2B5EF4-FFF2-40B4-BE49-F238E27FC236}">
                <a16:creationId xmlns:a16="http://schemas.microsoft.com/office/drawing/2014/main" id="{16D376CC-CB4B-4D62-B7F7-183D426BE57C}"/>
              </a:ext>
            </a:extLst>
          </p:cNvPr>
          <p:cNvSpPr>
            <a:spLocks noChangeArrowheads="1"/>
          </p:cNvSpPr>
          <p:nvPr/>
        </p:nvSpPr>
        <p:spPr bwMode="auto">
          <a:xfrm>
            <a:off x="5181600" y="4137660"/>
            <a:ext cx="13716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9" name="Rectangle 6">
            <a:extLst>
              <a:ext uri="{FF2B5EF4-FFF2-40B4-BE49-F238E27FC236}">
                <a16:creationId xmlns:a16="http://schemas.microsoft.com/office/drawing/2014/main" id="{9E476BB3-01DF-4115-BA75-F8FECB4F6367}"/>
              </a:ext>
            </a:extLst>
          </p:cNvPr>
          <p:cNvSpPr>
            <a:spLocks noChangeArrowheads="1"/>
          </p:cNvSpPr>
          <p:nvPr/>
        </p:nvSpPr>
        <p:spPr bwMode="auto">
          <a:xfrm>
            <a:off x="5181600" y="3832860"/>
            <a:ext cx="13716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10" name="Rectangle 7">
            <a:extLst>
              <a:ext uri="{FF2B5EF4-FFF2-40B4-BE49-F238E27FC236}">
                <a16:creationId xmlns:a16="http://schemas.microsoft.com/office/drawing/2014/main" id="{B3A76109-D483-40A7-9AFD-12C297E3B4D8}"/>
              </a:ext>
            </a:extLst>
          </p:cNvPr>
          <p:cNvSpPr>
            <a:spLocks noChangeArrowheads="1"/>
          </p:cNvSpPr>
          <p:nvPr/>
        </p:nvSpPr>
        <p:spPr bwMode="auto">
          <a:xfrm>
            <a:off x="5181600" y="3528060"/>
            <a:ext cx="13716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11" name="Rectangle 8">
            <a:extLst>
              <a:ext uri="{FF2B5EF4-FFF2-40B4-BE49-F238E27FC236}">
                <a16:creationId xmlns:a16="http://schemas.microsoft.com/office/drawing/2014/main" id="{15AC59AF-7051-4F56-9912-6724A8241A96}"/>
              </a:ext>
            </a:extLst>
          </p:cNvPr>
          <p:cNvSpPr>
            <a:spLocks noChangeArrowheads="1"/>
          </p:cNvSpPr>
          <p:nvPr/>
        </p:nvSpPr>
        <p:spPr bwMode="auto">
          <a:xfrm>
            <a:off x="5181600" y="4442460"/>
            <a:ext cx="13716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12" name="Text Box 9">
            <a:extLst>
              <a:ext uri="{FF2B5EF4-FFF2-40B4-BE49-F238E27FC236}">
                <a16:creationId xmlns:a16="http://schemas.microsoft.com/office/drawing/2014/main" id="{029920CD-3A3D-4222-B156-B4A356748B93}"/>
              </a:ext>
            </a:extLst>
          </p:cNvPr>
          <p:cNvSpPr txBox="1">
            <a:spLocks noChangeArrowheads="1"/>
          </p:cNvSpPr>
          <p:nvPr/>
        </p:nvSpPr>
        <p:spPr bwMode="auto">
          <a:xfrm>
            <a:off x="5634077" y="4137660"/>
            <a:ext cx="553998" cy="305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a:latin typeface="+mn-lt"/>
                <a:ea typeface="微软雅黑 Light" panose="020B0502040204020203" pitchFamily="34" charset="-122"/>
              </a:rPr>
              <a:t>…</a:t>
            </a:r>
          </a:p>
        </p:txBody>
      </p:sp>
      <p:sp>
        <p:nvSpPr>
          <p:cNvPr id="13" name="AutoShape 10">
            <a:extLst>
              <a:ext uri="{FF2B5EF4-FFF2-40B4-BE49-F238E27FC236}">
                <a16:creationId xmlns:a16="http://schemas.microsoft.com/office/drawing/2014/main" id="{92ABA16B-0C21-450B-86D9-84F12ACFFA50}"/>
              </a:ext>
            </a:extLst>
          </p:cNvPr>
          <p:cNvSpPr>
            <a:spLocks noChangeArrowheads="1"/>
          </p:cNvSpPr>
          <p:nvPr/>
        </p:nvSpPr>
        <p:spPr bwMode="auto">
          <a:xfrm>
            <a:off x="2971800" y="3832860"/>
            <a:ext cx="2209800" cy="457200"/>
          </a:xfrm>
          <a:prstGeom prst="rightArrow">
            <a:avLst>
              <a:gd name="adj1" fmla="val 50000"/>
              <a:gd name="adj2" fmla="val 58895"/>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ea typeface="微软雅黑 Light" panose="020B0502040204020203" pitchFamily="34" charset="-122"/>
              </a:rPr>
              <a:t>results</a:t>
            </a:r>
          </a:p>
        </p:txBody>
      </p:sp>
      <p:sp>
        <p:nvSpPr>
          <p:cNvPr id="14" name="AutoShape 11">
            <a:extLst>
              <a:ext uri="{FF2B5EF4-FFF2-40B4-BE49-F238E27FC236}">
                <a16:creationId xmlns:a16="http://schemas.microsoft.com/office/drawing/2014/main" id="{9F8BB3CF-B3DB-44BE-9CCF-21D910D7F01D}"/>
              </a:ext>
            </a:extLst>
          </p:cNvPr>
          <p:cNvSpPr>
            <a:spLocks noChangeArrowheads="1"/>
          </p:cNvSpPr>
          <p:nvPr/>
        </p:nvSpPr>
        <p:spPr bwMode="auto">
          <a:xfrm>
            <a:off x="2971800" y="2766060"/>
            <a:ext cx="1600200" cy="609600"/>
          </a:xfrm>
          <a:prstGeom prst="leftArrow">
            <a:avLst>
              <a:gd name="adj1" fmla="val 35935"/>
              <a:gd name="adj2" fmla="val 49219"/>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ea typeface="微软雅黑 Light" panose="020B0502040204020203" pitchFamily="34" charset="-122"/>
              </a:rPr>
              <a:t>SQL query</a:t>
            </a:r>
          </a:p>
        </p:txBody>
      </p:sp>
      <p:sp>
        <p:nvSpPr>
          <p:cNvPr id="15" name="Rectangle 12">
            <a:extLst>
              <a:ext uri="{FF2B5EF4-FFF2-40B4-BE49-F238E27FC236}">
                <a16:creationId xmlns:a16="http://schemas.microsoft.com/office/drawing/2014/main" id="{C4F566BF-B0B3-46B8-AE24-C7E4203E859E}"/>
              </a:ext>
            </a:extLst>
          </p:cNvPr>
          <p:cNvSpPr>
            <a:spLocks noChangeArrowheads="1"/>
          </p:cNvSpPr>
          <p:nvPr/>
        </p:nvSpPr>
        <p:spPr bwMode="auto">
          <a:xfrm>
            <a:off x="5257800" y="2080260"/>
            <a:ext cx="3810000" cy="762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16" name="Text Box 13">
            <a:extLst>
              <a:ext uri="{FF2B5EF4-FFF2-40B4-BE49-F238E27FC236}">
                <a16:creationId xmlns:a16="http://schemas.microsoft.com/office/drawing/2014/main" id="{747717A3-6AEA-41E5-B32F-DBA5C5FC0E32}"/>
              </a:ext>
            </a:extLst>
          </p:cNvPr>
          <p:cNvSpPr txBox="1">
            <a:spLocks noChangeArrowheads="1"/>
          </p:cNvSpPr>
          <p:nvPr/>
        </p:nvSpPr>
        <p:spPr bwMode="auto">
          <a:xfrm>
            <a:off x="6096000" y="2004060"/>
            <a:ext cx="278088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a:latin typeface="+mn-lt"/>
                <a:ea typeface="微软雅黑 Light" panose="020B0502040204020203" pitchFamily="34" charset="-122"/>
              </a:rPr>
              <a:t>application program:</a:t>
            </a:r>
          </a:p>
        </p:txBody>
      </p:sp>
      <p:sp>
        <p:nvSpPr>
          <p:cNvPr id="17" name="Text Box 14">
            <a:extLst>
              <a:ext uri="{FF2B5EF4-FFF2-40B4-BE49-F238E27FC236}">
                <a16:creationId xmlns:a16="http://schemas.microsoft.com/office/drawing/2014/main" id="{1D32965A-2E92-475D-9F82-FCED7949A1DC}"/>
              </a:ext>
            </a:extLst>
          </p:cNvPr>
          <p:cNvSpPr txBox="1">
            <a:spLocks noChangeArrowheads="1"/>
          </p:cNvSpPr>
          <p:nvPr/>
        </p:nvSpPr>
        <p:spPr bwMode="auto">
          <a:xfrm>
            <a:off x="5410200" y="2461260"/>
            <a:ext cx="82426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a:latin typeface="+mn-lt"/>
                <a:ea typeface="微软雅黑 Light" panose="020B0502040204020203" pitchFamily="34" charset="-122"/>
              </a:rPr>
              <a:t>open</a:t>
            </a:r>
          </a:p>
        </p:txBody>
      </p:sp>
      <p:sp>
        <p:nvSpPr>
          <p:cNvPr id="18" name="Text Box 15">
            <a:extLst>
              <a:ext uri="{FF2B5EF4-FFF2-40B4-BE49-F238E27FC236}">
                <a16:creationId xmlns:a16="http://schemas.microsoft.com/office/drawing/2014/main" id="{97614EE3-3E4D-43D2-A1B9-A2CFEA7613C5}"/>
              </a:ext>
            </a:extLst>
          </p:cNvPr>
          <p:cNvSpPr txBox="1">
            <a:spLocks noChangeArrowheads="1"/>
          </p:cNvSpPr>
          <p:nvPr/>
        </p:nvSpPr>
        <p:spPr bwMode="auto">
          <a:xfrm>
            <a:off x="7239000" y="2461260"/>
            <a:ext cx="8143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a:latin typeface="+mn-lt"/>
                <a:ea typeface="微软雅黑 Light" panose="020B0502040204020203" pitchFamily="34" charset="-122"/>
              </a:rPr>
              <a:t>fetch</a:t>
            </a:r>
          </a:p>
        </p:txBody>
      </p:sp>
      <p:sp>
        <p:nvSpPr>
          <p:cNvPr id="19" name="Text Box 16">
            <a:extLst>
              <a:ext uri="{FF2B5EF4-FFF2-40B4-BE49-F238E27FC236}">
                <a16:creationId xmlns:a16="http://schemas.microsoft.com/office/drawing/2014/main" id="{F2547BDC-0809-4366-A26E-A58557682487}"/>
              </a:ext>
            </a:extLst>
          </p:cNvPr>
          <p:cNvSpPr txBox="1">
            <a:spLocks noChangeArrowheads="1"/>
          </p:cNvSpPr>
          <p:nvPr/>
        </p:nvSpPr>
        <p:spPr bwMode="auto">
          <a:xfrm>
            <a:off x="8229600" y="2461260"/>
            <a:ext cx="82105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a:latin typeface="+mn-lt"/>
                <a:ea typeface="微软雅黑 Light" panose="020B0502040204020203" pitchFamily="34" charset="-122"/>
              </a:rPr>
              <a:t>close</a:t>
            </a:r>
          </a:p>
        </p:txBody>
      </p:sp>
      <p:sp>
        <p:nvSpPr>
          <p:cNvPr id="20" name="Freeform 17">
            <a:extLst>
              <a:ext uri="{FF2B5EF4-FFF2-40B4-BE49-F238E27FC236}">
                <a16:creationId xmlns:a16="http://schemas.microsoft.com/office/drawing/2014/main" id="{6D0B4B96-BCDD-4532-A1FD-54109FEB02AF}"/>
              </a:ext>
            </a:extLst>
          </p:cNvPr>
          <p:cNvSpPr>
            <a:spLocks/>
          </p:cNvSpPr>
          <p:nvPr/>
        </p:nvSpPr>
        <p:spPr bwMode="auto">
          <a:xfrm>
            <a:off x="4572000" y="2842260"/>
            <a:ext cx="1143000" cy="279400"/>
          </a:xfrm>
          <a:custGeom>
            <a:avLst/>
            <a:gdLst>
              <a:gd name="T0" fmla="*/ 2147483647 w 448"/>
              <a:gd name="T1" fmla="*/ 0 h 224"/>
              <a:gd name="T2" fmla="*/ 2147483647 w 448"/>
              <a:gd name="T3" fmla="*/ 2147483647 h 224"/>
              <a:gd name="T4" fmla="*/ 0 w 448"/>
              <a:gd name="T5" fmla="*/ 2147483647 h 224"/>
              <a:gd name="T6" fmla="*/ 0 60000 65536"/>
              <a:gd name="T7" fmla="*/ 0 60000 65536"/>
              <a:gd name="T8" fmla="*/ 0 60000 65536"/>
            </a:gdLst>
            <a:ahLst/>
            <a:cxnLst>
              <a:cxn ang="T6">
                <a:pos x="T0" y="T1"/>
              </a:cxn>
              <a:cxn ang="T7">
                <a:pos x="T2" y="T3"/>
              </a:cxn>
              <a:cxn ang="T8">
                <a:pos x="T4" y="T5"/>
              </a:cxn>
            </a:cxnLst>
            <a:rect l="0" t="0" r="r" b="b"/>
            <a:pathLst>
              <a:path w="448" h="224">
                <a:moveTo>
                  <a:pt x="384" y="0"/>
                </a:moveTo>
                <a:cubicBezTo>
                  <a:pt x="416" y="80"/>
                  <a:pt x="448" y="160"/>
                  <a:pt x="384" y="192"/>
                </a:cubicBezTo>
                <a:cubicBezTo>
                  <a:pt x="320" y="224"/>
                  <a:pt x="64" y="192"/>
                  <a:pt x="0" y="192"/>
                </a:cubicBezTo>
              </a:path>
            </a:pathLst>
          </a:custGeom>
          <a:noFill/>
          <a:ln w="9525" cap="flat" cmpd="sng">
            <a:solidFill>
              <a:schemeClr val="hlink"/>
            </a:solidFill>
            <a:prstDash val="solid"/>
            <a:miter lim="800000"/>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ea typeface="微软雅黑 Light" panose="020B0502040204020203" pitchFamily="34" charset="-122"/>
            </a:endParaRPr>
          </a:p>
        </p:txBody>
      </p:sp>
      <p:sp>
        <p:nvSpPr>
          <p:cNvPr id="21" name="Line 18">
            <a:extLst>
              <a:ext uri="{FF2B5EF4-FFF2-40B4-BE49-F238E27FC236}">
                <a16:creationId xmlns:a16="http://schemas.microsoft.com/office/drawing/2014/main" id="{BFF44A40-CF4F-42F6-B056-EA0937DEB6C2}"/>
              </a:ext>
            </a:extLst>
          </p:cNvPr>
          <p:cNvSpPr>
            <a:spLocks noChangeShapeType="1"/>
          </p:cNvSpPr>
          <p:nvPr/>
        </p:nvSpPr>
        <p:spPr bwMode="auto">
          <a:xfrm flipH="1">
            <a:off x="6553200" y="3528060"/>
            <a:ext cx="3048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ea typeface="微软雅黑 Light" panose="020B0502040204020203" pitchFamily="34" charset="-122"/>
            </a:endParaRPr>
          </a:p>
        </p:txBody>
      </p:sp>
      <p:sp>
        <p:nvSpPr>
          <p:cNvPr id="22" name="Text Box 19">
            <a:extLst>
              <a:ext uri="{FF2B5EF4-FFF2-40B4-BE49-F238E27FC236}">
                <a16:creationId xmlns:a16="http://schemas.microsoft.com/office/drawing/2014/main" id="{2AEA6CF4-5A72-43E3-AD4C-435C41D348B7}"/>
              </a:ext>
            </a:extLst>
          </p:cNvPr>
          <p:cNvSpPr txBox="1">
            <a:spLocks noChangeArrowheads="1"/>
          </p:cNvSpPr>
          <p:nvPr/>
        </p:nvSpPr>
        <p:spPr bwMode="auto">
          <a:xfrm>
            <a:off x="6248400" y="2918460"/>
            <a:ext cx="96808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a:latin typeface="+mn-lt"/>
                <a:ea typeface="微软雅黑 Light" panose="020B0502040204020203" pitchFamily="34" charset="-122"/>
              </a:rPr>
              <a:t>cursor</a:t>
            </a:r>
          </a:p>
        </p:txBody>
      </p:sp>
      <p:sp>
        <p:nvSpPr>
          <p:cNvPr id="23" name="Freeform 20">
            <a:extLst>
              <a:ext uri="{FF2B5EF4-FFF2-40B4-BE49-F238E27FC236}">
                <a16:creationId xmlns:a16="http://schemas.microsoft.com/office/drawing/2014/main" id="{5B840124-03CD-45A0-A249-A542568DAB3E}"/>
              </a:ext>
            </a:extLst>
          </p:cNvPr>
          <p:cNvSpPr>
            <a:spLocks/>
          </p:cNvSpPr>
          <p:nvPr/>
        </p:nvSpPr>
        <p:spPr bwMode="auto">
          <a:xfrm>
            <a:off x="4572000" y="3070860"/>
            <a:ext cx="520700" cy="838200"/>
          </a:xfrm>
          <a:custGeom>
            <a:avLst/>
            <a:gdLst>
              <a:gd name="T0" fmla="*/ 2147483647 w 328"/>
              <a:gd name="T1" fmla="*/ 0 h 528"/>
              <a:gd name="T2" fmla="*/ 2147483647 w 328"/>
              <a:gd name="T3" fmla="*/ 2147483647 h 528"/>
              <a:gd name="T4" fmla="*/ 2147483647 w 328"/>
              <a:gd name="T5" fmla="*/ 2147483647 h 528"/>
              <a:gd name="T6" fmla="*/ 0 w 328"/>
              <a:gd name="T7" fmla="*/ 2147483647 h 52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28" h="528">
                <a:moveTo>
                  <a:pt x="288" y="0"/>
                </a:moveTo>
                <a:cubicBezTo>
                  <a:pt x="308" y="116"/>
                  <a:pt x="328" y="232"/>
                  <a:pt x="288" y="288"/>
                </a:cubicBezTo>
                <a:cubicBezTo>
                  <a:pt x="248" y="344"/>
                  <a:pt x="96" y="296"/>
                  <a:pt x="48" y="336"/>
                </a:cubicBezTo>
                <a:cubicBezTo>
                  <a:pt x="0" y="376"/>
                  <a:pt x="8" y="496"/>
                  <a:pt x="0" y="528"/>
                </a:cubicBezTo>
              </a:path>
            </a:pathLst>
          </a:custGeom>
          <a:noFill/>
          <a:ln w="9525" cap="flat" cmpd="sng">
            <a:solidFill>
              <a:schemeClr val="hlink"/>
            </a:solidFill>
            <a:prstDash val="solid"/>
            <a:miter lim="800000"/>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ea typeface="微软雅黑 Light" panose="020B0502040204020203" pitchFamily="34" charset="-122"/>
            </a:endParaRPr>
          </a:p>
        </p:txBody>
      </p:sp>
      <p:sp>
        <p:nvSpPr>
          <p:cNvPr id="24" name="Freeform 21">
            <a:extLst>
              <a:ext uri="{FF2B5EF4-FFF2-40B4-BE49-F238E27FC236}">
                <a16:creationId xmlns:a16="http://schemas.microsoft.com/office/drawing/2014/main" id="{C6D6534D-B771-400B-8123-9D35A07EDC9A}"/>
              </a:ext>
            </a:extLst>
          </p:cNvPr>
          <p:cNvSpPr>
            <a:spLocks/>
          </p:cNvSpPr>
          <p:nvPr/>
        </p:nvSpPr>
        <p:spPr bwMode="auto">
          <a:xfrm>
            <a:off x="5486400" y="3070860"/>
            <a:ext cx="1219200" cy="457200"/>
          </a:xfrm>
          <a:custGeom>
            <a:avLst/>
            <a:gdLst>
              <a:gd name="T0" fmla="*/ 0 w 1056"/>
              <a:gd name="T1" fmla="*/ 0 h 240"/>
              <a:gd name="T2" fmla="*/ 2147483647 w 1056"/>
              <a:gd name="T3" fmla="*/ 2147483647 h 240"/>
              <a:gd name="T4" fmla="*/ 2147483647 w 1056"/>
              <a:gd name="T5" fmla="*/ 2147483647 h 240"/>
              <a:gd name="T6" fmla="*/ 0 60000 65536"/>
              <a:gd name="T7" fmla="*/ 0 60000 65536"/>
              <a:gd name="T8" fmla="*/ 0 60000 65536"/>
            </a:gdLst>
            <a:ahLst/>
            <a:cxnLst>
              <a:cxn ang="T6">
                <a:pos x="T0" y="T1"/>
              </a:cxn>
              <a:cxn ang="T7">
                <a:pos x="T2" y="T3"/>
              </a:cxn>
              <a:cxn ang="T8">
                <a:pos x="T4" y="T5"/>
              </a:cxn>
            </a:cxnLst>
            <a:rect l="0" t="0" r="r" b="b"/>
            <a:pathLst>
              <a:path w="1056" h="240">
                <a:moveTo>
                  <a:pt x="0" y="0"/>
                </a:moveTo>
                <a:cubicBezTo>
                  <a:pt x="344" y="4"/>
                  <a:pt x="688" y="8"/>
                  <a:pt x="864" y="48"/>
                </a:cubicBezTo>
                <a:cubicBezTo>
                  <a:pt x="1040" y="88"/>
                  <a:pt x="1024" y="208"/>
                  <a:pt x="1056" y="240"/>
                </a:cubicBezTo>
              </a:path>
            </a:pathLst>
          </a:custGeom>
          <a:noFill/>
          <a:ln w="9525" cap="flat" cmpd="sng">
            <a:solidFill>
              <a:schemeClr val="hlink"/>
            </a:solidFill>
            <a:prstDash val="solid"/>
            <a:miter lim="800000"/>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ea typeface="微软雅黑 Light" panose="020B0502040204020203" pitchFamily="34" charset="-122"/>
            </a:endParaRPr>
          </a:p>
        </p:txBody>
      </p:sp>
      <p:sp>
        <p:nvSpPr>
          <p:cNvPr id="25" name="Line 22">
            <a:extLst>
              <a:ext uri="{FF2B5EF4-FFF2-40B4-BE49-F238E27FC236}">
                <a16:creationId xmlns:a16="http://schemas.microsoft.com/office/drawing/2014/main" id="{9A63C3D3-8339-4583-AE37-6C1465D6673F}"/>
              </a:ext>
            </a:extLst>
          </p:cNvPr>
          <p:cNvSpPr>
            <a:spLocks noChangeShapeType="1"/>
          </p:cNvSpPr>
          <p:nvPr/>
        </p:nvSpPr>
        <p:spPr bwMode="auto">
          <a:xfrm>
            <a:off x="6553200" y="3985260"/>
            <a:ext cx="304800" cy="0"/>
          </a:xfrm>
          <a:prstGeom prst="line">
            <a:avLst/>
          </a:prstGeom>
          <a:noFill/>
          <a:ln w="9525">
            <a:solidFill>
              <a:schemeClr val="tx1"/>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ea typeface="微软雅黑 Light" panose="020B0502040204020203" pitchFamily="34" charset="-122"/>
            </a:endParaRPr>
          </a:p>
        </p:txBody>
      </p:sp>
      <p:sp>
        <p:nvSpPr>
          <p:cNvPr id="26" name="Line 23">
            <a:extLst>
              <a:ext uri="{FF2B5EF4-FFF2-40B4-BE49-F238E27FC236}">
                <a16:creationId xmlns:a16="http://schemas.microsoft.com/office/drawing/2014/main" id="{BCBBD106-5950-4479-8765-923AD56425EB}"/>
              </a:ext>
            </a:extLst>
          </p:cNvPr>
          <p:cNvSpPr>
            <a:spLocks noChangeShapeType="1"/>
          </p:cNvSpPr>
          <p:nvPr/>
        </p:nvSpPr>
        <p:spPr bwMode="auto">
          <a:xfrm flipH="1">
            <a:off x="6553200" y="4290060"/>
            <a:ext cx="304800" cy="0"/>
          </a:xfrm>
          <a:prstGeom prst="line">
            <a:avLst/>
          </a:prstGeom>
          <a:noFill/>
          <a:ln w="9525">
            <a:solidFill>
              <a:schemeClr val="tx1"/>
            </a:solidFill>
            <a:prstDash val="lgDash"/>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ea typeface="微软雅黑 Light" panose="020B0502040204020203" pitchFamily="34" charset="-122"/>
            </a:endParaRPr>
          </a:p>
        </p:txBody>
      </p:sp>
      <p:sp>
        <p:nvSpPr>
          <p:cNvPr id="27" name="AutoShape 24">
            <a:extLst>
              <a:ext uri="{FF2B5EF4-FFF2-40B4-BE49-F238E27FC236}">
                <a16:creationId xmlns:a16="http://schemas.microsoft.com/office/drawing/2014/main" id="{A693F9CE-1058-407C-B95A-261B3035325B}"/>
              </a:ext>
            </a:extLst>
          </p:cNvPr>
          <p:cNvSpPr>
            <a:spLocks noChangeArrowheads="1"/>
          </p:cNvSpPr>
          <p:nvPr/>
        </p:nvSpPr>
        <p:spPr bwMode="auto">
          <a:xfrm flipV="1">
            <a:off x="6400800" y="2232660"/>
            <a:ext cx="1219200" cy="18288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20109" y="10800"/>
                </a:moveTo>
                <a:cubicBezTo>
                  <a:pt x="20109" y="5658"/>
                  <a:pt x="15941" y="1491"/>
                  <a:pt x="10800" y="1491"/>
                </a:cubicBezTo>
                <a:cubicBezTo>
                  <a:pt x="10294" y="1490"/>
                  <a:pt x="9790" y="1532"/>
                  <a:pt x="9291" y="1614"/>
                </a:cubicBezTo>
                <a:lnTo>
                  <a:pt x="9049" y="142"/>
                </a:lnTo>
                <a:cubicBezTo>
                  <a:pt x="9628" y="47"/>
                  <a:pt x="10213" y="-1"/>
                  <a:pt x="10800" y="0"/>
                </a:cubicBezTo>
                <a:cubicBezTo>
                  <a:pt x="16764" y="0"/>
                  <a:pt x="21599" y="4835"/>
                  <a:pt x="21600" y="10799"/>
                </a:cubicBezTo>
                <a:lnTo>
                  <a:pt x="21600" y="10800"/>
                </a:lnTo>
                <a:lnTo>
                  <a:pt x="24300" y="10800"/>
                </a:lnTo>
                <a:lnTo>
                  <a:pt x="20855" y="14246"/>
                </a:lnTo>
                <a:lnTo>
                  <a:pt x="17409" y="10800"/>
                </a:lnTo>
                <a:lnTo>
                  <a:pt x="20109" y="10800"/>
                </a:lnTo>
                <a:close/>
              </a:path>
            </a:pathLst>
          </a:cu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28" name="Text Box 26">
            <a:extLst>
              <a:ext uri="{FF2B5EF4-FFF2-40B4-BE49-F238E27FC236}">
                <a16:creationId xmlns:a16="http://schemas.microsoft.com/office/drawing/2014/main" id="{5A1F77E6-4BAB-4BCF-BB2B-54A76E1E76FB}"/>
              </a:ext>
            </a:extLst>
          </p:cNvPr>
          <p:cNvSpPr txBox="1">
            <a:spLocks noChangeArrowheads="1"/>
          </p:cNvSpPr>
          <p:nvPr/>
        </p:nvSpPr>
        <p:spPr bwMode="auto">
          <a:xfrm>
            <a:off x="5181600" y="3223260"/>
            <a:ext cx="14042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800">
                <a:latin typeface="+mn-lt"/>
                <a:ea typeface="微软雅黑 Light" panose="020B0502040204020203" pitchFamily="34" charset="-122"/>
              </a:rPr>
              <a:t>working area</a:t>
            </a:r>
          </a:p>
        </p:txBody>
      </p:sp>
      <p:sp>
        <p:nvSpPr>
          <p:cNvPr id="29" name="Text Box 29">
            <a:extLst>
              <a:ext uri="{FF2B5EF4-FFF2-40B4-BE49-F238E27FC236}">
                <a16:creationId xmlns:a16="http://schemas.microsoft.com/office/drawing/2014/main" id="{ACEF93F7-F3C5-4835-96D2-48D3C368CFEB}"/>
              </a:ext>
            </a:extLst>
          </p:cNvPr>
          <p:cNvSpPr txBox="1">
            <a:spLocks noChangeArrowheads="1"/>
          </p:cNvSpPr>
          <p:nvPr/>
        </p:nvSpPr>
        <p:spPr bwMode="auto">
          <a:xfrm>
            <a:off x="3281363" y="5204460"/>
            <a:ext cx="452995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a:latin typeface="+mn-lt"/>
                <a:ea typeface="微软雅黑 Light" panose="020B0502040204020203" pitchFamily="34" charset="-122"/>
              </a:rPr>
              <a:t>Fig. 5.0.3 Cursor in Embedded SQL </a:t>
            </a:r>
          </a:p>
        </p:txBody>
      </p:sp>
    </p:spTree>
    <p:extLst>
      <p:ext uri="{BB962C8B-B14F-4D97-AF65-F5344CB8AC3E}">
        <p14:creationId xmlns:p14="http://schemas.microsoft.com/office/powerpoint/2010/main" val="640420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52BEFA1-2878-456D-A5F0-81CE9610B667}"/>
              </a:ext>
            </a:extLst>
          </p:cNvPr>
          <p:cNvSpPr>
            <a:spLocks noGrp="1"/>
          </p:cNvSpPr>
          <p:nvPr>
            <p:ph type="sldNum" sz="quarter" idx="12"/>
          </p:nvPr>
        </p:nvSpPr>
        <p:spPr/>
        <p:txBody>
          <a:bodyPr/>
          <a:lstStyle/>
          <a:p>
            <a:fld id="{47C4BD23-150C-4A56-8E66-9482A3FB2E80}" type="slidenum">
              <a:rPr lang="zh-CN" altLang="en-US" smtClean="0"/>
              <a:t>4</a:t>
            </a:fld>
            <a:endParaRPr lang="zh-CN" altLang="en-US"/>
          </a:p>
        </p:txBody>
      </p:sp>
      <p:sp>
        <p:nvSpPr>
          <p:cNvPr id="4" name="日期占位符 3">
            <a:extLst>
              <a:ext uri="{FF2B5EF4-FFF2-40B4-BE49-F238E27FC236}">
                <a16:creationId xmlns:a16="http://schemas.microsoft.com/office/drawing/2014/main" id="{399FEE81-84A3-4F62-8D22-B2C36A4C6CF7}"/>
              </a:ext>
            </a:extLst>
          </p:cNvPr>
          <p:cNvSpPr>
            <a:spLocks noGrp="1"/>
          </p:cNvSpPr>
          <p:nvPr>
            <p:ph type="dt" sz="half" idx="10"/>
          </p:nvPr>
        </p:nvSpPr>
        <p:spPr/>
        <p:txBody>
          <a:bodyPr/>
          <a:lstStyle/>
          <a:p>
            <a:fld id="{F15FF324-7A8C-4182-8382-B8C19D701633}" type="datetime1">
              <a:rPr lang="zh-CN" altLang="en-US" smtClean="0"/>
              <a:t>2021/10/18</a:t>
            </a:fld>
            <a:endParaRPr lang="zh-CN" altLang="en-US" dirty="0"/>
          </a:p>
        </p:txBody>
      </p:sp>
      <p:sp>
        <p:nvSpPr>
          <p:cNvPr id="5" name="Line 1026">
            <a:extLst>
              <a:ext uri="{FF2B5EF4-FFF2-40B4-BE49-F238E27FC236}">
                <a16:creationId xmlns:a16="http://schemas.microsoft.com/office/drawing/2014/main" id="{1839A1D2-B264-454F-8EF8-9010DEAB57CA}"/>
              </a:ext>
            </a:extLst>
          </p:cNvPr>
          <p:cNvSpPr>
            <a:spLocks noChangeShapeType="1"/>
          </p:cNvSpPr>
          <p:nvPr/>
        </p:nvSpPr>
        <p:spPr bwMode="auto">
          <a:xfrm>
            <a:off x="2333083" y="4297544"/>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ea typeface="微软雅黑 Light" panose="020B0502040204020203" pitchFamily="34" charset="-122"/>
            </a:endParaRPr>
          </a:p>
        </p:txBody>
      </p:sp>
      <p:grpSp>
        <p:nvGrpSpPr>
          <p:cNvPr id="6" name="Group 1027">
            <a:extLst>
              <a:ext uri="{FF2B5EF4-FFF2-40B4-BE49-F238E27FC236}">
                <a16:creationId xmlns:a16="http://schemas.microsoft.com/office/drawing/2014/main" id="{114ECA1B-9CDB-43E4-B2F1-F841D364B9E5}"/>
              </a:ext>
            </a:extLst>
          </p:cNvPr>
          <p:cNvGrpSpPr>
            <a:grpSpLocks/>
          </p:cNvGrpSpPr>
          <p:nvPr/>
        </p:nvGrpSpPr>
        <p:grpSpPr bwMode="auto">
          <a:xfrm>
            <a:off x="3328445" y="3352982"/>
            <a:ext cx="650875" cy="528637"/>
            <a:chOff x="2119" y="7370"/>
            <a:chExt cx="1155" cy="471"/>
          </a:xfrm>
        </p:grpSpPr>
        <p:sp>
          <p:nvSpPr>
            <p:cNvPr id="7" name="Rectangle 1028">
              <a:extLst>
                <a:ext uri="{FF2B5EF4-FFF2-40B4-BE49-F238E27FC236}">
                  <a16:creationId xmlns:a16="http://schemas.microsoft.com/office/drawing/2014/main" id="{32E05BF3-5785-44FB-9096-A2CFF99541BC}"/>
                </a:ext>
              </a:extLst>
            </p:cNvPr>
            <p:cNvSpPr>
              <a:spLocks noChangeArrowheads="1"/>
            </p:cNvSpPr>
            <p:nvPr/>
          </p:nvSpPr>
          <p:spPr bwMode="auto">
            <a:xfrm>
              <a:off x="2224" y="7370"/>
              <a:ext cx="1050" cy="314"/>
            </a:xfrm>
            <a:prstGeom prst="rect">
              <a:avLst/>
            </a:prstGeom>
            <a:solidFill>
              <a:srgbClr val="FFFFFF"/>
            </a:solidFill>
            <a:ln w="9525">
              <a:solidFill>
                <a:srgbClr val="000000"/>
              </a:solidFill>
              <a:miter lim="800000"/>
              <a:headEnd/>
              <a:tailEnd/>
            </a:ln>
          </p:spPr>
          <p:txBody>
            <a:bodyPr/>
            <a:lstStyle/>
            <a:p>
              <a:endParaRPr lang="zh-CN" altLang="en-US">
                <a:ea typeface="微软雅黑 Light" panose="020B0502040204020203" pitchFamily="34" charset="-122"/>
              </a:endParaRPr>
            </a:p>
          </p:txBody>
        </p:sp>
        <p:sp>
          <p:nvSpPr>
            <p:cNvPr id="8" name="Line 1029">
              <a:extLst>
                <a:ext uri="{FF2B5EF4-FFF2-40B4-BE49-F238E27FC236}">
                  <a16:creationId xmlns:a16="http://schemas.microsoft.com/office/drawing/2014/main" id="{88215784-0D10-4F86-B38F-2374283FC075}"/>
                </a:ext>
              </a:extLst>
            </p:cNvPr>
            <p:cNvSpPr>
              <a:spLocks noChangeShapeType="1"/>
            </p:cNvSpPr>
            <p:nvPr/>
          </p:nvSpPr>
          <p:spPr bwMode="auto">
            <a:xfrm flipH="1">
              <a:off x="2119" y="7684"/>
              <a:ext cx="105" cy="15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ea typeface="微软雅黑 Light" panose="020B0502040204020203" pitchFamily="34" charset="-122"/>
              </a:endParaRPr>
            </a:p>
          </p:txBody>
        </p:sp>
        <p:sp>
          <p:nvSpPr>
            <p:cNvPr id="9" name="Line 1030">
              <a:extLst>
                <a:ext uri="{FF2B5EF4-FFF2-40B4-BE49-F238E27FC236}">
                  <a16:creationId xmlns:a16="http://schemas.microsoft.com/office/drawing/2014/main" id="{EFF05F95-85DA-41A4-9E04-1B9B0C07C520}"/>
                </a:ext>
              </a:extLst>
            </p:cNvPr>
            <p:cNvSpPr>
              <a:spLocks noChangeShapeType="1"/>
            </p:cNvSpPr>
            <p:nvPr/>
          </p:nvSpPr>
          <p:spPr bwMode="auto">
            <a:xfrm flipH="1">
              <a:off x="3169" y="7684"/>
              <a:ext cx="105" cy="15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ea typeface="微软雅黑 Light" panose="020B0502040204020203" pitchFamily="34" charset="-122"/>
              </a:endParaRPr>
            </a:p>
          </p:txBody>
        </p:sp>
        <p:sp>
          <p:nvSpPr>
            <p:cNvPr id="10" name="Line 1031">
              <a:extLst>
                <a:ext uri="{FF2B5EF4-FFF2-40B4-BE49-F238E27FC236}">
                  <a16:creationId xmlns:a16="http://schemas.microsoft.com/office/drawing/2014/main" id="{1FCF9C90-ADF7-472F-AE83-4A00B5686D27}"/>
                </a:ext>
              </a:extLst>
            </p:cNvPr>
            <p:cNvSpPr>
              <a:spLocks noChangeShapeType="1"/>
            </p:cNvSpPr>
            <p:nvPr/>
          </p:nvSpPr>
          <p:spPr bwMode="auto">
            <a:xfrm>
              <a:off x="2119" y="7841"/>
              <a:ext cx="10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ea typeface="微软雅黑 Light" panose="020B0502040204020203" pitchFamily="34" charset="-122"/>
              </a:endParaRPr>
            </a:p>
          </p:txBody>
        </p:sp>
      </p:grpSp>
      <p:grpSp>
        <p:nvGrpSpPr>
          <p:cNvPr id="11" name="Group 1032">
            <a:extLst>
              <a:ext uri="{FF2B5EF4-FFF2-40B4-BE49-F238E27FC236}">
                <a16:creationId xmlns:a16="http://schemas.microsoft.com/office/drawing/2014/main" id="{64A20F62-337A-4946-BC81-368FACB4F9ED}"/>
              </a:ext>
            </a:extLst>
          </p:cNvPr>
          <p:cNvGrpSpPr>
            <a:grpSpLocks/>
          </p:cNvGrpSpPr>
          <p:nvPr/>
        </p:nvGrpSpPr>
        <p:grpSpPr bwMode="auto">
          <a:xfrm>
            <a:off x="2261645" y="609782"/>
            <a:ext cx="403225" cy="806450"/>
            <a:chOff x="1909" y="7527"/>
            <a:chExt cx="420" cy="628"/>
          </a:xfrm>
        </p:grpSpPr>
        <p:grpSp>
          <p:nvGrpSpPr>
            <p:cNvPr id="12" name="Group 1033">
              <a:extLst>
                <a:ext uri="{FF2B5EF4-FFF2-40B4-BE49-F238E27FC236}">
                  <a16:creationId xmlns:a16="http://schemas.microsoft.com/office/drawing/2014/main" id="{567E851D-BA6F-4635-A949-A9A423EE0CA5}"/>
                </a:ext>
              </a:extLst>
            </p:cNvPr>
            <p:cNvGrpSpPr>
              <a:grpSpLocks/>
            </p:cNvGrpSpPr>
            <p:nvPr/>
          </p:nvGrpSpPr>
          <p:grpSpPr bwMode="auto">
            <a:xfrm>
              <a:off x="1909" y="7527"/>
              <a:ext cx="261" cy="628"/>
              <a:chOff x="1909" y="7527"/>
              <a:chExt cx="261" cy="628"/>
            </a:xfrm>
          </p:grpSpPr>
          <p:sp>
            <p:nvSpPr>
              <p:cNvPr id="14" name="AutoShape 1034">
                <a:extLst>
                  <a:ext uri="{FF2B5EF4-FFF2-40B4-BE49-F238E27FC236}">
                    <a16:creationId xmlns:a16="http://schemas.microsoft.com/office/drawing/2014/main" id="{BF43069C-36A1-4586-B7DA-656FB4CA38F3}"/>
                  </a:ext>
                </a:extLst>
              </p:cNvPr>
              <p:cNvSpPr>
                <a:spLocks noChangeArrowheads="1"/>
              </p:cNvSpPr>
              <p:nvPr/>
            </p:nvSpPr>
            <p:spPr bwMode="auto">
              <a:xfrm>
                <a:off x="2065" y="7527"/>
                <a:ext cx="105" cy="142"/>
              </a:xfrm>
              <a:prstGeom prst="flowChartConnector">
                <a:avLst/>
              </a:prstGeom>
              <a:solidFill>
                <a:srgbClr val="FFFFFF"/>
              </a:solidFill>
              <a:ln w="9525">
                <a:solidFill>
                  <a:srgbClr val="000000"/>
                </a:solidFill>
                <a:round/>
                <a:headEnd/>
                <a:tailEnd/>
              </a:ln>
            </p:spPr>
            <p:txBody>
              <a:bodyPr/>
              <a:lstStyle/>
              <a:p>
                <a:endParaRPr lang="zh-CN" altLang="en-US">
                  <a:ea typeface="微软雅黑 Light" panose="020B0502040204020203" pitchFamily="34" charset="-122"/>
                </a:endParaRPr>
              </a:p>
            </p:txBody>
          </p:sp>
          <p:sp>
            <p:nvSpPr>
              <p:cNvPr id="15" name="Arc 1035">
                <a:extLst>
                  <a:ext uri="{FF2B5EF4-FFF2-40B4-BE49-F238E27FC236}">
                    <a16:creationId xmlns:a16="http://schemas.microsoft.com/office/drawing/2014/main" id="{CB90929E-84A9-4412-B653-EA15A5E4D512}"/>
                  </a:ext>
                </a:extLst>
              </p:cNvPr>
              <p:cNvSpPr>
                <a:spLocks/>
              </p:cNvSpPr>
              <p:nvPr/>
            </p:nvSpPr>
            <p:spPr bwMode="auto">
              <a:xfrm flipH="1">
                <a:off x="2008" y="7684"/>
                <a:ext cx="105" cy="31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ea typeface="微软雅黑 Light" panose="020B0502040204020203" pitchFamily="34" charset="-122"/>
                </a:endParaRPr>
              </a:p>
            </p:txBody>
          </p:sp>
          <p:sp>
            <p:nvSpPr>
              <p:cNvPr id="16" name="Line 1036">
                <a:extLst>
                  <a:ext uri="{FF2B5EF4-FFF2-40B4-BE49-F238E27FC236}">
                    <a16:creationId xmlns:a16="http://schemas.microsoft.com/office/drawing/2014/main" id="{F1059FA1-D706-48D1-BB50-0EC8B4A88F46}"/>
                  </a:ext>
                </a:extLst>
              </p:cNvPr>
              <p:cNvSpPr>
                <a:spLocks noChangeShapeType="1"/>
              </p:cNvSpPr>
              <p:nvPr/>
            </p:nvSpPr>
            <p:spPr bwMode="auto">
              <a:xfrm>
                <a:off x="2014" y="7998"/>
                <a:ext cx="105" cy="15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ea typeface="微软雅黑 Light" panose="020B0502040204020203" pitchFamily="34" charset="-122"/>
                </a:endParaRPr>
              </a:p>
            </p:txBody>
          </p:sp>
          <p:sp>
            <p:nvSpPr>
              <p:cNvPr id="17" name="Line 1037">
                <a:extLst>
                  <a:ext uri="{FF2B5EF4-FFF2-40B4-BE49-F238E27FC236}">
                    <a16:creationId xmlns:a16="http://schemas.microsoft.com/office/drawing/2014/main" id="{61EC4617-60E6-454F-9E81-6EB908A33F45}"/>
                  </a:ext>
                </a:extLst>
              </p:cNvPr>
              <p:cNvSpPr>
                <a:spLocks noChangeShapeType="1"/>
              </p:cNvSpPr>
              <p:nvPr/>
            </p:nvSpPr>
            <p:spPr bwMode="auto">
              <a:xfrm flipH="1">
                <a:off x="1909" y="7998"/>
                <a:ext cx="105" cy="15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ea typeface="微软雅黑 Light" panose="020B0502040204020203" pitchFamily="34" charset="-122"/>
                </a:endParaRPr>
              </a:p>
            </p:txBody>
          </p:sp>
        </p:grpSp>
        <p:sp>
          <p:nvSpPr>
            <p:cNvPr id="13" name="Line 1038">
              <a:extLst>
                <a:ext uri="{FF2B5EF4-FFF2-40B4-BE49-F238E27FC236}">
                  <a16:creationId xmlns:a16="http://schemas.microsoft.com/office/drawing/2014/main" id="{8C6547ED-E51C-40BE-B7F0-5192B30BA8C0}"/>
                </a:ext>
              </a:extLst>
            </p:cNvPr>
            <p:cNvSpPr>
              <a:spLocks noChangeShapeType="1"/>
            </p:cNvSpPr>
            <p:nvPr/>
          </p:nvSpPr>
          <p:spPr bwMode="auto">
            <a:xfrm>
              <a:off x="2119" y="7684"/>
              <a:ext cx="210" cy="15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ea typeface="微软雅黑 Light" panose="020B0502040204020203" pitchFamily="34" charset="-122"/>
              </a:endParaRPr>
            </a:p>
          </p:txBody>
        </p:sp>
      </p:grpSp>
      <p:sp>
        <p:nvSpPr>
          <p:cNvPr id="18" name="AutoShape 1039">
            <a:extLst>
              <a:ext uri="{FF2B5EF4-FFF2-40B4-BE49-F238E27FC236}">
                <a16:creationId xmlns:a16="http://schemas.microsoft.com/office/drawing/2014/main" id="{186E0B2F-1F48-4DB3-B00C-A9DC1A11479C}"/>
              </a:ext>
            </a:extLst>
          </p:cNvPr>
          <p:cNvSpPr>
            <a:spLocks noChangeArrowheads="1"/>
          </p:cNvSpPr>
          <p:nvPr/>
        </p:nvSpPr>
        <p:spPr bwMode="auto">
          <a:xfrm>
            <a:off x="5385845" y="1676582"/>
            <a:ext cx="1512888" cy="1209675"/>
          </a:xfrm>
          <a:prstGeom prst="hexagon">
            <a:avLst>
              <a:gd name="adj" fmla="val 31266"/>
              <a:gd name="vf" fmla="val 115470"/>
            </a:avLst>
          </a:prstGeom>
          <a:solidFill>
            <a:srgbClr val="FFFFFF"/>
          </a:solidFill>
          <a:ln w="9525">
            <a:solidFill>
              <a:srgbClr val="000000"/>
            </a:solidFill>
            <a:miter lim="800000"/>
            <a:headEnd/>
            <a:tailEnd/>
          </a:ln>
        </p:spPr>
        <p:txBody>
          <a:bodyPr lIns="0" tIns="190800" rIns="0"/>
          <a:lstStyle/>
          <a:p>
            <a:pPr algn="ctr"/>
            <a:r>
              <a:rPr lang="en-US" altLang="zh-CN">
                <a:ea typeface="微软雅黑 Light" panose="020B0502040204020203" pitchFamily="34" charset="-122"/>
              </a:rPr>
              <a:t>DBMS</a:t>
            </a:r>
          </a:p>
        </p:txBody>
      </p:sp>
      <p:sp>
        <p:nvSpPr>
          <p:cNvPr id="19" name="AutoShape 1040">
            <a:extLst>
              <a:ext uri="{FF2B5EF4-FFF2-40B4-BE49-F238E27FC236}">
                <a16:creationId xmlns:a16="http://schemas.microsoft.com/office/drawing/2014/main" id="{490336B6-2786-47E8-B417-CFDB1665ED5F}"/>
              </a:ext>
            </a:extLst>
          </p:cNvPr>
          <p:cNvSpPr>
            <a:spLocks noChangeArrowheads="1"/>
          </p:cNvSpPr>
          <p:nvPr/>
        </p:nvSpPr>
        <p:spPr bwMode="auto">
          <a:xfrm>
            <a:off x="7454358" y="1068569"/>
            <a:ext cx="1512887" cy="2589213"/>
          </a:xfrm>
          <a:prstGeom prst="can">
            <a:avLst>
              <a:gd name="adj" fmla="val 42786"/>
            </a:avLst>
          </a:prstGeom>
          <a:solidFill>
            <a:srgbClr val="FFFFFF"/>
          </a:solidFill>
          <a:ln w="9525">
            <a:solidFill>
              <a:srgbClr val="000000"/>
            </a:solidFill>
            <a:round/>
            <a:headEnd/>
            <a:tailEnd/>
          </a:ln>
        </p:spPr>
        <p:txBody>
          <a:bodyPr/>
          <a:lstStyle/>
          <a:p>
            <a:endParaRPr lang="zh-CN" altLang="en-US">
              <a:ea typeface="微软雅黑 Light" panose="020B0502040204020203" pitchFamily="34" charset="-122"/>
            </a:endParaRPr>
          </a:p>
        </p:txBody>
      </p:sp>
      <p:grpSp>
        <p:nvGrpSpPr>
          <p:cNvPr id="20" name="Group 1041">
            <a:extLst>
              <a:ext uri="{FF2B5EF4-FFF2-40B4-BE49-F238E27FC236}">
                <a16:creationId xmlns:a16="http://schemas.microsoft.com/office/drawing/2014/main" id="{F68065FD-4806-4465-853D-6291E517D493}"/>
              </a:ext>
            </a:extLst>
          </p:cNvPr>
          <p:cNvGrpSpPr>
            <a:grpSpLocks/>
          </p:cNvGrpSpPr>
          <p:nvPr/>
        </p:nvGrpSpPr>
        <p:grpSpPr bwMode="auto">
          <a:xfrm>
            <a:off x="7757570" y="2076632"/>
            <a:ext cx="1008063" cy="1411287"/>
            <a:chOff x="7474" y="6271"/>
            <a:chExt cx="1050" cy="1099"/>
          </a:xfrm>
        </p:grpSpPr>
        <p:sp>
          <p:nvSpPr>
            <p:cNvPr id="21" name="Rectangle 1042">
              <a:extLst>
                <a:ext uri="{FF2B5EF4-FFF2-40B4-BE49-F238E27FC236}">
                  <a16:creationId xmlns:a16="http://schemas.microsoft.com/office/drawing/2014/main" id="{5A5E1A40-25F8-4045-B4F6-925C08BAD763}"/>
                </a:ext>
              </a:extLst>
            </p:cNvPr>
            <p:cNvSpPr>
              <a:spLocks noChangeArrowheads="1"/>
            </p:cNvSpPr>
            <p:nvPr/>
          </p:nvSpPr>
          <p:spPr bwMode="auto">
            <a:xfrm>
              <a:off x="7474" y="6271"/>
              <a:ext cx="420" cy="157"/>
            </a:xfrm>
            <a:prstGeom prst="rect">
              <a:avLst/>
            </a:prstGeom>
            <a:solidFill>
              <a:srgbClr val="FFFFFF"/>
            </a:solidFill>
            <a:ln w="9525">
              <a:solidFill>
                <a:srgbClr val="000000"/>
              </a:solidFill>
              <a:miter lim="800000"/>
              <a:headEnd/>
              <a:tailEnd/>
            </a:ln>
          </p:spPr>
          <p:txBody>
            <a:bodyPr/>
            <a:lstStyle/>
            <a:p>
              <a:endParaRPr lang="zh-CN" altLang="en-US">
                <a:ea typeface="微软雅黑 Light" panose="020B0502040204020203" pitchFamily="34" charset="-122"/>
              </a:endParaRPr>
            </a:p>
          </p:txBody>
        </p:sp>
        <p:sp>
          <p:nvSpPr>
            <p:cNvPr id="22" name="Rectangle 1043">
              <a:extLst>
                <a:ext uri="{FF2B5EF4-FFF2-40B4-BE49-F238E27FC236}">
                  <a16:creationId xmlns:a16="http://schemas.microsoft.com/office/drawing/2014/main" id="{659CB908-C625-4FA4-AC49-7CC0A192FC5B}"/>
                </a:ext>
              </a:extLst>
            </p:cNvPr>
            <p:cNvSpPr>
              <a:spLocks noChangeArrowheads="1"/>
            </p:cNvSpPr>
            <p:nvPr/>
          </p:nvSpPr>
          <p:spPr bwMode="auto">
            <a:xfrm>
              <a:off x="7474" y="6742"/>
              <a:ext cx="420" cy="157"/>
            </a:xfrm>
            <a:prstGeom prst="rect">
              <a:avLst/>
            </a:prstGeom>
            <a:solidFill>
              <a:srgbClr val="FFFFFF"/>
            </a:solidFill>
            <a:ln w="9525">
              <a:solidFill>
                <a:srgbClr val="000000"/>
              </a:solidFill>
              <a:miter lim="800000"/>
              <a:headEnd/>
              <a:tailEnd/>
            </a:ln>
          </p:spPr>
          <p:txBody>
            <a:bodyPr/>
            <a:lstStyle/>
            <a:p>
              <a:endParaRPr lang="zh-CN" altLang="en-US">
                <a:ea typeface="微软雅黑 Light" panose="020B0502040204020203" pitchFamily="34" charset="-122"/>
              </a:endParaRPr>
            </a:p>
          </p:txBody>
        </p:sp>
        <p:sp>
          <p:nvSpPr>
            <p:cNvPr id="23" name="Rectangle 1044">
              <a:extLst>
                <a:ext uri="{FF2B5EF4-FFF2-40B4-BE49-F238E27FC236}">
                  <a16:creationId xmlns:a16="http://schemas.microsoft.com/office/drawing/2014/main" id="{C82E0B90-664B-4A29-A40E-4D24EB97BF6C}"/>
                </a:ext>
              </a:extLst>
            </p:cNvPr>
            <p:cNvSpPr>
              <a:spLocks noChangeArrowheads="1"/>
            </p:cNvSpPr>
            <p:nvPr/>
          </p:nvSpPr>
          <p:spPr bwMode="auto">
            <a:xfrm>
              <a:off x="8104" y="6742"/>
              <a:ext cx="420" cy="157"/>
            </a:xfrm>
            <a:prstGeom prst="rect">
              <a:avLst/>
            </a:prstGeom>
            <a:solidFill>
              <a:srgbClr val="FFFFFF"/>
            </a:solidFill>
            <a:ln w="9525">
              <a:solidFill>
                <a:srgbClr val="000000"/>
              </a:solidFill>
              <a:miter lim="800000"/>
              <a:headEnd/>
              <a:tailEnd/>
            </a:ln>
          </p:spPr>
          <p:txBody>
            <a:bodyPr/>
            <a:lstStyle/>
            <a:p>
              <a:endParaRPr lang="zh-CN" altLang="en-US">
                <a:ea typeface="微软雅黑 Light" panose="020B0502040204020203" pitchFamily="34" charset="-122"/>
              </a:endParaRPr>
            </a:p>
          </p:txBody>
        </p:sp>
        <p:sp>
          <p:nvSpPr>
            <p:cNvPr id="24" name="Rectangle 1045">
              <a:extLst>
                <a:ext uri="{FF2B5EF4-FFF2-40B4-BE49-F238E27FC236}">
                  <a16:creationId xmlns:a16="http://schemas.microsoft.com/office/drawing/2014/main" id="{C438DCA6-4E47-4043-91B6-236A20136652}"/>
                </a:ext>
              </a:extLst>
            </p:cNvPr>
            <p:cNvSpPr>
              <a:spLocks noChangeArrowheads="1"/>
            </p:cNvSpPr>
            <p:nvPr/>
          </p:nvSpPr>
          <p:spPr bwMode="auto">
            <a:xfrm>
              <a:off x="7789" y="7213"/>
              <a:ext cx="420" cy="157"/>
            </a:xfrm>
            <a:prstGeom prst="rect">
              <a:avLst/>
            </a:prstGeom>
            <a:solidFill>
              <a:srgbClr val="FFFFFF"/>
            </a:solidFill>
            <a:ln w="9525">
              <a:solidFill>
                <a:srgbClr val="000000"/>
              </a:solidFill>
              <a:miter lim="800000"/>
              <a:headEnd/>
              <a:tailEnd/>
            </a:ln>
          </p:spPr>
          <p:txBody>
            <a:bodyPr/>
            <a:lstStyle/>
            <a:p>
              <a:endParaRPr lang="zh-CN" altLang="en-US">
                <a:ea typeface="微软雅黑 Light" panose="020B0502040204020203" pitchFamily="34" charset="-122"/>
              </a:endParaRPr>
            </a:p>
          </p:txBody>
        </p:sp>
        <p:sp>
          <p:nvSpPr>
            <p:cNvPr id="25" name="Line 1046">
              <a:extLst>
                <a:ext uri="{FF2B5EF4-FFF2-40B4-BE49-F238E27FC236}">
                  <a16:creationId xmlns:a16="http://schemas.microsoft.com/office/drawing/2014/main" id="{310ED3C1-D51D-4490-AF8F-6161B6B7AC7B}"/>
                </a:ext>
              </a:extLst>
            </p:cNvPr>
            <p:cNvSpPr>
              <a:spLocks noChangeShapeType="1"/>
            </p:cNvSpPr>
            <p:nvPr/>
          </p:nvSpPr>
          <p:spPr bwMode="auto">
            <a:xfrm>
              <a:off x="7684" y="6428"/>
              <a:ext cx="0" cy="31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ea typeface="微软雅黑 Light" panose="020B0502040204020203" pitchFamily="34" charset="-122"/>
              </a:endParaRPr>
            </a:p>
          </p:txBody>
        </p:sp>
        <p:sp>
          <p:nvSpPr>
            <p:cNvPr id="26" name="Line 1047">
              <a:extLst>
                <a:ext uri="{FF2B5EF4-FFF2-40B4-BE49-F238E27FC236}">
                  <a16:creationId xmlns:a16="http://schemas.microsoft.com/office/drawing/2014/main" id="{E7A69DBB-F062-464C-88E3-47E7AFE586DC}"/>
                </a:ext>
              </a:extLst>
            </p:cNvPr>
            <p:cNvSpPr>
              <a:spLocks noChangeShapeType="1"/>
            </p:cNvSpPr>
            <p:nvPr/>
          </p:nvSpPr>
          <p:spPr bwMode="auto">
            <a:xfrm>
              <a:off x="7789" y="6899"/>
              <a:ext cx="105" cy="31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ea typeface="微软雅黑 Light" panose="020B0502040204020203" pitchFamily="34" charset="-122"/>
              </a:endParaRPr>
            </a:p>
          </p:txBody>
        </p:sp>
        <p:sp>
          <p:nvSpPr>
            <p:cNvPr id="27" name="Line 1048">
              <a:extLst>
                <a:ext uri="{FF2B5EF4-FFF2-40B4-BE49-F238E27FC236}">
                  <a16:creationId xmlns:a16="http://schemas.microsoft.com/office/drawing/2014/main" id="{5BA3E5C6-43CC-4B35-BFF9-D946BE124B6A}"/>
                </a:ext>
              </a:extLst>
            </p:cNvPr>
            <p:cNvSpPr>
              <a:spLocks noChangeShapeType="1"/>
            </p:cNvSpPr>
            <p:nvPr/>
          </p:nvSpPr>
          <p:spPr bwMode="auto">
            <a:xfrm flipH="1">
              <a:off x="8104" y="6899"/>
              <a:ext cx="105" cy="31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ea typeface="微软雅黑 Light" panose="020B0502040204020203" pitchFamily="34" charset="-122"/>
              </a:endParaRPr>
            </a:p>
          </p:txBody>
        </p:sp>
      </p:grpSp>
      <p:sp>
        <p:nvSpPr>
          <p:cNvPr id="28" name="Line 1049">
            <a:extLst>
              <a:ext uri="{FF2B5EF4-FFF2-40B4-BE49-F238E27FC236}">
                <a16:creationId xmlns:a16="http://schemas.microsoft.com/office/drawing/2014/main" id="{021EF8BF-EBD0-4AC2-A664-CCDDCFDC28AE}"/>
              </a:ext>
            </a:extLst>
          </p:cNvPr>
          <p:cNvSpPr>
            <a:spLocks noChangeShapeType="1"/>
          </p:cNvSpPr>
          <p:nvPr/>
        </p:nvSpPr>
        <p:spPr bwMode="auto">
          <a:xfrm flipV="1">
            <a:off x="6909845" y="2278244"/>
            <a:ext cx="544513" cy="79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ea typeface="微软雅黑 Light" panose="020B0502040204020203" pitchFamily="34" charset="-122"/>
            </a:endParaRPr>
          </a:p>
        </p:txBody>
      </p:sp>
      <p:sp>
        <p:nvSpPr>
          <p:cNvPr id="29" name="Line 1050">
            <a:extLst>
              <a:ext uri="{FF2B5EF4-FFF2-40B4-BE49-F238E27FC236}">
                <a16:creationId xmlns:a16="http://schemas.microsoft.com/office/drawing/2014/main" id="{DF8CAFA6-89D5-4438-8F0D-F0C067391AE0}"/>
              </a:ext>
            </a:extLst>
          </p:cNvPr>
          <p:cNvSpPr>
            <a:spLocks noChangeShapeType="1"/>
          </p:cNvSpPr>
          <p:nvPr/>
        </p:nvSpPr>
        <p:spPr bwMode="auto">
          <a:xfrm>
            <a:off x="4242845" y="1219382"/>
            <a:ext cx="1344613" cy="6588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ea typeface="微软雅黑 Light" panose="020B0502040204020203" pitchFamily="34" charset="-122"/>
            </a:endParaRPr>
          </a:p>
        </p:txBody>
      </p:sp>
      <p:sp>
        <p:nvSpPr>
          <p:cNvPr id="30" name="Line 1051">
            <a:extLst>
              <a:ext uri="{FF2B5EF4-FFF2-40B4-BE49-F238E27FC236}">
                <a16:creationId xmlns:a16="http://schemas.microsoft.com/office/drawing/2014/main" id="{FDEED390-CD85-4453-8457-CB1F23EF9A47}"/>
              </a:ext>
            </a:extLst>
          </p:cNvPr>
          <p:cNvSpPr>
            <a:spLocks noChangeShapeType="1"/>
          </p:cNvSpPr>
          <p:nvPr/>
        </p:nvSpPr>
        <p:spPr bwMode="auto">
          <a:xfrm>
            <a:off x="4166645" y="1981382"/>
            <a:ext cx="1219200" cy="3000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ea typeface="微软雅黑 Light" panose="020B0502040204020203" pitchFamily="34" charset="-122"/>
            </a:endParaRPr>
          </a:p>
        </p:txBody>
      </p:sp>
      <p:sp>
        <p:nvSpPr>
          <p:cNvPr id="31" name="Line 1052">
            <a:extLst>
              <a:ext uri="{FF2B5EF4-FFF2-40B4-BE49-F238E27FC236}">
                <a16:creationId xmlns:a16="http://schemas.microsoft.com/office/drawing/2014/main" id="{9A927B86-17E1-40D5-AD16-1938C1F3E03A}"/>
              </a:ext>
            </a:extLst>
          </p:cNvPr>
          <p:cNvSpPr>
            <a:spLocks noChangeShapeType="1"/>
          </p:cNvSpPr>
          <p:nvPr/>
        </p:nvSpPr>
        <p:spPr bwMode="auto">
          <a:xfrm flipV="1">
            <a:off x="4014245" y="2667182"/>
            <a:ext cx="1600200" cy="8382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ea typeface="微软雅黑 Light" panose="020B0502040204020203" pitchFamily="34" charset="-122"/>
            </a:endParaRPr>
          </a:p>
        </p:txBody>
      </p:sp>
      <p:sp>
        <p:nvSpPr>
          <p:cNvPr id="32" name="Text Box 1053">
            <a:extLst>
              <a:ext uri="{FF2B5EF4-FFF2-40B4-BE49-F238E27FC236}">
                <a16:creationId xmlns:a16="http://schemas.microsoft.com/office/drawing/2014/main" id="{9E42D20E-C34E-47FC-AB33-281124ACBF5A}"/>
              </a:ext>
            </a:extLst>
          </p:cNvPr>
          <p:cNvSpPr txBox="1">
            <a:spLocks noChangeArrowheads="1"/>
          </p:cNvSpPr>
          <p:nvPr/>
        </p:nvSpPr>
        <p:spPr bwMode="auto">
          <a:xfrm>
            <a:off x="2833145" y="841557"/>
            <a:ext cx="1382713" cy="682625"/>
          </a:xfrm>
          <a:prstGeom prst="rect">
            <a:avLst/>
          </a:prstGeom>
          <a:solidFill>
            <a:srgbClr val="FFFFFF"/>
          </a:solidFill>
          <a:ln w="9525">
            <a:solidFill>
              <a:srgbClr val="000000"/>
            </a:solidFill>
            <a:miter lim="800000"/>
            <a:headEnd/>
            <a:tailEnd/>
          </a:ln>
        </p:spPr>
        <p:txBody>
          <a:bodyPr tIns="118800"/>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just" eaLnBrk="1" hangingPunct="1">
              <a:lnSpc>
                <a:spcPct val="85000"/>
              </a:lnSpc>
            </a:pPr>
            <a:r>
              <a:rPr lang="en-US" altLang="zh-CN" sz="1800">
                <a:latin typeface="+mn-lt"/>
                <a:ea typeface="微软雅黑 Light" panose="020B0502040204020203" pitchFamily="34" charset="-122"/>
              </a:rPr>
              <a:t>Application program 1</a:t>
            </a:r>
          </a:p>
        </p:txBody>
      </p:sp>
      <p:sp>
        <p:nvSpPr>
          <p:cNvPr id="33" name="Text Box 1055">
            <a:extLst>
              <a:ext uri="{FF2B5EF4-FFF2-40B4-BE49-F238E27FC236}">
                <a16:creationId xmlns:a16="http://schemas.microsoft.com/office/drawing/2014/main" id="{31F0BAEC-766C-4913-93E0-1FD2BC6AA026}"/>
              </a:ext>
            </a:extLst>
          </p:cNvPr>
          <p:cNvSpPr txBox="1">
            <a:spLocks noChangeArrowheads="1"/>
          </p:cNvSpPr>
          <p:nvPr/>
        </p:nvSpPr>
        <p:spPr bwMode="auto">
          <a:xfrm>
            <a:off x="7671845" y="1219382"/>
            <a:ext cx="1036638" cy="401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en-US" altLang="zh-CN">
                <a:latin typeface="+mn-lt"/>
                <a:ea typeface="微软雅黑 Light" panose="020B0502040204020203" pitchFamily="34" charset="-122"/>
              </a:rPr>
              <a:t>DB file</a:t>
            </a:r>
          </a:p>
        </p:txBody>
      </p:sp>
      <p:sp>
        <p:nvSpPr>
          <p:cNvPr id="34" name="Text Box 1056">
            <a:extLst>
              <a:ext uri="{FF2B5EF4-FFF2-40B4-BE49-F238E27FC236}">
                <a16:creationId xmlns:a16="http://schemas.microsoft.com/office/drawing/2014/main" id="{812046C9-0BD4-495B-9DF9-BF78D56A183D}"/>
              </a:ext>
            </a:extLst>
          </p:cNvPr>
          <p:cNvSpPr txBox="1">
            <a:spLocks noChangeArrowheads="1"/>
          </p:cNvSpPr>
          <p:nvPr/>
        </p:nvSpPr>
        <p:spPr bwMode="auto">
          <a:xfrm>
            <a:off x="3215614" y="2517957"/>
            <a:ext cx="800219"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spcBef>
                <a:spcPct val="50000"/>
              </a:spcBef>
            </a:pPr>
            <a:r>
              <a:rPr lang="zh-CN" altLang="en-US" sz="4000">
                <a:latin typeface="+mn-lt"/>
                <a:ea typeface="微软雅黑 Light" panose="020B0502040204020203" pitchFamily="34" charset="-122"/>
              </a:rPr>
              <a:t>…</a:t>
            </a:r>
          </a:p>
        </p:txBody>
      </p:sp>
      <p:grpSp>
        <p:nvGrpSpPr>
          <p:cNvPr id="35" name="Group 1057">
            <a:extLst>
              <a:ext uri="{FF2B5EF4-FFF2-40B4-BE49-F238E27FC236}">
                <a16:creationId xmlns:a16="http://schemas.microsoft.com/office/drawing/2014/main" id="{C934B63C-CD90-4C6A-A21B-178F265240EB}"/>
              </a:ext>
            </a:extLst>
          </p:cNvPr>
          <p:cNvGrpSpPr>
            <a:grpSpLocks/>
          </p:cNvGrpSpPr>
          <p:nvPr/>
        </p:nvGrpSpPr>
        <p:grpSpPr bwMode="auto">
          <a:xfrm>
            <a:off x="3023645" y="3429182"/>
            <a:ext cx="403225" cy="806450"/>
            <a:chOff x="1909" y="7527"/>
            <a:chExt cx="420" cy="628"/>
          </a:xfrm>
        </p:grpSpPr>
        <p:grpSp>
          <p:nvGrpSpPr>
            <p:cNvPr id="36" name="Group 1058">
              <a:extLst>
                <a:ext uri="{FF2B5EF4-FFF2-40B4-BE49-F238E27FC236}">
                  <a16:creationId xmlns:a16="http://schemas.microsoft.com/office/drawing/2014/main" id="{9B2BB8EA-B138-49BE-BCB5-F21AA02BE8D5}"/>
                </a:ext>
              </a:extLst>
            </p:cNvPr>
            <p:cNvGrpSpPr>
              <a:grpSpLocks/>
            </p:cNvGrpSpPr>
            <p:nvPr/>
          </p:nvGrpSpPr>
          <p:grpSpPr bwMode="auto">
            <a:xfrm>
              <a:off x="1909" y="7527"/>
              <a:ext cx="261" cy="628"/>
              <a:chOff x="1909" y="7527"/>
              <a:chExt cx="261" cy="628"/>
            </a:xfrm>
          </p:grpSpPr>
          <p:sp>
            <p:nvSpPr>
              <p:cNvPr id="38" name="AutoShape 1059">
                <a:extLst>
                  <a:ext uri="{FF2B5EF4-FFF2-40B4-BE49-F238E27FC236}">
                    <a16:creationId xmlns:a16="http://schemas.microsoft.com/office/drawing/2014/main" id="{DA27243C-981F-4E4D-B508-3B8343F36585}"/>
                  </a:ext>
                </a:extLst>
              </p:cNvPr>
              <p:cNvSpPr>
                <a:spLocks noChangeArrowheads="1"/>
              </p:cNvSpPr>
              <p:nvPr/>
            </p:nvSpPr>
            <p:spPr bwMode="auto">
              <a:xfrm>
                <a:off x="2065" y="7527"/>
                <a:ext cx="105" cy="142"/>
              </a:xfrm>
              <a:prstGeom prst="flowChartConnector">
                <a:avLst/>
              </a:prstGeom>
              <a:solidFill>
                <a:srgbClr val="FFFFFF"/>
              </a:solidFill>
              <a:ln w="9525">
                <a:solidFill>
                  <a:srgbClr val="000000"/>
                </a:solidFill>
                <a:round/>
                <a:headEnd/>
                <a:tailEnd/>
              </a:ln>
            </p:spPr>
            <p:txBody>
              <a:bodyPr/>
              <a:lstStyle/>
              <a:p>
                <a:endParaRPr lang="zh-CN" altLang="en-US">
                  <a:ea typeface="微软雅黑 Light" panose="020B0502040204020203" pitchFamily="34" charset="-122"/>
                </a:endParaRPr>
              </a:p>
            </p:txBody>
          </p:sp>
          <p:sp>
            <p:nvSpPr>
              <p:cNvPr id="39" name="Arc 1060">
                <a:extLst>
                  <a:ext uri="{FF2B5EF4-FFF2-40B4-BE49-F238E27FC236}">
                    <a16:creationId xmlns:a16="http://schemas.microsoft.com/office/drawing/2014/main" id="{7766B9CB-C52E-4FB5-9257-B1B7DE9238C4}"/>
                  </a:ext>
                </a:extLst>
              </p:cNvPr>
              <p:cNvSpPr>
                <a:spLocks/>
              </p:cNvSpPr>
              <p:nvPr/>
            </p:nvSpPr>
            <p:spPr bwMode="auto">
              <a:xfrm flipH="1">
                <a:off x="2008" y="7684"/>
                <a:ext cx="105" cy="31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ea typeface="微软雅黑 Light" panose="020B0502040204020203" pitchFamily="34" charset="-122"/>
                </a:endParaRPr>
              </a:p>
            </p:txBody>
          </p:sp>
          <p:sp>
            <p:nvSpPr>
              <p:cNvPr id="40" name="Line 1061">
                <a:extLst>
                  <a:ext uri="{FF2B5EF4-FFF2-40B4-BE49-F238E27FC236}">
                    <a16:creationId xmlns:a16="http://schemas.microsoft.com/office/drawing/2014/main" id="{8F551142-5602-472A-B1CE-20CA1AF8530E}"/>
                  </a:ext>
                </a:extLst>
              </p:cNvPr>
              <p:cNvSpPr>
                <a:spLocks noChangeShapeType="1"/>
              </p:cNvSpPr>
              <p:nvPr/>
            </p:nvSpPr>
            <p:spPr bwMode="auto">
              <a:xfrm>
                <a:off x="2014" y="7998"/>
                <a:ext cx="105" cy="15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ea typeface="微软雅黑 Light" panose="020B0502040204020203" pitchFamily="34" charset="-122"/>
                </a:endParaRPr>
              </a:p>
            </p:txBody>
          </p:sp>
          <p:sp>
            <p:nvSpPr>
              <p:cNvPr id="41" name="Line 1062">
                <a:extLst>
                  <a:ext uri="{FF2B5EF4-FFF2-40B4-BE49-F238E27FC236}">
                    <a16:creationId xmlns:a16="http://schemas.microsoft.com/office/drawing/2014/main" id="{9281B904-B190-474E-ABC6-972125393365}"/>
                  </a:ext>
                </a:extLst>
              </p:cNvPr>
              <p:cNvSpPr>
                <a:spLocks noChangeShapeType="1"/>
              </p:cNvSpPr>
              <p:nvPr/>
            </p:nvSpPr>
            <p:spPr bwMode="auto">
              <a:xfrm flipH="1">
                <a:off x="1909" y="7998"/>
                <a:ext cx="105" cy="15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ea typeface="微软雅黑 Light" panose="020B0502040204020203" pitchFamily="34" charset="-122"/>
                </a:endParaRPr>
              </a:p>
            </p:txBody>
          </p:sp>
        </p:grpSp>
        <p:sp>
          <p:nvSpPr>
            <p:cNvPr id="37" name="Line 1063">
              <a:extLst>
                <a:ext uri="{FF2B5EF4-FFF2-40B4-BE49-F238E27FC236}">
                  <a16:creationId xmlns:a16="http://schemas.microsoft.com/office/drawing/2014/main" id="{4A8F4724-2A57-4D05-AA1D-99A5D70BD952}"/>
                </a:ext>
              </a:extLst>
            </p:cNvPr>
            <p:cNvSpPr>
              <a:spLocks noChangeShapeType="1"/>
            </p:cNvSpPr>
            <p:nvPr/>
          </p:nvSpPr>
          <p:spPr bwMode="auto">
            <a:xfrm>
              <a:off x="2119" y="7684"/>
              <a:ext cx="210" cy="15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ea typeface="微软雅黑 Light" panose="020B0502040204020203" pitchFamily="34" charset="-122"/>
              </a:endParaRPr>
            </a:p>
          </p:txBody>
        </p:sp>
      </p:grpSp>
      <p:grpSp>
        <p:nvGrpSpPr>
          <p:cNvPr id="42" name="Group 1064">
            <a:extLst>
              <a:ext uri="{FF2B5EF4-FFF2-40B4-BE49-F238E27FC236}">
                <a16:creationId xmlns:a16="http://schemas.microsoft.com/office/drawing/2014/main" id="{113BD779-22A3-43A1-8692-A9A2DEBB2D61}"/>
              </a:ext>
            </a:extLst>
          </p:cNvPr>
          <p:cNvGrpSpPr>
            <a:grpSpLocks/>
          </p:cNvGrpSpPr>
          <p:nvPr/>
        </p:nvGrpSpPr>
        <p:grpSpPr bwMode="auto">
          <a:xfrm>
            <a:off x="2185445" y="1600382"/>
            <a:ext cx="403225" cy="806450"/>
            <a:chOff x="1909" y="7527"/>
            <a:chExt cx="420" cy="628"/>
          </a:xfrm>
        </p:grpSpPr>
        <p:grpSp>
          <p:nvGrpSpPr>
            <p:cNvPr id="43" name="Group 1065">
              <a:extLst>
                <a:ext uri="{FF2B5EF4-FFF2-40B4-BE49-F238E27FC236}">
                  <a16:creationId xmlns:a16="http://schemas.microsoft.com/office/drawing/2014/main" id="{DBAB7605-5751-4249-9E2E-CAA522395DE3}"/>
                </a:ext>
              </a:extLst>
            </p:cNvPr>
            <p:cNvGrpSpPr>
              <a:grpSpLocks/>
            </p:cNvGrpSpPr>
            <p:nvPr/>
          </p:nvGrpSpPr>
          <p:grpSpPr bwMode="auto">
            <a:xfrm>
              <a:off x="1909" y="7527"/>
              <a:ext cx="261" cy="628"/>
              <a:chOff x="1909" y="7527"/>
              <a:chExt cx="261" cy="628"/>
            </a:xfrm>
          </p:grpSpPr>
          <p:sp>
            <p:nvSpPr>
              <p:cNvPr id="45" name="AutoShape 1066">
                <a:extLst>
                  <a:ext uri="{FF2B5EF4-FFF2-40B4-BE49-F238E27FC236}">
                    <a16:creationId xmlns:a16="http://schemas.microsoft.com/office/drawing/2014/main" id="{8DF958CA-BE40-4623-BBD2-EEA0CBD8CCCC}"/>
                  </a:ext>
                </a:extLst>
              </p:cNvPr>
              <p:cNvSpPr>
                <a:spLocks noChangeArrowheads="1"/>
              </p:cNvSpPr>
              <p:nvPr/>
            </p:nvSpPr>
            <p:spPr bwMode="auto">
              <a:xfrm>
                <a:off x="2065" y="7527"/>
                <a:ext cx="105" cy="142"/>
              </a:xfrm>
              <a:prstGeom prst="flowChartConnector">
                <a:avLst/>
              </a:prstGeom>
              <a:solidFill>
                <a:srgbClr val="FFFFFF"/>
              </a:solidFill>
              <a:ln w="9525">
                <a:solidFill>
                  <a:srgbClr val="000000"/>
                </a:solidFill>
                <a:round/>
                <a:headEnd/>
                <a:tailEnd/>
              </a:ln>
            </p:spPr>
            <p:txBody>
              <a:bodyPr/>
              <a:lstStyle/>
              <a:p>
                <a:endParaRPr lang="zh-CN" altLang="en-US">
                  <a:ea typeface="微软雅黑 Light" panose="020B0502040204020203" pitchFamily="34" charset="-122"/>
                </a:endParaRPr>
              </a:p>
            </p:txBody>
          </p:sp>
          <p:sp>
            <p:nvSpPr>
              <p:cNvPr id="46" name="Arc 1067">
                <a:extLst>
                  <a:ext uri="{FF2B5EF4-FFF2-40B4-BE49-F238E27FC236}">
                    <a16:creationId xmlns:a16="http://schemas.microsoft.com/office/drawing/2014/main" id="{0BFBF563-95F4-4048-BC7B-463F3A302C68}"/>
                  </a:ext>
                </a:extLst>
              </p:cNvPr>
              <p:cNvSpPr>
                <a:spLocks/>
              </p:cNvSpPr>
              <p:nvPr/>
            </p:nvSpPr>
            <p:spPr bwMode="auto">
              <a:xfrm flipH="1">
                <a:off x="2008" y="7684"/>
                <a:ext cx="105" cy="31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ea typeface="微软雅黑 Light" panose="020B0502040204020203" pitchFamily="34" charset="-122"/>
                </a:endParaRPr>
              </a:p>
            </p:txBody>
          </p:sp>
          <p:sp>
            <p:nvSpPr>
              <p:cNvPr id="47" name="Line 1068">
                <a:extLst>
                  <a:ext uri="{FF2B5EF4-FFF2-40B4-BE49-F238E27FC236}">
                    <a16:creationId xmlns:a16="http://schemas.microsoft.com/office/drawing/2014/main" id="{3E69CCBA-2824-4861-BFF6-310684132173}"/>
                  </a:ext>
                </a:extLst>
              </p:cNvPr>
              <p:cNvSpPr>
                <a:spLocks noChangeShapeType="1"/>
              </p:cNvSpPr>
              <p:nvPr/>
            </p:nvSpPr>
            <p:spPr bwMode="auto">
              <a:xfrm>
                <a:off x="2014" y="7998"/>
                <a:ext cx="105" cy="15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ea typeface="微软雅黑 Light" panose="020B0502040204020203" pitchFamily="34" charset="-122"/>
                </a:endParaRPr>
              </a:p>
            </p:txBody>
          </p:sp>
          <p:sp>
            <p:nvSpPr>
              <p:cNvPr id="48" name="Line 1069">
                <a:extLst>
                  <a:ext uri="{FF2B5EF4-FFF2-40B4-BE49-F238E27FC236}">
                    <a16:creationId xmlns:a16="http://schemas.microsoft.com/office/drawing/2014/main" id="{87B1E9ED-F90C-4C0C-BD36-3AA6E1CEB891}"/>
                  </a:ext>
                </a:extLst>
              </p:cNvPr>
              <p:cNvSpPr>
                <a:spLocks noChangeShapeType="1"/>
              </p:cNvSpPr>
              <p:nvPr/>
            </p:nvSpPr>
            <p:spPr bwMode="auto">
              <a:xfrm flipH="1">
                <a:off x="1909" y="7998"/>
                <a:ext cx="105" cy="15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ea typeface="微软雅黑 Light" panose="020B0502040204020203" pitchFamily="34" charset="-122"/>
                </a:endParaRPr>
              </a:p>
            </p:txBody>
          </p:sp>
        </p:grpSp>
        <p:sp>
          <p:nvSpPr>
            <p:cNvPr id="44" name="Line 1070">
              <a:extLst>
                <a:ext uri="{FF2B5EF4-FFF2-40B4-BE49-F238E27FC236}">
                  <a16:creationId xmlns:a16="http://schemas.microsoft.com/office/drawing/2014/main" id="{B3024CE1-606C-49D2-9131-0CC01BBCAF6A}"/>
                </a:ext>
              </a:extLst>
            </p:cNvPr>
            <p:cNvSpPr>
              <a:spLocks noChangeShapeType="1"/>
            </p:cNvSpPr>
            <p:nvPr/>
          </p:nvSpPr>
          <p:spPr bwMode="auto">
            <a:xfrm>
              <a:off x="2119" y="7684"/>
              <a:ext cx="210" cy="15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ea typeface="微软雅黑 Light" panose="020B0502040204020203" pitchFamily="34" charset="-122"/>
              </a:endParaRPr>
            </a:p>
          </p:txBody>
        </p:sp>
      </p:grpSp>
      <p:sp>
        <p:nvSpPr>
          <p:cNvPr id="49" name="AutoShape 1071">
            <a:extLst>
              <a:ext uri="{FF2B5EF4-FFF2-40B4-BE49-F238E27FC236}">
                <a16:creationId xmlns:a16="http://schemas.microsoft.com/office/drawing/2014/main" id="{755E4744-8892-4394-82C4-7D909F78DE95}"/>
              </a:ext>
            </a:extLst>
          </p:cNvPr>
          <p:cNvSpPr>
            <a:spLocks/>
          </p:cNvSpPr>
          <p:nvPr/>
        </p:nvSpPr>
        <p:spPr bwMode="auto">
          <a:xfrm>
            <a:off x="4623845" y="3352982"/>
            <a:ext cx="1974850" cy="609600"/>
          </a:xfrm>
          <a:prstGeom prst="borderCallout2">
            <a:avLst>
              <a:gd name="adj1" fmla="val 18750"/>
              <a:gd name="adj2" fmla="val -3856"/>
              <a:gd name="adj3" fmla="val 18750"/>
              <a:gd name="adj4" fmla="val -8199"/>
              <a:gd name="adj5" fmla="val -37759"/>
              <a:gd name="adj6" fmla="val -12620"/>
            </a:avLst>
          </a:prstGeom>
          <a:solidFill>
            <a:srgbClr val="DDDDDD"/>
          </a:solidFill>
          <a:ln w="9525">
            <a:solidFill>
              <a:schemeClr val="tx1"/>
            </a:solidFill>
            <a:miter lim="800000"/>
            <a:headEnd/>
            <a:tailEnd/>
          </a:ln>
        </p:spPr>
        <p:txBody>
          <a:bodyPr/>
          <a:lstStyle/>
          <a:p>
            <a:pPr algn="ctr"/>
            <a:r>
              <a:rPr lang="en-US" altLang="zh-CN" sz="1800">
                <a:ea typeface="微软雅黑 Light" panose="020B0502040204020203" pitchFamily="34" charset="-122"/>
              </a:rPr>
              <a:t>DB query language</a:t>
            </a:r>
          </a:p>
          <a:p>
            <a:pPr algn="ctr"/>
            <a:r>
              <a:rPr lang="en-US" altLang="zh-CN" sz="1800">
                <a:ea typeface="微软雅黑 Light" panose="020B0502040204020203" pitchFamily="34" charset="-122"/>
              </a:rPr>
              <a:t> e.g. SQL</a:t>
            </a:r>
            <a:endParaRPr lang="zh-CN" altLang="en-US" sz="1800">
              <a:ea typeface="微软雅黑 Light" panose="020B0502040204020203" pitchFamily="34" charset="-122"/>
            </a:endParaRPr>
          </a:p>
        </p:txBody>
      </p:sp>
      <p:sp>
        <p:nvSpPr>
          <p:cNvPr id="50" name="AutoShape 1072">
            <a:extLst>
              <a:ext uri="{FF2B5EF4-FFF2-40B4-BE49-F238E27FC236}">
                <a16:creationId xmlns:a16="http://schemas.microsoft.com/office/drawing/2014/main" id="{667ED4AB-9696-43DC-8E87-4D291B2098DC}"/>
              </a:ext>
            </a:extLst>
          </p:cNvPr>
          <p:cNvSpPr>
            <a:spLocks/>
          </p:cNvSpPr>
          <p:nvPr/>
        </p:nvSpPr>
        <p:spPr bwMode="auto">
          <a:xfrm>
            <a:off x="4914358" y="627244"/>
            <a:ext cx="2519362" cy="592138"/>
          </a:xfrm>
          <a:prstGeom prst="borderCallout2">
            <a:avLst>
              <a:gd name="adj1" fmla="val 18750"/>
              <a:gd name="adj2" fmla="val -4477"/>
              <a:gd name="adj3" fmla="val 18750"/>
              <a:gd name="adj4" fmla="val -19125"/>
              <a:gd name="adj5" fmla="val 232046"/>
              <a:gd name="adj6" fmla="val -26162"/>
            </a:avLst>
          </a:prstGeom>
          <a:solidFill>
            <a:srgbClr val="DDDDDD"/>
          </a:solidFill>
          <a:ln w="9525">
            <a:solidFill>
              <a:schemeClr val="tx1"/>
            </a:solidFill>
            <a:miter lim="800000"/>
            <a:headEnd/>
            <a:tailEnd/>
          </a:ln>
        </p:spPr>
        <p:txBody>
          <a:bodyPr/>
          <a:lstStyle/>
          <a:p>
            <a:pPr algn="ctr"/>
            <a:r>
              <a:rPr lang="en-US" altLang="zh-CN" sz="1800">
                <a:ea typeface="微软雅黑 Light" panose="020B0502040204020203" pitchFamily="34" charset="-122"/>
              </a:rPr>
              <a:t>API, e.g.ODBC, JDBC, embedded SQL</a:t>
            </a:r>
          </a:p>
        </p:txBody>
      </p:sp>
      <p:sp>
        <p:nvSpPr>
          <p:cNvPr id="51" name="Text Box 1073">
            <a:extLst>
              <a:ext uri="{FF2B5EF4-FFF2-40B4-BE49-F238E27FC236}">
                <a16:creationId xmlns:a16="http://schemas.microsoft.com/office/drawing/2014/main" id="{17CC051F-28D2-4B8E-894C-62021441BB89}"/>
              </a:ext>
            </a:extLst>
          </p:cNvPr>
          <p:cNvSpPr txBox="1">
            <a:spLocks noChangeArrowheads="1"/>
          </p:cNvSpPr>
          <p:nvPr/>
        </p:nvSpPr>
        <p:spPr bwMode="auto">
          <a:xfrm>
            <a:off x="2795045" y="4495982"/>
            <a:ext cx="10090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2800" b="1">
                <a:solidFill>
                  <a:srgbClr val="A50021"/>
                </a:solidFill>
                <a:latin typeface="+mn-lt"/>
                <a:ea typeface="微软雅黑 Light" panose="020B0502040204020203" pitchFamily="34" charset="-122"/>
              </a:rPr>
              <a:t>Users</a:t>
            </a:r>
          </a:p>
        </p:txBody>
      </p:sp>
      <p:sp>
        <p:nvSpPr>
          <p:cNvPr id="52" name="Text Box 1074">
            <a:extLst>
              <a:ext uri="{FF2B5EF4-FFF2-40B4-BE49-F238E27FC236}">
                <a16:creationId xmlns:a16="http://schemas.microsoft.com/office/drawing/2014/main" id="{6B04AF57-117D-499C-9506-C89C36798F57}"/>
              </a:ext>
            </a:extLst>
          </p:cNvPr>
          <p:cNvSpPr txBox="1">
            <a:spLocks noChangeArrowheads="1"/>
          </p:cNvSpPr>
          <p:nvPr/>
        </p:nvSpPr>
        <p:spPr bwMode="auto">
          <a:xfrm>
            <a:off x="5766845" y="4495982"/>
            <a:ext cx="1096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2800" b="1">
                <a:solidFill>
                  <a:srgbClr val="A50021"/>
                </a:solidFill>
                <a:latin typeface="+mn-lt"/>
                <a:ea typeface="微软雅黑 Light" panose="020B0502040204020203" pitchFamily="34" charset="-122"/>
              </a:rPr>
              <a:t>DBMS</a:t>
            </a:r>
          </a:p>
        </p:txBody>
      </p:sp>
      <p:sp>
        <p:nvSpPr>
          <p:cNvPr id="53" name="Text Box 1075">
            <a:extLst>
              <a:ext uri="{FF2B5EF4-FFF2-40B4-BE49-F238E27FC236}">
                <a16:creationId xmlns:a16="http://schemas.microsoft.com/office/drawing/2014/main" id="{3E553317-B39B-4CCC-B096-92847898AA15}"/>
              </a:ext>
            </a:extLst>
          </p:cNvPr>
          <p:cNvSpPr txBox="1">
            <a:spLocks noChangeArrowheads="1"/>
          </p:cNvSpPr>
          <p:nvPr/>
        </p:nvSpPr>
        <p:spPr bwMode="auto">
          <a:xfrm>
            <a:off x="7976645" y="4495982"/>
            <a:ext cx="61266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2800" b="1">
                <a:solidFill>
                  <a:srgbClr val="A50021"/>
                </a:solidFill>
                <a:latin typeface="+mn-lt"/>
                <a:ea typeface="微软雅黑 Light" panose="020B0502040204020203" pitchFamily="34" charset="-122"/>
              </a:rPr>
              <a:t>DB</a:t>
            </a:r>
          </a:p>
        </p:txBody>
      </p:sp>
      <p:sp>
        <p:nvSpPr>
          <p:cNvPr id="54" name="AutoShape 1076">
            <a:extLst>
              <a:ext uri="{FF2B5EF4-FFF2-40B4-BE49-F238E27FC236}">
                <a16:creationId xmlns:a16="http://schemas.microsoft.com/office/drawing/2014/main" id="{1C837807-2CB3-4909-B1E4-BFD8FA3D503E}"/>
              </a:ext>
            </a:extLst>
          </p:cNvPr>
          <p:cNvSpPr>
            <a:spLocks/>
          </p:cNvSpPr>
          <p:nvPr/>
        </p:nvSpPr>
        <p:spPr bwMode="auto">
          <a:xfrm rot="-5400000">
            <a:off x="5690645" y="2590982"/>
            <a:ext cx="304800" cy="5029200"/>
          </a:xfrm>
          <a:prstGeom prst="leftBrace">
            <a:avLst>
              <a:gd name="adj1" fmla="val 137500"/>
              <a:gd name="adj2" fmla="val 50000"/>
            </a:avLst>
          </a:prstGeom>
          <a:noFill/>
          <a:ln w="9525">
            <a:solidFill>
              <a:srgbClr val="A5002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微软雅黑 Light" panose="020B0502040204020203" pitchFamily="34" charset="-122"/>
            </a:endParaRPr>
          </a:p>
        </p:txBody>
      </p:sp>
      <p:sp>
        <p:nvSpPr>
          <p:cNvPr id="55" name="Text Box 1077">
            <a:extLst>
              <a:ext uri="{FF2B5EF4-FFF2-40B4-BE49-F238E27FC236}">
                <a16:creationId xmlns:a16="http://schemas.microsoft.com/office/drawing/2014/main" id="{08F46A7B-F249-4F49-ADF8-989453A7FFB5}"/>
              </a:ext>
            </a:extLst>
          </p:cNvPr>
          <p:cNvSpPr txBox="1">
            <a:spLocks noChangeArrowheads="1"/>
          </p:cNvSpPr>
          <p:nvPr/>
        </p:nvSpPr>
        <p:spPr bwMode="auto">
          <a:xfrm>
            <a:off x="4852445" y="5105582"/>
            <a:ext cx="174887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2800" b="1">
                <a:solidFill>
                  <a:srgbClr val="A50021"/>
                </a:solidFill>
                <a:latin typeface="+mn-lt"/>
                <a:ea typeface="微软雅黑 Light" panose="020B0502040204020203" pitchFamily="34" charset="-122"/>
              </a:rPr>
              <a:t>DBS/DBAS</a:t>
            </a:r>
          </a:p>
        </p:txBody>
      </p:sp>
      <p:sp>
        <p:nvSpPr>
          <p:cNvPr id="56" name="Text Box 1080">
            <a:extLst>
              <a:ext uri="{FF2B5EF4-FFF2-40B4-BE49-F238E27FC236}">
                <a16:creationId xmlns:a16="http://schemas.microsoft.com/office/drawing/2014/main" id="{E5DD81B8-C220-45A2-AE76-B3D4B446C294}"/>
              </a:ext>
            </a:extLst>
          </p:cNvPr>
          <p:cNvSpPr txBox="1">
            <a:spLocks noChangeArrowheads="1"/>
          </p:cNvSpPr>
          <p:nvPr/>
        </p:nvSpPr>
        <p:spPr bwMode="auto">
          <a:xfrm>
            <a:off x="4146008" y="5729469"/>
            <a:ext cx="30846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a:latin typeface="+mn-lt"/>
                <a:ea typeface="微软雅黑 Light" panose="020B0502040204020203" pitchFamily="34" charset="-122"/>
              </a:rPr>
              <a:t>Fig.5.0.1 DBS and DBAS</a:t>
            </a:r>
          </a:p>
        </p:txBody>
      </p:sp>
      <p:sp>
        <p:nvSpPr>
          <p:cNvPr id="57" name="AutoShape 1081">
            <a:hlinkClick r:id="" action="ppaction://hlinkshowjump?jump=lastslideviewed" highlightClick="1"/>
            <a:extLst>
              <a:ext uri="{FF2B5EF4-FFF2-40B4-BE49-F238E27FC236}">
                <a16:creationId xmlns:a16="http://schemas.microsoft.com/office/drawing/2014/main" id="{8409E82F-1FC9-4EF2-8131-47B118B4659B}"/>
              </a:ext>
            </a:extLst>
          </p:cNvPr>
          <p:cNvSpPr>
            <a:spLocks noChangeArrowheads="1"/>
          </p:cNvSpPr>
          <p:nvPr/>
        </p:nvSpPr>
        <p:spPr bwMode="auto">
          <a:xfrm>
            <a:off x="11766442" y="5807901"/>
            <a:ext cx="228600" cy="152400"/>
          </a:xfrm>
          <a:prstGeom prst="actionButtonBackPrevious">
            <a:avLst/>
          </a:prstGeom>
          <a:solidFill>
            <a:srgbClr val="C0C0C0"/>
          </a:solidFill>
          <a:ln w="9525">
            <a:solidFill>
              <a:schemeClr val="tx1"/>
            </a:solidFill>
            <a:miter lim="800000"/>
            <a:headEnd/>
            <a:tailEnd/>
          </a:ln>
        </p:spPr>
        <p:txBody>
          <a:bodyPr wrap="none" anchor="ctr"/>
          <a:lstStyle/>
          <a:p>
            <a:endParaRPr lang="zh-CN" altLang="en-US">
              <a:ea typeface="微软雅黑 Light" panose="020B0502040204020203" pitchFamily="34" charset="-122"/>
            </a:endParaRPr>
          </a:p>
        </p:txBody>
      </p:sp>
      <p:sp>
        <p:nvSpPr>
          <p:cNvPr id="58" name="Text Box 1082">
            <a:extLst>
              <a:ext uri="{FF2B5EF4-FFF2-40B4-BE49-F238E27FC236}">
                <a16:creationId xmlns:a16="http://schemas.microsoft.com/office/drawing/2014/main" id="{E883D797-7506-47D4-90C6-5B767EFECB0C}"/>
              </a:ext>
            </a:extLst>
          </p:cNvPr>
          <p:cNvSpPr txBox="1">
            <a:spLocks noChangeArrowheads="1"/>
          </p:cNvSpPr>
          <p:nvPr/>
        </p:nvSpPr>
        <p:spPr bwMode="auto">
          <a:xfrm>
            <a:off x="2795045" y="1676582"/>
            <a:ext cx="1382713" cy="682625"/>
          </a:xfrm>
          <a:prstGeom prst="rect">
            <a:avLst/>
          </a:prstGeom>
          <a:solidFill>
            <a:srgbClr val="FFFFFF"/>
          </a:solidFill>
          <a:ln w="9525">
            <a:solidFill>
              <a:srgbClr val="000000"/>
            </a:solidFill>
            <a:miter lim="800000"/>
            <a:headEnd/>
            <a:tailEnd/>
          </a:ln>
        </p:spPr>
        <p:txBody>
          <a:bodyPr tIns="118800"/>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just" eaLnBrk="1" hangingPunct="1">
              <a:lnSpc>
                <a:spcPct val="85000"/>
              </a:lnSpc>
            </a:pPr>
            <a:r>
              <a:rPr lang="en-US" altLang="zh-CN" sz="1800">
                <a:latin typeface="+mn-lt"/>
                <a:ea typeface="微软雅黑 Light" panose="020B0502040204020203" pitchFamily="34" charset="-122"/>
              </a:rPr>
              <a:t>Application program 1</a:t>
            </a:r>
          </a:p>
        </p:txBody>
      </p:sp>
      <p:sp>
        <p:nvSpPr>
          <p:cNvPr id="59" name="TextBox 1">
            <a:extLst>
              <a:ext uri="{FF2B5EF4-FFF2-40B4-BE49-F238E27FC236}">
                <a16:creationId xmlns:a16="http://schemas.microsoft.com/office/drawing/2014/main" id="{5754ED6C-7610-45A9-84FA-A015AB650249}"/>
              </a:ext>
            </a:extLst>
          </p:cNvPr>
          <p:cNvSpPr txBox="1">
            <a:spLocks noChangeArrowheads="1"/>
          </p:cNvSpPr>
          <p:nvPr/>
        </p:nvSpPr>
        <p:spPr bwMode="auto">
          <a:xfrm>
            <a:off x="1256758" y="857432"/>
            <a:ext cx="904735" cy="46166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a:latin typeface="+mn-lt"/>
                <a:ea typeface="微软雅黑 Light" panose="020B0502040204020203" pitchFamily="34" charset="-122"/>
              </a:rPr>
              <a:t>Client</a:t>
            </a:r>
            <a:endParaRPr lang="zh-CN" altLang="en-US">
              <a:latin typeface="+mn-lt"/>
              <a:ea typeface="微软雅黑 Light" panose="020B0502040204020203" pitchFamily="34" charset="-122"/>
            </a:endParaRPr>
          </a:p>
        </p:txBody>
      </p:sp>
      <p:sp>
        <p:nvSpPr>
          <p:cNvPr id="60" name="TextBox 57">
            <a:extLst>
              <a:ext uri="{FF2B5EF4-FFF2-40B4-BE49-F238E27FC236}">
                <a16:creationId xmlns:a16="http://schemas.microsoft.com/office/drawing/2014/main" id="{A95A31F3-A2F5-44B9-BC58-E51708AE3C34}"/>
              </a:ext>
            </a:extLst>
          </p:cNvPr>
          <p:cNvSpPr txBox="1">
            <a:spLocks noChangeArrowheads="1"/>
          </p:cNvSpPr>
          <p:nvPr/>
        </p:nvSpPr>
        <p:spPr bwMode="auto">
          <a:xfrm>
            <a:off x="8976770" y="1320982"/>
            <a:ext cx="987643" cy="46166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a:latin typeface="+mn-lt"/>
                <a:ea typeface="微软雅黑 Light" panose="020B0502040204020203" pitchFamily="34" charset="-122"/>
              </a:rPr>
              <a:t>Server</a:t>
            </a:r>
            <a:endParaRPr lang="zh-CN" altLang="en-US">
              <a:latin typeface="+mn-lt"/>
              <a:ea typeface="微软雅黑 Light" panose="020B0502040204020203" pitchFamily="34" charset="-122"/>
            </a:endParaRPr>
          </a:p>
        </p:txBody>
      </p:sp>
    </p:spTree>
    <p:extLst>
      <p:ext uri="{BB962C8B-B14F-4D97-AF65-F5344CB8AC3E}">
        <p14:creationId xmlns:p14="http://schemas.microsoft.com/office/powerpoint/2010/main" val="15111888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843485-99FE-4CFE-BF8F-BBC759AFF074}"/>
              </a:ext>
            </a:extLst>
          </p:cNvPr>
          <p:cNvSpPr>
            <a:spLocks noGrp="1"/>
          </p:cNvSpPr>
          <p:nvPr>
            <p:ph type="title"/>
          </p:nvPr>
        </p:nvSpPr>
        <p:spPr/>
        <p:txBody>
          <a:bodyPr/>
          <a:lstStyle/>
          <a:p>
            <a:r>
              <a:rPr lang="en-US" altLang="zh-CN" sz="2800" dirty="0"/>
              <a:t>Cursor in Embedded SQL (cont.)</a:t>
            </a:r>
            <a:endParaRPr lang="zh-CN" altLang="en-US" dirty="0"/>
          </a:p>
        </p:txBody>
      </p:sp>
      <p:sp>
        <p:nvSpPr>
          <p:cNvPr id="3" name="内容占位符 2">
            <a:extLst>
              <a:ext uri="{FF2B5EF4-FFF2-40B4-BE49-F238E27FC236}">
                <a16:creationId xmlns:a16="http://schemas.microsoft.com/office/drawing/2014/main" id="{842E82FB-12CD-4D14-9FAC-B7FBD4728312}"/>
              </a:ext>
            </a:extLst>
          </p:cNvPr>
          <p:cNvSpPr>
            <a:spLocks noGrp="1"/>
          </p:cNvSpPr>
          <p:nvPr>
            <p:ph idx="1"/>
          </p:nvPr>
        </p:nvSpPr>
        <p:spPr/>
        <p:txBody>
          <a:bodyPr/>
          <a:lstStyle/>
          <a:p>
            <a:pPr>
              <a:tabLst>
                <a:tab pos="3140075" algn="ctr"/>
              </a:tabLst>
            </a:pPr>
            <a:r>
              <a:rPr lang="en-US" altLang="zh-CN" dirty="0">
                <a:cs typeface="Times New Roman" pitchFamily="18" charset="0"/>
              </a:rPr>
              <a:t>The</a:t>
            </a:r>
            <a:r>
              <a:rPr lang="en-US" altLang="zh-CN" sz="2000" b="1" dirty="0">
                <a:solidFill>
                  <a:schemeClr val="tx2"/>
                </a:solidFill>
                <a:cs typeface="Times New Roman" pitchFamily="18" charset="0"/>
              </a:rPr>
              <a:t> </a:t>
            </a:r>
            <a:r>
              <a:rPr lang="en-US" altLang="zh-CN" sz="2000" dirty="0">
                <a:solidFill>
                  <a:srgbClr val="000099"/>
                </a:solidFill>
                <a:cs typeface="Times New Roman" pitchFamily="18" charset="0"/>
              </a:rPr>
              <a:t>open</a:t>
            </a:r>
            <a:r>
              <a:rPr lang="en-US" altLang="zh-CN" sz="2000" dirty="0">
                <a:cs typeface="Times New Roman" pitchFamily="18" charset="0"/>
              </a:rPr>
              <a:t> </a:t>
            </a:r>
            <a:r>
              <a:rPr lang="en-US" altLang="zh-CN" dirty="0">
                <a:cs typeface="Times New Roman" pitchFamily="18" charset="0"/>
              </a:rPr>
              <a:t>statement for our example is as follows:</a:t>
            </a:r>
          </a:p>
          <a:p>
            <a:pPr>
              <a:buFont typeface="Monotype Sorts" pitchFamily="2" charset="2"/>
              <a:buNone/>
              <a:tabLst>
                <a:tab pos="3140075" algn="ctr"/>
              </a:tabLst>
            </a:pPr>
            <a:r>
              <a:rPr lang="en-US" altLang="zh-CN" sz="2000" dirty="0">
                <a:cs typeface="Times New Roman" pitchFamily="18" charset="0"/>
              </a:rPr>
              <a:t>		</a:t>
            </a:r>
            <a:r>
              <a:rPr lang="en-US" altLang="zh-CN" sz="2000" dirty="0">
                <a:solidFill>
                  <a:srgbClr val="993300"/>
                </a:solidFill>
                <a:cs typeface="Times New Roman" pitchFamily="18" charset="0"/>
              </a:rPr>
              <a:t>EXEC SQL </a:t>
            </a:r>
            <a:r>
              <a:rPr lang="en-US" altLang="zh-CN" sz="2000" b="1" dirty="0">
                <a:solidFill>
                  <a:srgbClr val="993300"/>
                </a:solidFill>
                <a:cs typeface="Times New Roman" pitchFamily="18" charset="0"/>
              </a:rPr>
              <a:t>open</a:t>
            </a:r>
            <a:r>
              <a:rPr lang="en-US" altLang="zh-CN" sz="2000" dirty="0">
                <a:solidFill>
                  <a:srgbClr val="993300"/>
                </a:solidFill>
                <a:cs typeface="Times New Roman" pitchFamily="18" charset="0"/>
              </a:rPr>
              <a:t> </a:t>
            </a:r>
            <a:r>
              <a:rPr lang="en-US" altLang="zh-CN" sz="2000" i="1" dirty="0">
                <a:solidFill>
                  <a:srgbClr val="993300"/>
                </a:solidFill>
                <a:cs typeface="Times New Roman" pitchFamily="18" charset="0"/>
              </a:rPr>
              <a:t>c</a:t>
            </a:r>
            <a:r>
              <a:rPr lang="en-US" altLang="zh-CN" sz="2000" b="1" i="1" dirty="0">
                <a:solidFill>
                  <a:srgbClr val="993300"/>
                </a:solidFill>
                <a:cs typeface="Times New Roman" pitchFamily="18" charset="0"/>
              </a:rPr>
              <a:t> </a:t>
            </a:r>
            <a:endParaRPr lang="en-US" altLang="zh-CN" sz="2000" dirty="0">
              <a:solidFill>
                <a:srgbClr val="993300"/>
              </a:solidFill>
              <a:cs typeface="Times New Roman" pitchFamily="18" charset="0"/>
            </a:endParaRPr>
          </a:p>
          <a:p>
            <a:pPr>
              <a:buFont typeface="Monotype Sorts" pitchFamily="2" charset="2"/>
              <a:buNone/>
              <a:tabLst>
                <a:tab pos="3140075" algn="ctr"/>
              </a:tabLst>
            </a:pPr>
            <a:r>
              <a:rPr lang="en-US" altLang="zh-CN" sz="2000" dirty="0">
                <a:solidFill>
                  <a:srgbClr val="993300"/>
                </a:solidFill>
                <a:cs typeface="Times New Roman" pitchFamily="18" charset="0"/>
              </a:rPr>
              <a:t>      </a:t>
            </a:r>
            <a:r>
              <a:rPr lang="en-US" altLang="zh-CN" dirty="0">
                <a:cs typeface="Times New Roman" pitchFamily="18" charset="0"/>
              </a:rPr>
              <a:t>This statement causes the database system to execute the query and  to save the results </a:t>
            </a:r>
            <a:r>
              <a:rPr lang="en-US" altLang="zh-CN" dirty="0">
                <a:solidFill>
                  <a:srgbClr val="FF0000"/>
                </a:solidFill>
                <a:cs typeface="Times New Roman" pitchFamily="18" charset="0"/>
              </a:rPr>
              <a:t>within a </a:t>
            </a:r>
            <a:r>
              <a:rPr lang="en-US" altLang="zh-CN" i="1" dirty="0">
                <a:solidFill>
                  <a:srgbClr val="FF0000"/>
                </a:solidFill>
                <a:cs typeface="Times New Roman" pitchFamily="18" charset="0"/>
              </a:rPr>
              <a:t>temporary relation</a:t>
            </a:r>
            <a:r>
              <a:rPr lang="en-US" altLang="zh-CN" dirty="0">
                <a:cs typeface="Times New Roman" pitchFamily="18" charset="0"/>
              </a:rPr>
              <a:t>.  The query uses the value of the host-language variable </a:t>
            </a:r>
            <a:r>
              <a:rPr lang="en-US" altLang="zh-CN" i="1" dirty="0">
                <a:cs typeface="Times New Roman" pitchFamily="18" charset="0"/>
              </a:rPr>
              <a:t>credit-amount</a:t>
            </a:r>
            <a:r>
              <a:rPr lang="en-US" altLang="zh-CN" dirty="0">
                <a:cs typeface="Times New Roman" pitchFamily="18" charset="0"/>
              </a:rPr>
              <a:t> at the time the </a:t>
            </a:r>
            <a:r>
              <a:rPr lang="en-US" altLang="zh-CN" b="1" dirty="0">
                <a:cs typeface="Times New Roman" pitchFamily="18" charset="0"/>
              </a:rPr>
              <a:t>open</a:t>
            </a:r>
            <a:r>
              <a:rPr lang="en-US" altLang="zh-CN" dirty="0">
                <a:cs typeface="Times New Roman" pitchFamily="18" charset="0"/>
              </a:rPr>
              <a:t> statement is executed</a:t>
            </a:r>
            <a:r>
              <a:rPr lang="en-US" altLang="zh-CN" sz="2000" dirty="0">
                <a:cs typeface="Times New Roman" pitchFamily="18" charset="0"/>
              </a:rPr>
              <a:t>.</a:t>
            </a:r>
            <a:endParaRPr lang="en-US" altLang="zh-CN" sz="2000" dirty="0">
              <a:solidFill>
                <a:srgbClr val="993300"/>
              </a:solidFill>
              <a:cs typeface="Times New Roman" pitchFamily="18" charset="0"/>
            </a:endParaRPr>
          </a:p>
          <a:p>
            <a:pPr>
              <a:tabLst>
                <a:tab pos="3140075" algn="ctr"/>
              </a:tabLst>
            </a:pPr>
            <a:endParaRPr lang="en-US" altLang="zh-CN" dirty="0">
              <a:cs typeface="Times New Roman" pitchFamily="18" charset="0"/>
            </a:endParaRPr>
          </a:p>
          <a:p>
            <a:pPr>
              <a:tabLst>
                <a:tab pos="3140075" algn="ctr"/>
              </a:tabLst>
            </a:pPr>
            <a:r>
              <a:rPr lang="en-US" altLang="zh-CN" dirty="0">
                <a:cs typeface="Times New Roman" pitchFamily="18" charset="0"/>
              </a:rPr>
              <a:t>The fetch statement causes the values of one tuple in the query result to be placed on host language variables.</a:t>
            </a:r>
          </a:p>
          <a:p>
            <a:pPr algn="ctr">
              <a:buFont typeface="Monotype Sorts" pitchFamily="2" charset="2"/>
              <a:buNone/>
              <a:tabLst>
                <a:tab pos="3140075" algn="ctr"/>
              </a:tabLst>
            </a:pPr>
            <a:r>
              <a:rPr lang="en-US" altLang="zh-CN" sz="2000" dirty="0">
                <a:cs typeface="Times New Roman" pitchFamily="18" charset="0"/>
              </a:rPr>
              <a:t>		</a:t>
            </a:r>
            <a:r>
              <a:rPr lang="en-US" altLang="zh-CN" sz="2800" dirty="0">
                <a:solidFill>
                  <a:srgbClr val="993300"/>
                </a:solidFill>
                <a:cs typeface="Times New Roman" pitchFamily="18" charset="0"/>
              </a:rPr>
              <a:t>EXEC SQL</a:t>
            </a:r>
            <a:r>
              <a:rPr lang="en-US" altLang="zh-CN" sz="2800" b="1" dirty="0">
                <a:solidFill>
                  <a:srgbClr val="993300"/>
                </a:solidFill>
                <a:cs typeface="Times New Roman" pitchFamily="18" charset="0"/>
              </a:rPr>
              <a:t> fetch </a:t>
            </a:r>
            <a:r>
              <a:rPr lang="en-US" altLang="zh-CN" sz="2800" i="1" dirty="0">
                <a:solidFill>
                  <a:srgbClr val="993300"/>
                </a:solidFill>
                <a:cs typeface="Times New Roman" pitchFamily="18" charset="0"/>
              </a:rPr>
              <a:t>c </a:t>
            </a:r>
            <a:r>
              <a:rPr lang="en-US" altLang="zh-CN" sz="2800" b="1" dirty="0">
                <a:solidFill>
                  <a:srgbClr val="993300"/>
                </a:solidFill>
                <a:cs typeface="Times New Roman" pitchFamily="18" charset="0"/>
              </a:rPr>
              <a:t>into </a:t>
            </a:r>
            <a:r>
              <a:rPr lang="en-US" altLang="zh-CN" sz="2800" dirty="0">
                <a:solidFill>
                  <a:srgbClr val="993300"/>
                </a:solidFill>
                <a:cs typeface="Times New Roman" pitchFamily="18" charset="0"/>
              </a:rPr>
              <a:t>:</a:t>
            </a:r>
            <a:r>
              <a:rPr lang="en-US" altLang="zh-CN" sz="2800" i="1" dirty="0" err="1">
                <a:solidFill>
                  <a:srgbClr val="993300"/>
                </a:solidFill>
                <a:cs typeface="Times New Roman" pitchFamily="18" charset="0"/>
              </a:rPr>
              <a:t>si</a:t>
            </a:r>
            <a:r>
              <a:rPr lang="en-US" altLang="zh-CN" sz="2800" i="1" dirty="0">
                <a:solidFill>
                  <a:srgbClr val="993300"/>
                </a:solidFill>
                <a:cs typeface="Times New Roman" pitchFamily="18" charset="0"/>
              </a:rPr>
              <a:t>, :</a:t>
            </a:r>
            <a:r>
              <a:rPr lang="en-US" altLang="zh-CN" sz="2800" i="1" dirty="0" err="1">
                <a:solidFill>
                  <a:srgbClr val="993300"/>
                </a:solidFill>
                <a:cs typeface="Times New Roman" pitchFamily="18" charset="0"/>
              </a:rPr>
              <a:t>sn</a:t>
            </a:r>
            <a:r>
              <a:rPr lang="en-US" altLang="zh-CN" sz="2800" dirty="0">
                <a:solidFill>
                  <a:srgbClr val="993300"/>
                </a:solidFill>
                <a:cs typeface="Times New Roman" pitchFamily="18" charset="0"/>
              </a:rPr>
              <a:t> END_EXEC</a:t>
            </a:r>
          </a:p>
          <a:p>
            <a:pPr>
              <a:buFont typeface="Monotype Sorts" pitchFamily="2" charset="2"/>
              <a:buNone/>
              <a:tabLst>
                <a:tab pos="3140075" algn="ctr"/>
              </a:tabLst>
            </a:pPr>
            <a:br>
              <a:rPr lang="en-US" altLang="zh-CN" sz="2000" dirty="0">
                <a:solidFill>
                  <a:srgbClr val="993300"/>
                </a:solidFill>
                <a:cs typeface="Times New Roman" pitchFamily="18" charset="0"/>
              </a:rPr>
            </a:br>
            <a:r>
              <a:rPr lang="en-US" altLang="zh-CN" dirty="0">
                <a:cs typeface="Times New Roman" pitchFamily="18" charset="0"/>
              </a:rPr>
              <a:t>Repeated calls to fetch get successive tuples in the query result</a:t>
            </a:r>
          </a:p>
          <a:p>
            <a:endParaRPr lang="zh-CN" altLang="en-US" dirty="0"/>
          </a:p>
        </p:txBody>
      </p:sp>
      <p:sp>
        <p:nvSpPr>
          <p:cNvPr id="4" name="日期占位符 3">
            <a:extLst>
              <a:ext uri="{FF2B5EF4-FFF2-40B4-BE49-F238E27FC236}">
                <a16:creationId xmlns:a16="http://schemas.microsoft.com/office/drawing/2014/main" id="{CE9693AE-5D58-40E6-AB7E-BA53D6572BB6}"/>
              </a:ext>
            </a:extLst>
          </p:cNvPr>
          <p:cNvSpPr>
            <a:spLocks noGrp="1"/>
          </p:cNvSpPr>
          <p:nvPr>
            <p:ph type="dt" sz="half" idx="10"/>
          </p:nvPr>
        </p:nvSpPr>
        <p:spPr/>
        <p:txBody>
          <a:bodyPr/>
          <a:lstStyle/>
          <a:p>
            <a:fld id="{A65E4A05-1C5D-4D09-9A22-BDE682B94549}"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AD9DFDB3-EEF5-4863-8D02-94291FBE57DB}"/>
              </a:ext>
            </a:extLst>
          </p:cNvPr>
          <p:cNvSpPr>
            <a:spLocks noGrp="1"/>
          </p:cNvSpPr>
          <p:nvPr>
            <p:ph type="sldNum" sz="quarter" idx="12"/>
          </p:nvPr>
        </p:nvSpPr>
        <p:spPr/>
        <p:txBody>
          <a:bodyPr/>
          <a:lstStyle/>
          <a:p>
            <a:fld id="{47C4BD23-150C-4A56-8E66-9482A3FB2E80}" type="slidenum">
              <a:rPr lang="zh-CN" altLang="en-US" smtClean="0"/>
              <a:pPr/>
              <a:t>40</a:t>
            </a:fld>
            <a:endParaRPr lang="zh-CN" altLang="en-US" dirty="0"/>
          </a:p>
        </p:txBody>
      </p:sp>
    </p:spTree>
    <p:extLst>
      <p:ext uri="{BB962C8B-B14F-4D97-AF65-F5344CB8AC3E}">
        <p14:creationId xmlns:p14="http://schemas.microsoft.com/office/powerpoint/2010/main" val="41439664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8C437-CEC6-4E8A-AA8D-2C66116611B6}"/>
              </a:ext>
            </a:extLst>
          </p:cNvPr>
          <p:cNvSpPr>
            <a:spLocks noGrp="1"/>
          </p:cNvSpPr>
          <p:nvPr>
            <p:ph type="title"/>
          </p:nvPr>
        </p:nvSpPr>
        <p:spPr/>
        <p:txBody>
          <a:bodyPr/>
          <a:lstStyle/>
          <a:p>
            <a:r>
              <a:rPr lang="en-US" altLang="zh-CN" sz="2800" dirty="0"/>
              <a:t>Cursor in Embedded SQL (cont.)</a:t>
            </a:r>
            <a:endParaRPr lang="zh-CN" altLang="en-US" dirty="0"/>
          </a:p>
        </p:txBody>
      </p:sp>
      <p:sp>
        <p:nvSpPr>
          <p:cNvPr id="3" name="内容占位符 2">
            <a:extLst>
              <a:ext uri="{FF2B5EF4-FFF2-40B4-BE49-F238E27FC236}">
                <a16:creationId xmlns:a16="http://schemas.microsoft.com/office/drawing/2014/main" id="{A546682F-12E6-4491-9BA4-70DE2F8D35D1}"/>
              </a:ext>
            </a:extLst>
          </p:cNvPr>
          <p:cNvSpPr>
            <a:spLocks noGrp="1"/>
          </p:cNvSpPr>
          <p:nvPr>
            <p:ph idx="1"/>
          </p:nvPr>
        </p:nvSpPr>
        <p:spPr/>
        <p:txBody>
          <a:bodyPr/>
          <a:lstStyle/>
          <a:p>
            <a:pPr>
              <a:tabLst>
                <a:tab pos="3140075" algn="ctr"/>
              </a:tabLst>
              <a:defRPr/>
            </a:pPr>
            <a:r>
              <a:rPr lang="en-US" altLang="zh-CN" dirty="0">
                <a:cs typeface="Times New Roman" pitchFamily="18" charset="0"/>
              </a:rPr>
              <a:t>A variable called SQLSTATE in the SQL communication area (SQLCA) gets set to ‘02000’ to indicate no more data is available</a:t>
            </a:r>
          </a:p>
          <a:p>
            <a:pPr>
              <a:tabLst>
                <a:tab pos="3140075" algn="ctr"/>
              </a:tabLst>
              <a:defRPr/>
            </a:pPr>
            <a:r>
              <a:rPr lang="en-US" altLang="zh-CN" dirty="0">
                <a:cs typeface="Times New Roman" pitchFamily="18" charset="0"/>
              </a:rPr>
              <a:t>The </a:t>
            </a:r>
            <a:r>
              <a:rPr lang="en-US" altLang="zh-CN" b="1" dirty="0">
                <a:cs typeface="Times New Roman" pitchFamily="18" charset="0"/>
              </a:rPr>
              <a:t>close</a:t>
            </a:r>
            <a:r>
              <a:rPr lang="en-US" altLang="zh-CN" dirty="0">
                <a:cs typeface="Times New Roman" pitchFamily="18" charset="0"/>
              </a:rPr>
              <a:t> statement causes the database system to delete the temporary relation that holds the result of the query</a:t>
            </a:r>
          </a:p>
          <a:p>
            <a:pPr>
              <a:buFont typeface="Monotype Sorts" pitchFamily="2" charset="2"/>
              <a:buNone/>
              <a:tabLst>
                <a:tab pos="3140075" algn="ctr"/>
              </a:tabLst>
              <a:defRPr/>
            </a:pPr>
            <a:r>
              <a:rPr lang="en-US" altLang="zh-CN" dirty="0">
                <a:cs typeface="Times New Roman" pitchFamily="18" charset="0"/>
              </a:rPr>
              <a:t>		</a:t>
            </a:r>
            <a:r>
              <a:rPr lang="en-US" altLang="zh-CN" dirty="0">
                <a:solidFill>
                  <a:srgbClr val="1A04BC"/>
                </a:solidFill>
                <a:cs typeface="Times New Roman" pitchFamily="18" charset="0"/>
              </a:rPr>
              <a:t>EXEC SQL </a:t>
            </a:r>
            <a:r>
              <a:rPr lang="en-US" altLang="zh-CN" b="1" dirty="0">
                <a:solidFill>
                  <a:srgbClr val="1A04BC"/>
                </a:solidFill>
                <a:cs typeface="Times New Roman" pitchFamily="18" charset="0"/>
              </a:rPr>
              <a:t>close</a:t>
            </a:r>
            <a:r>
              <a:rPr lang="en-US" altLang="zh-CN" dirty="0">
                <a:solidFill>
                  <a:srgbClr val="1A04BC"/>
                </a:solidFill>
                <a:cs typeface="Times New Roman" pitchFamily="18" charset="0"/>
              </a:rPr>
              <a:t> </a:t>
            </a:r>
            <a:r>
              <a:rPr lang="en-US" altLang="zh-CN" i="1" dirty="0">
                <a:solidFill>
                  <a:srgbClr val="1A04BC"/>
                </a:solidFill>
                <a:cs typeface="Times New Roman" pitchFamily="18" charset="0"/>
              </a:rPr>
              <a:t>c</a:t>
            </a:r>
            <a:r>
              <a:rPr lang="en-US" altLang="zh-CN" dirty="0">
                <a:solidFill>
                  <a:srgbClr val="1A04BC"/>
                </a:solidFill>
                <a:cs typeface="Times New Roman" pitchFamily="18" charset="0"/>
              </a:rPr>
              <a:t> </a:t>
            </a:r>
          </a:p>
          <a:p>
            <a:pPr marL="290513" indent="-290513" eaLnBrk="1" hangingPunct="1">
              <a:lnSpc>
                <a:spcPct val="90000"/>
              </a:lnSpc>
              <a:tabLst>
                <a:tab pos="3140075" algn="ctr"/>
              </a:tabLst>
              <a:defRPr/>
            </a:pPr>
            <a:r>
              <a:rPr lang="en-US" altLang="zh-CN" dirty="0">
                <a:cs typeface="Times New Roman" pitchFamily="18" charset="0"/>
              </a:rPr>
              <a:t> Note   </a:t>
            </a:r>
            <a:endParaRPr lang="en-US" altLang="zh-CN" dirty="0">
              <a:solidFill>
                <a:schemeClr val="folHlink"/>
              </a:solidFill>
            </a:endParaRPr>
          </a:p>
          <a:p>
            <a:pPr marL="671513" lvl="1" indent="-190500" eaLnBrk="1" hangingPunct="1">
              <a:lnSpc>
                <a:spcPct val="90000"/>
              </a:lnSpc>
              <a:tabLst>
                <a:tab pos="3140075" algn="ctr"/>
              </a:tabLst>
              <a:defRPr/>
            </a:pPr>
            <a:r>
              <a:rPr lang="en-US" altLang="zh-CN" dirty="0">
                <a:cs typeface="Times New Roman" pitchFamily="18" charset="0"/>
              </a:rPr>
              <a:t>above details vary with language</a:t>
            </a:r>
          </a:p>
          <a:p>
            <a:pPr marL="671513" lvl="1" indent="-190500" eaLnBrk="1" hangingPunct="1">
              <a:lnSpc>
                <a:spcPct val="90000"/>
              </a:lnSpc>
              <a:tabLst>
                <a:tab pos="3140075" algn="ctr"/>
              </a:tabLst>
              <a:defRPr/>
            </a:pPr>
            <a:r>
              <a:rPr lang="en-US" altLang="zh-CN" dirty="0">
                <a:cs typeface="Times New Roman" pitchFamily="18" charset="0"/>
              </a:rPr>
              <a:t>for example, the Java  embedding defines </a:t>
            </a:r>
            <a:r>
              <a:rPr lang="en-US" altLang="zh-CN" i="1" dirty="0">
                <a:cs typeface="Times New Roman" pitchFamily="18" charset="0"/>
              </a:rPr>
              <a:t>Java</a:t>
            </a:r>
            <a:r>
              <a:rPr lang="en-US" altLang="zh-CN" dirty="0">
                <a:cs typeface="Times New Roman" pitchFamily="18" charset="0"/>
              </a:rPr>
              <a:t> iterators to step through result tuples.</a:t>
            </a:r>
            <a:endParaRPr lang="zh-CN" altLang="en-US" dirty="0"/>
          </a:p>
        </p:txBody>
      </p:sp>
      <p:sp>
        <p:nvSpPr>
          <p:cNvPr id="4" name="日期占位符 3">
            <a:extLst>
              <a:ext uri="{FF2B5EF4-FFF2-40B4-BE49-F238E27FC236}">
                <a16:creationId xmlns:a16="http://schemas.microsoft.com/office/drawing/2014/main" id="{8B92DDA7-DDBD-4C8D-A8BD-A814AD470A88}"/>
              </a:ext>
            </a:extLst>
          </p:cNvPr>
          <p:cNvSpPr>
            <a:spLocks noGrp="1"/>
          </p:cNvSpPr>
          <p:nvPr>
            <p:ph type="dt" sz="half" idx="10"/>
          </p:nvPr>
        </p:nvSpPr>
        <p:spPr/>
        <p:txBody>
          <a:bodyPr/>
          <a:lstStyle/>
          <a:p>
            <a:fld id="{F33CB9CE-CA54-493E-A78D-D014F3640D02}"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AD4C9F4C-605C-42B5-860B-A3C9CEEEFB0C}"/>
              </a:ext>
            </a:extLst>
          </p:cNvPr>
          <p:cNvSpPr>
            <a:spLocks noGrp="1"/>
          </p:cNvSpPr>
          <p:nvPr>
            <p:ph type="sldNum" sz="quarter" idx="12"/>
          </p:nvPr>
        </p:nvSpPr>
        <p:spPr/>
        <p:txBody>
          <a:bodyPr/>
          <a:lstStyle/>
          <a:p>
            <a:fld id="{47C4BD23-150C-4A56-8E66-9482A3FB2E80}" type="slidenum">
              <a:rPr lang="zh-CN" altLang="en-US" smtClean="0"/>
              <a:pPr/>
              <a:t>41</a:t>
            </a:fld>
            <a:endParaRPr lang="zh-CN" altLang="en-US" dirty="0"/>
          </a:p>
        </p:txBody>
      </p:sp>
    </p:spTree>
    <p:extLst>
      <p:ext uri="{BB962C8B-B14F-4D97-AF65-F5344CB8AC3E}">
        <p14:creationId xmlns:p14="http://schemas.microsoft.com/office/powerpoint/2010/main" val="28214384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39F007-8ADC-4283-80D8-58D2F4685A05}"/>
              </a:ext>
            </a:extLst>
          </p:cNvPr>
          <p:cNvSpPr>
            <a:spLocks noGrp="1"/>
          </p:cNvSpPr>
          <p:nvPr>
            <p:ph type="title"/>
          </p:nvPr>
        </p:nvSpPr>
        <p:spPr/>
        <p:txBody>
          <a:bodyPr/>
          <a:lstStyle/>
          <a:p>
            <a:r>
              <a:rPr lang="en-US" altLang="zh-CN" sz="2800" dirty="0">
                <a:cs typeface="Times New Roman" pitchFamily="18" charset="0"/>
              </a:rPr>
              <a:t>Updates Through Embedded SQL</a:t>
            </a:r>
            <a:endParaRPr lang="zh-CN" altLang="en-US" dirty="0"/>
          </a:p>
        </p:txBody>
      </p:sp>
      <p:sp>
        <p:nvSpPr>
          <p:cNvPr id="3" name="内容占位符 2">
            <a:extLst>
              <a:ext uri="{FF2B5EF4-FFF2-40B4-BE49-F238E27FC236}">
                <a16:creationId xmlns:a16="http://schemas.microsoft.com/office/drawing/2014/main" id="{1B71F08E-5186-45D7-ACF8-4EA3ACDC73A1}"/>
              </a:ext>
            </a:extLst>
          </p:cNvPr>
          <p:cNvSpPr>
            <a:spLocks noGrp="1"/>
          </p:cNvSpPr>
          <p:nvPr>
            <p:ph idx="1"/>
          </p:nvPr>
        </p:nvSpPr>
        <p:spPr/>
        <p:txBody>
          <a:bodyPr/>
          <a:lstStyle/>
          <a:p>
            <a:r>
              <a:rPr lang="en-US" altLang="zh-CN" dirty="0"/>
              <a:t>Embedded SQL expressions for database modification (update, insert, and delete) </a:t>
            </a:r>
          </a:p>
          <a:p>
            <a:pPr>
              <a:tabLst>
                <a:tab pos="3140075" algn="ctr"/>
              </a:tabLst>
            </a:pPr>
            <a:r>
              <a:rPr lang="en-US" altLang="zh-CN" dirty="0"/>
              <a:t>Can update tuples fetched by cursor by declaring that the cursor is for update</a:t>
            </a:r>
          </a:p>
          <a:p>
            <a:pPr marL="342900" indent="-342900">
              <a:spcBef>
                <a:spcPct val="35000"/>
              </a:spcBef>
              <a:buClr>
                <a:schemeClr val="tx2"/>
              </a:buClr>
              <a:buSzPct val="90000"/>
              <a:buFont typeface="Monotype Sorts" pitchFamily="2" charset="2"/>
              <a:buNone/>
              <a:tabLst>
                <a:tab pos="3140075" algn="ctr"/>
              </a:tabLst>
            </a:pPr>
            <a:r>
              <a:rPr lang="en-US" altLang="zh-CN" b="1" dirty="0">
                <a:cs typeface="Times New Roman" pitchFamily="18" charset="0"/>
              </a:rPr>
              <a:t>         </a:t>
            </a:r>
            <a:r>
              <a:rPr lang="en-US" altLang="zh-CN" b="1" dirty="0">
                <a:solidFill>
                  <a:srgbClr val="993300"/>
                </a:solidFill>
                <a:cs typeface="Times New Roman" pitchFamily="18" charset="0"/>
              </a:rPr>
              <a:t>EXEC SQL </a:t>
            </a:r>
          </a:p>
          <a:p>
            <a:pPr marL="342900" indent="-342900">
              <a:spcBef>
                <a:spcPct val="35000"/>
              </a:spcBef>
              <a:buClr>
                <a:schemeClr val="tx2"/>
              </a:buClr>
              <a:buSzPct val="90000"/>
              <a:buFont typeface="Monotype Sorts" pitchFamily="2" charset="2"/>
              <a:buNone/>
              <a:tabLst>
                <a:tab pos="3140075" algn="ctr"/>
              </a:tabLst>
            </a:pPr>
            <a:r>
              <a:rPr lang="en-US" altLang="zh-CN" b="1" dirty="0">
                <a:solidFill>
                  <a:srgbClr val="993300"/>
                </a:solidFill>
                <a:cs typeface="Times New Roman" pitchFamily="18" charset="0"/>
              </a:rPr>
              <a:t>                  declare </a:t>
            </a:r>
            <a:r>
              <a:rPr lang="en-US" altLang="zh-CN" i="1" dirty="0">
                <a:solidFill>
                  <a:srgbClr val="993300"/>
                </a:solidFill>
                <a:cs typeface="Times New Roman" pitchFamily="18" charset="0"/>
              </a:rPr>
              <a:t>c </a:t>
            </a:r>
            <a:r>
              <a:rPr lang="en-US" altLang="zh-CN" b="1" dirty="0">
                <a:solidFill>
                  <a:srgbClr val="993300"/>
                </a:solidFill>
                <a:cs typeface="Times New Roman" pitchFamily="18" charset="0"/>
              </a:rPr>
              <a:t>cursor for</a:t>
            </a:r>
            <a:br>
              <a:rPr lang="en-US" altLang="zh-CN" b="1" dirty="0">
                <a:solidFill>
                  <a:srgbClr val="993300"/>
                </a:solidFill>
                <a:cs typeface="Times New Roman" pitchFamily="18" charset="0"/>
              </a:rPr>
            </a:br>
            <a:r>
              <a:rPr lang="en-US" altLang="zh-CN" b="1" dirty="0">
                <a:solidFill>
                  <a:srgbClr val="993300"/>
                </a:solidFill>
                <a:cs typeface="Times New Roman" pitchFamily="18" charset="0"/>
              </a:rPr>
              <a:t>             select </a:t>
            </a:r>
            <a:r>
              <a:rPr lang="en-US" altLang="zh-CN" dirty="0">
                <a:solidFill>
                  <a:srgbClr val="993300"/>
                </a:solidFill>
                <a:cs typeface="Times New Roman" pitchFamily="18" charset="0"/>
              </a:rPr>
              <a:t>*</a:t>
            </a:r>
            <a:br>
              <a:rPr lang="en-US" altLang="zh-CN" dirty="0">
                <a:solidFill>
                  <a:srgbClr val="993300"/>
                </a:solidFill>
                <a:cs typeface="Times New Roman" pitchFamily="18" charset="0"/>
              </a:rPr>
            </a:br>
            <a:r>
              <a:rPr lang="en-US" altLang="zh-CN" dirty="0">
                <a:solidFill>
                  <a:srgbClr val="993300"/>
                </a:solidFill>
                <a:cs typeface="Times New Roman" pitchFamily="18" charset="0"/>
              </a:rPr>
              <a:t>             </a:t>
            </a:r>
            <a:r>
              <a:rPr lang="en-US" altLang="zh-CN" b="1" dirty="0">
                <a:solidFill>
                  <a:srgbClr val="993300"/>
                </a:solidFill>
                <a:cs typeface="Times New Roman" pitchFamily="18" charset="0"/>
              </a:rPr>
              <a:t>from </a:t>
            </a:r>
            <a:r>
              <a:rPr lang="en-US" altLang="zh-CN" i="1" dirty="0">
                <a:solidFill>
                  <a:srgbClr val="993300"/>
                </a:solidFill>
                <a:cs typeface="Times New Roman" pitchFamily="18" charset="0"/>
              </a:rPr>
              <a:t>instructor</a:t>
            </a:r>
            <a:br>
              <a:rPr lang="en-US" altLang="zh-CN" i="1" dirty="0">
                <a:solidFill>
                  <a:srgbClr val="993300"/>
                </a:solidFill>
                <a:cs typeface="Times New Roman" pitchFamily="18" charset="0"/>
              </a:rPr>
            </a:br>
            <a:r>
              <a:rPr lang="en-US" altLang="zh-CN" i="1" dirty="0">
                <a:solidFill>
                  <a:srgbClr val="993300"/>
                </a:solidFill>
                <a:cs typeface="Times New Roman" pitchFamily="18" charset="0"/>
              </a:rPr>
              <a:t>             </a:t>
            </a:r>
            <a:r>
              <a:rPr lang="en-US" altLang="zh-CN" b="1" dirty="0">
                <a:solidFill>
                  <a:srgbClr val="993300"/>
                </a:solidFill>
                <a:cs typeface="Times New Roman" pitchFamily="18" charset="0"/>
              </a:rPr>
              <a:t>where</a:t>
            </a:r>
            <a:r>
              <a:rPr lang="en-US" altLang="zh-CN" dirty="0">
                <a:solidFill>
                  <a:srgbClr val="993300"/>
                </a:solidFill>
                <a:cs typeface="Times New Roman" pitchFamily="18" charset="0"/>
              </a:rPr>
              <a:t> </a:t>
            </a:r>
            <a:r>
              <a:rPr lang="en-US" altLang="zh-CN" i="1" dirty="0" err="1">
                <a:solidFill>
                  <a:srgbClr val="993300"/>
                </a:solidFill>
                <a:cs typeface="Times New Roman" pitchFamily="18" charset="0"/>
              </a:rPr>
              <a:t>dept_name</a:t>
            </a:r>
            <a:r>
              <a:rPr lang="en-US" altLang="zh-CN" dirty="0">
                <a:solidFill>
                  <a:srgbClr val="993300"/>
                </a:solidFill>
                <a:cs typeface="Times New Roman" pitchFamily="18" charset="0"/>
              </a:rPr>
              <a:t> = ‘Music’</a:t>
            </a:r>
            <a:br>
              <a:rPr lang="en-US" altLang="zh-CN" dirty="0">
                <a:solidFill>
                  <a:srgbClr val="993300"/>
                </a:solidFill>
                <a:cs typeface="Times New Roman" pitchFamily="18" charset="0"/>
              </a:rPr>
            </a:br>
            <a:r>
              <a:rPr lang="en-US" altLang="zh-CN" dirty="0">
                <a:solidFill>
                  <a:srgbClr val="993300"/>
                </a:solidFill>
                <a:cs typeface="Times New Roman" pitchFamily="18" charset="0"/>
              </a:rPr>
              <a:t>             </a:t>
            </a:r>
            <a:r>
              <a:rPr lang="en-US" altLang="zh-CN" b="1" dirty="0">
                <a:solidFill>
                  <a:srgbClr val="993300"/>
                </a:solidFill>
                <a:cs typeface="Times New Roman" pitchFamily="18" charset="0"/>
              </a:rPr>
              <a:t>for update</a:t>
            </a:r>
          </a:p>
          <a:p>
            <a:endParaRPr lang="zh-CN" altLang="en-US" dirty="0"/>
          </a:p>
        </p:txBody>
      </p:sp>
      <p:sp>
        <p:nvSpPr>
          <p:cNvPr id="4" name="日期占位符 3">
            <a:extLst>
              <a:ext uri="{FF2B5EF4-FFF2-40B4-BE49-F238E27FC236}">
                <a16:creationId xmlns:a16="http://schemas.microsoft.com/office/drawing/2014/main" id="{5FB502BD-BDA3-44FF-97C7-355DC2EDF63A}"/>
              </a:ext>
            </a:extLst>
          </p:cNvPr>
          <p:cNvSpPr>
            <a:spLocks noGrp="1"/>
          </p:cNvSpPr>
          <p:nvPr>
            <p:ph type="dt" sz="half" idx="10"/>
          </p:nvPr>
        </p:nvSpPr>
        <p:spPr/>
        <p:txBody>
          <a:bodyPr/>
          <a:lstStyle/>
          <a:p>
            <a:fld id="{A477A1C2-9AA9-4CD6-83CA-9A1934E10B0B}"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2A12118B-2D47-4722-BAF5-E8BAB1BF4A30}"/>
              </a:ext>
            </a:extLst>
          </p:cNvPr>
          <p:cNvSpPr>
            <a:spLocks noGrp="1"/>
          </p:cNvSpPr>
          <p:nvPr>
            <p:ph type="sldNum" sz="quarter" idx="12"/>
          </p:nvPr>
        </p:nvSpPr>
        <p:spPr/>
        <p:txBody>
          <a:bodyPr/>
          <a:lstStyle/>
          <a:p>
            <a:fld id="{47C4BD23-150C-4A56-8E66-9482A3FB2E80}" type="slidenum">
              <a:rPr lang="zh-CN" altLang="en-US" smtClean="0"/>
              <a:pPr/>
              <a:t>42</a:t>
            </a:fld>
            <a:endParaRPr lang="zh-CN" altLang="en-US" dirty="0"/>
          </a:p>
        </p:txBody>
      </p:sp>
      <p:sp>
        <p:nvSpPr>
          <p:cNvPr id="7" name="内容占位符 2">
            <a:extLst>
              <a:ext uri="{FF2B5EF4-FFF2-40B4-BE49-F238E27FC236}">
                <a16:creationId xmlns:a16="http://schemas.microsoft.com/office/drawing/2014/main" id="{50F59782-08A8-427A-81A3-172779F2B54C}"/>
              </a:ext>
            </a:extLst>
          </p:cNvPr>
          <p:cNvSpPr txBox="1">
            <a:spLocks/>
          </p:cNvSpPr>
          <p:nvPr/>
        </p:nvSpPr>
        <p:spPr>
          <a:xfrm>
            <a:off x="178793" y="4263300"/>
            <a:ext cx="11834414" cy="2086313"/>
          </a:xfrm>
          <a:prstGeom prst="rect">
            <a:avLst/>
          </a:prstGeom>
        </p:spPr>
        <p:txBody>
          <a:bodyPr vert="horz" lIns="91440" tIns="45720" rIns="91440" bIns="45720" rtlCol="0">
            <a:normAutofit/>
          </a:bodyPr>
          <a:lstStyle>
            <a:lvl1pPr marL="269875" indent="-269875" algn="l" defTabSz="914400" rtl="0" eaLnBrk="1" latinLnBrk="0" hangingPunct="1">
              <a:lnSpc>
                <a:spcPct val="100000"/>
              </a:lnSpc>
              <a:spcBef>
                <a:spcPts val="560"/>
              </a:spcBef>
              <a:buClr>
                <a:srgbClr val="0B32D9"/>
              </a:buClr>
              <a:buSzPct val="60000"/>
              <a:buFont typeface="Wingdings" panose="05000000000000000000" pitchFamily="2" charset="2"/>
              <a:buChar char="n"/>
              <a:defRPr sz="2400" kern="1200">
                <a:solidFill>
                  <a:schemeClr val="tx1"/>
                </a:solidFill>
                <a:latin typeface="+mn-lt"/>
                <a:ea typeface="微软雅黑 Light" panose="020B0502040204020203" pitchFamily="34" charset="-122"/>
                <a:cs typeface="Arial" panose="020B0604020202020204" pitchFamily="34" charset="0"/>
              </a:defRPr>
            </a:lvl1pPr>
            <a:lvl2pPr marL="627063" indent="-269875" algn="l" defTabSz="914400" rtl="0" eaLnBrk="1" latinLnBrk="0" hangingPunct="1">
              <a:lnSpc>
                <a:spcPct val="100000"/>
              </a:lnSpc>
              <a:spcBef>
                <a:spcPts val="500"/>
              </a:spcBef>
              <a:buClr>
                <a:srgbClr val="FF0000"/>
              </a:buClr>
              <a:buSzPct val="50000"/>
              <a:buFont typeface="Wingdings" panose="05000000000000000000" pitchFamily="2" charset="2"/>
              <a:buChar char="p"/>
              <a:defRPr sz="2400" kern="1200">
                <a:solidFill>
                  <a:schemeClr val="tx1"/>
                </a:solidFill>
                <a:latin typeface="+mn-lt"/>
                <a:ea typeface="微软雅黑 Light" panose="020B0502040204020203" pitchFamily="34" charset="-122"/>
                <a:cs typeface="Arial" panose="020B0604020202020204" pitchFamily="34" charset="0"/>
              </a:defRPr>
            </a:lvl2pPr>
            <a:lvl3pPr marL="806450" indent="-271463" algn="l" defTabSz="914400" rtl="0" eaLnBrk="1" latinLnBrk="0" hangingPunct="1">
              <a:lnSpc>
                <a:spcPct val="100000"/>
              </a:lnSpc>
              <a:spcBef>
                <a:spcPts val="500"/>
              </a:spcBef>
              <a:buClr>
                <a:schemeClr val="accent2">
                  <a:lumMod val="75000"/>
                </a:schemeClr>
              </a:buClr>
              <a:buSzPct val="133000"/>
              <a:buFont typeface="微软雅黑 Light" panose="020B0502040204020203" pitchFamily="34" charset="-122"/>
              <a:buChar char="－"/>
              <a:tabLst>
                <a:tab pos="806450" algn="l"/>
              </a:tabLst>
              <a:defRPr sz="2400" kern="1200">
                <a:solidFill>
                  <a:schemeClr val="tx1"/>
                </a:solidFill>
                <a:latin typeface="+mn-lt"/>
                <a:ea typeface="微软雅黑 Light" panose="020B0502040204020203" pitchFamily="34" charset="-122"/>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cs typeface="Times New Roman" pitchFamily="18" charset="0"/>
              </a:rPr>
              <a:t>We then iterate through the tuples by performing  </a:t>
            </a:r>
            <a:r>
              <a:rPr lang="en-US" altLang="zh-CN" b="1">
                <a:cs typeface="Times New Roman" pitchFamily="18" charset="0"/>
              </a:rPr>
              <a:t>fetch</a:t>
            </a:r>
            <a:r>
              <a:rPr lang="en-US" altLang="zh-CN">
                <a:cs typeface="Times New Roman" pitchFamily="18" charset="0"/>
              </a:rPr>
              <a:t> operations on the cursor (as illustrated earlier), and after fetching each tuple we execute the following code:     </a:t>
            </a:r>
          </a:p>
          <a:p>
            <a:pPr marL="0" indent="0">
              <a:buFont typeface="Wingdings" panose="05000000000000000000" pitchFamily="2" charset="2"/>
              <a:buNone/>
            </a:pPr>
            <a:r>
              <a:rPr lang="en-US" altLang="zh-CN" b="1">
                <a:solidFill>
                  <a:srgbClr val="993300"/>
                </a:solidFill>
                <a:cs typeface="Times New Roman" pitchFamily="18" charset="0"/>
              </a:rPr>
              <a:t>             update </a:t>
            </a:r>
            <a:r>
              <a:rPr lang="en-US" altLang="zh-CN" i="1">
                <a:solidFill>
                  <a:srgbClr val="993300"/>
                </a:solidFill>
                <a:cs typeface="Times New Roman" pitchFamily="18" charset="0"/>
              </a:rPr>
              <a:t>instructor</a:t>
            </a:r>
            <a:br>
              <a:rPr lang="en-US" altLang="zh-CN" i="1">
                <a:solidFill>
                  <a:srgbClr val="993300"/>
                </a:solidFill>
                <a:cs typeface="Times New Roman" pitchFamily="18" charset="0"/>
              </a:rPr>
            </a:br>
            <a:r>
              <a:rPr lang="en-US" altLang="zh-CN" i="1">
                <a:solidFill>
                  <a:srgbClr val="993300"/>
                </a:solidFill>
                <a:cs typeface="Times New Roman" pitchFamily="18" charset="0"/>
              </a:rPr>
              <a:t>             </a:t>
            </a:r>
            <a:r>
              <a:rPr lang="en-US" altLang="zh-CN" b="1">
                <a:solidFill>
                  <a:srgbClr val="993300"/>
                </a:solidFill>
                <a:cs typeface="Times New Roman" pitchFamily="18" charset="0"/>
              </a:rPr>
              <a:t>set</a:t>
            </a:r>
            <a:r>
              <a:rPr lang="en-US" altLang="zh-CN">
                <a:solidFill>
                  <a:srgbClr val="993300"/>
                </a:solidFill>
                <a:cs typeface="Times New Roman" pitchFamily="18" charset="0"/>
              </a:rPr>
              <a:t> </a:t>
            </a:r>
            <a:r>
              <a:rPr lang="en-US" altLang="zh-CN" i="1">
                <a:solidFill>
                  <a:srgbClr val="993300"/>
                </a:solidFill>
                <a:cs typeface="Times New Roman" pitchFamily="18" charset="0"/>
              </a:rPr>
              <a:t>salary = salary</a:t>
            </a:r>
            <a:r>
              <a:rPr lang="en-US" altLang="zh-CN">
                <a:solidFill>
                  <a:srgbClr val="993300"/>
                </a:solidFill>
                <a:cs typeface="Times New Roman" pitchFamily="18" charset="0"/>
              </a:rPr>
              <a:t> + 1000</a:t>
            </a:r>
            <a:br>
              <a:rPr lang="en-US" altLang="zh-CN">
                <a:solidFill>
                  <a:srgbClr val="993300"/>
                </a:solidFill>
                <a:cs typeface="Times New Roman" pitchFamily="18" charset="0"/>
              </a:rPr>
            </a:br>
            <a:r>
              <a:rPr lang="en-US" altLang="zh-CN">
                <a:solidFill>
                  <a:srgbClr val="993300"/>
                </a:solidFill>
                <a:cs typeface="Times New Roman" pitchFamily="18" charset="0"/>
              </a:rPr>
              <a:t>             </a:t>
            </a:r>
            <a:r>
              <a:rPr lang="en-US" altLang="zh-CN" b="1">
                <a:solidFill>
                  <a:srgbClr val="993300"/>
                </a:solidFill>
                <a:cs typeface="Times New Roman" pitchFamily="18" charset="0"/>
              </a:rPr>
              <a:t>where current of </a:t>
            </a:r>
            <a:r>
              <a:rPr lang="en-US" altLang="zh-CN" i="1">
                <a:solidFill>
                  <a:srgbClr val="993300"/>
                </a:solidFill>
                <a:cs typeface="Times New Roman" pitchFamily="18" charset="0"/>
              </a:rPr>
              <a:t>c</a:t>
            </a:r>
          </a:p>
          <a:p>
            <a:endParaRPr lang="zh-CN" altLang="en-US" dirty="0"/>
          </a:p>
        </p:txBody>
      </p:sp>
      <p:sp>
        <p:nvSpPr>
          <p:cNvPr id="8" name="文本框 7">
            <a:extLst>
              <a:ext uri="{FF2B5EF4-FFF2-40B4-BE49-F238E27FC236}">
                <a16:creationId xmlns:a16="http://schemas.microsoft.com/office/drawing/2014/main" id="{80EBBC75-72A4-4FC8-87DC-68CB1FE3574A}"/>
              </a:ext>
            </a:extLst>
          </p:cNvPr>
          <p:cNvSpPr txBox="1"/>
          <p:nvPr/>
        </p:nvSpPr>
        <p:spPr>
          <a:xfrm>
            <a:off x="6576458" y="2144345"/>
            <a:ext cx="4214171" cy="1015663"/>
          </a:xfrm>
          <a:prstGeom prst="rect">
            <a:avLst/>
          </a:prstGeom>
          <a:solidFill>
            <a:schemeClr val="bg1">
              <a:lumMod val="95000"/>
            </a:schemeClr>
          </a:solidFill>
        </p:spPr>
        <p:txBody>
          <a:bodyPr wrap="square" rtlCol="0">
            <a:spAutoFit/>
          </a:bodyPr>
          <a:lstStyle/>
          <a:p>
            <a:r>
              <a:rPr lang="en-US" altLang="zh-CN" sz="2000" dirty="0"/>
              <a:t>Add 1000 to the </a:t>
            </a:r>
            <a:r>
              <a:rPr lang="en-US" altLang="zh-CN" sz="2000" i="1" dirty="0"/>
              <a:t>salary</a:t>
            </a:r>
            <a:r>
              <a:rPr lang="en-US" altLang="zh-CN" sz="2000" dirty="0"/>
              <a:t> attribute of every instructor in the </a:t>
            </a:r>
            <a:r>
              <a:rPr lang="en-US" altLang="zh-CN" sz="2000" i="1" dirty="0"/>
              <a:t>Music</a:t>
            </a:r>
            <a:r>
              <a:rPr lang="en-US" altLang="zh-CN" sz="2000" dirty="0"/>
              <a:t> department</a:t>
            </a:r>
            <a:endParaRPr lang="zh-CN" altLang="en-US" sz="2000" dirty="0"/>
          </a:p>
        </p:txBody>
      </p:sp>
    </p:spTree>
    <p:extLst>
      <p:ext uri="{BB962C8B-B14F-4D97-AF65-F5344CB8AC3E}">
        <p14:creationId xmlns:p14="http://schemas.microsoft.com/office/powerpoint/2010/main" val="12227503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9FEE8-55DD-49E4-A8B7-BB64C98EC2D7}"/>
              </a:ext>
            </a:extLst>
          </p:cNvPr>
          <p:cNvSpPr>
            <a:spLocks noGrp="1"/>
          </p:cNvSpPr>
          <p:nvPr>
            <p:ph type="title"/>
          </p:nvPr>
        </p:nvSpPr>
        <p:spPr/>
        <p:txBody>
          <a:bodyPr/>
          <a:lstStyle/>
          <a:p>
            <a:r>
              <a:rPr lang="en-US" altLang="zh-CN" sz="2800" dirty="0">
                <a:cs typeface="Times New Roman" pitchFamily="18" charset="0"/>
              </a:rPr>
              <a:t>5.2 Functions and Procedures</a:t>
            </a:r>
            <a:endParaRPr lang="zh-CN" altLang="en-US" dirty="0"/>
          </a:p>
        </p:txBody>
      </p:sp>
      <p:sp>
        <p:nvSpPr>
          <p:cNvPr id="3" name="内容占位符 2">
            <a:extLst>
              <a:ext uri="{FF2B5EF4-FFF2-40B4-BE49-F238E27FC236}">
                <a16:creationId xmlns:a16="http://schemas.microsoft.com/office/drawing/2014/main" id="{F7C085C8-8111-4166-994F-417BB31668A5}"/>
              </a:ext>
            </a:extLst>
          </p:cNvPr>
          <p:cNvSpPr>
            <a:spLocks noGrp="1"/>
          </p:cNvSpPr>
          <p:nvPr>
            <p:ph idx="1"/>
          </p:nvPr>
        </p:nvSpPr>
        <p:spPr/>
        <p:txBody>
          <a:bodyPr>
            <a:normAutofit lnSpcReduction="10000"/>
          </a:bodyPr>
          <a:lstStyle/>
          <a:p>
            <a:r>
              <a:rPr lang="en-US" altLang="zh-CN" dirty="0">
                <a:cs typeface="Times New Roman" pitchFamily="18" charset="0"/>
              </a:rPr>
              <a:t>SQL:1999 supports functions and procedures</a:t>
            </a:r>
          </a:p>
          <a:p>
            <a:pPr lvl="1"/>
            <a:r>
              <a:rPr lang="en-US" altLang="zh-CN" dirty="0">
                <a:ea typeface="ＭＳ Ｐゴシック" pitchFamily="34" charset="-128"/>
                <a:cs typeface="Times New Roman" pitchFamily="18" charset="0"/>
              </a:rPr>
              <a:t>Functions/procedures can be written in SQL itself, or in an external programming language (e.g., C, Java).</a:t>
            </a:r>
          </a:p>
          <a:p>
            <a:pPr lvl="1"/>
            <a:r>
              <a:rPr lang="en-US" altLang="zh-CN" dirty="0">
                <a:ea typeface="ＭＳ Ｐゴシック" pitchFamily="34" charset="-128"/>
                <a:cs typeface="Times New Roman" pitchFamily="18" charset="0"/>
              </a:rPr>
              <a:t>Functions written in an external languages are particularly useful with specialized data types such as images and geometric objects.</a:t>
            </a:r>
          </a:p>
          <a:p>
            <a:pPr lvl="2"/>
            <a:r>
              <a:rPr lang="en-US" altLang="zh-CN" dirty="0">
                <a:ea typeface="ＭＳ Ｐゴシック" pitchFamily="34" charset="-128"/>
                <a:cs typeface="Times New Roman" pitchFamily="18" charset="0"/>
              </a:rPr>
              <a:t>Example: functions to check if polygons overlap, or to compare images for similarity, e.g. in </a:t>
            </a:r>
            <a:r>
              <a:rPr lang="en-US" altLang="zh-CN" b="1" dirty="0">
                <a:ea typeface="ＭＳ Ｐゴシック" pitchFamily="34" charset="-128"/>
                <a:cs typeface="Times New Roman" pitchFamily="18" charset="0"/>
              </a:rPr>
              <a:t>OpenCV</a:t>
            </a:r>
          </a:p>
          <a:p>
            <a:pPr lvl="1"/>
            <a:r>
              <a:rPr lang="en-US" altLang="zh-CN" dirty="0">
                <a:ea typeface="ＭＳ Ｐゴシック" pitchFamily="34" charset="-128"/>
                <a:cs typeface="Times New Roman" pitchFamily="18" charset="0"/>
              </a:rPr>
              <a:t>Some database systems support </a:t>
            </a:r>
            <a:r>
              <a:rPr lang="en-US" altLang="zh-CN" b="1" dirty="0">
                <a:solidFill>
                  <a:srgbClr val="000099"/>
                </a:solidFill>
                <a:ea typeface="ＭＳ Ｐゴシック" pitchFamily="34" charset="-128"/>
                <a:cs typeface="Times New Roman" pitchFamily="18" charset="0"/>
              </a:rPr>
              <a:t>table-valued functions</a:t>
            </a:r>
            <a:r>
              <a:rPr lang="en-US" altLang="zh-CN" dirty="0">
                <a:ea typeface="ＭＳ Ｐゴシック" pitchFamily="34" charset="-128"/>
                <a:cs typeface="Times New Roman" pitchFamily="18" charset="0"/>
              </a:rPr>
              <a:t>, which can return a relation as a result.</a:t>
            </a:r>
          </a:p>
          <a:p>
            <a:endParaRPr lang="en-US" altLang="zh-CN" dirty="0"/>
          </a:p>
          <a:p>
            <a:r>
              <a:rPr lang="en-US" altLang="zh-CN" dirty="0">
                <a:cs typeface="Times New Roman" pitchFamily="18" charset="0"/>
              </a:rPr>
              <a:t>SQL:1999 also supports a rich set of imperative constructs, including</a:t>
            </a:r>
          </a:p>
          <a:p>
            <a:pPr lvl="1"/>
            <a:r>
              <a:rPr lang="en-US" altLang="zh-CN" dirty="0">
                <a:ea typeface="ＭＳ Ｐゴシック" pitchFamily="34" charset="-128"/>
                <a:cs typeface="Times New Roman" pitchFamily="18" charset="0"/>
              </a:rPr>
              <a:t>Loops, if-then-else, assignment</a:t>
            </a:r>
          </a:p>
          <a:p>
            <a:endParaRPr lang="en-US" altLang="zh-CN" dirty="0">
              <a:cs typeface="Times New Roman" pitchFamily="18" charset="0"/>
            </a:endParaRPr>
          </a:p>
          <a:p>
            <a:r>
              <a:rPr lang="en-US" altLang="zh-CN" dirty="0">
                <a:cs typeface="Times New Roman" pitchFamily="18" charset="0"/>
              </a:rPr>
              <a:t>Many databases have proprietary procedural extensions to SQL that differ from SQL:1999.</a:t>
            </a:r>
          </a:p>
        </p:txBody>
      </p:sp>
      <p:sp>
        <p:nvSpPr>
          <p:cNvPr id="4" name="日期占位符 3">
            <a:extLst>
              <a:ext uri="{FF2B5EF4-FFF2-40B4-BE49-F238E27FC236}">
                <a16:creationId xmlns:a16="http://schemas.microsoft.com/office/drawing/2014/main" id="{76619B07-F5A0-41B0-AC15-E2EAB02435FB}"/>
              </a:ext>
            </a:extLst>
          </p:cNvPr>
          <p:cNvSpPr>
            <a:spLocks noGrp="1"/>
          </p:cNvSpPr>
          <p:nvPr>
            <p:ph type="dt" sz="half" idx="10"/>
          </p:nvPr>
        </p:nvSpPr>
        <p:spPr/>
        <p:txBody>
          <a:bodyPr/>
          <a:lstStyle/>
          <a:p>
            <a:fld id="{4368CBBA-0AE4-448D-BDAC-72BE999E0DC0}"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98E1F5EB-C687-4215-BC0E-5BF2C25679DE}"/>
              </a:ext>
            </a:extLst>
          </p:cNvPr>
          <p:cNvSpPr>
            <a:spLocks noGrp="1"/>
          </p:cNvSpPr>
          <p:nvPr>
            <p:ph type="sldNum" sz="quarter" idx="12"/>
          </p:nvPr>
        </p:nvSpPr>
        <p:spPr/>
        <p:txBody>
          <a:bodyPr/>
          <a:lstStyle/>
          <a:p>
            <a:fld id="{47C4BD23-150C-4A56-8E66-9482A3FB2E80}" type="slidenum">
              <a:rPr lang="zh-CN" altLang="en-US" smtClean="0"/>
              <a:pPr/>
              <a:t>43</a:t>
            </a:fld>
            <a:endParaRPr lang="zh-CN" altLang="en-US" dirty="0"/>
          </a:p>
        </p:txBody>
      </p:sp>
    </p:spTree>
    <p:extLst>
      <p:ext uri="{BB962C8B-B14F-4D97-AF65-F5344CB8AC3E}">
        <p14:creationId xmlns:p14="http://schemas.microsoft.com/office/powerpoint/2010/main" val="30603005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56F533-A6C0-4AF5-93DC-028742F94DF3}"/>
              </a:ext>
            </a:extLst>
          </p:cNvPr>
          <p:cNvSpPr>
            <a:spLocks noGrp="1"/>
          </p:cNvSpPr>
          <p:nvPr>
            <p:ph type="title"/>
          </p:nvPr>
        </p:nvSpPr>
        <p:spPr/>
        <p:txBody>
          <a:bodyPr/>
          <a:lstStyle/>
          <a:p>
            <a:r>
              <a:rPr lang="en-US" altLang="zh-CN" sz="2800" dirty="0">
                <a:cs typeface="Times New Roman" pitchFamily="18" charset="0"/>
              </a:rPr>
              <a:t>Example: SQL Function</a:t>
            </a:r>
            <a:endParaRPr lang="zh-CN" altLang="en-US" dirty="0"/>
          </a:p>
        </p:txBody>
      </p:sp>
      <p:sp>
        <p:nvSpPr>
          <p:cNvPr id="3" name="内容占位符 2">
            <a:extLst>
              <a:ext uri="{FF2B5EF4-FFF2-40B4-BE49-F238E27FC236}">
                <a16:creationId xmlns:a16="http://schemas.microsoft.com/office/drawing/2014/main" id="{D8BC3EEF-4AD8-4C73-80E4-A4FDE2B1B36F}"/>
              </a:ext>
            </a:extLst>
          </p:cNvPr>
          <p:cNvSpPr>
            <a:spLocks noGrp="1"/>
          </p:cNvSpPr>
          <p:nvPr>
            <p:ph idx="1"/>
          </p:nvPr>
        </p:nvSpPr>
        <p:spPr/>
        <p:txBody>
          <a:bodyPr/>
          <a:lstStyle/>
          <a:p>
            <a:pPr>
              <a:tabLst>
                <a:tab pos="803275" algn="l"/>
                <a:tab pos="1370013" algn="l"/>
                <a:tab pos="2112963" algn="l"/>
              </a:tabLst>
            </a:pPr>
            <a:r>
              <a:rPr lang="en-US" altLang="zh-CN" dirty="0">
                <a:cs typeface="Times New Roman" pitchFamily="18" charset="0"/>
              </a:rPr>
              <a:t>Define a function that, given the </a:t>
            </a:r>
            <a:r>
              <a:rPr lang="en-US" altLang="zh-CN" i="1" dirty="0">
                <a:solidFill>
                  <a:srgbClr val="C00000"/>
                </a:solidFill>
                <a:cs typeface="Times New Roman" pitchFamily="18" charset="0"/>
              </a:rPr>
              <a:t>name</a:t>
            </a:r>
            <a:r>
              <a:rPr lang="en-US" altLang="zh-CN" i="1" dirty="0">
                <a:solidFill>
                  <a:srgbClr val="FF0000"/>
                </a:solidFill>
                <a:cs typeface="Times New Roman" pitchFamily="18" charset="0"/>
              </a:rPr>
              <a:t> </a:t>
            </a:r>
            <a:r>
              <a:rPr lang="en-US" altLang="zh-CN" dirty="0">
                <a:cs typeface="Times New Roman" pitchFamily="18" charset="0"/>
              </a:rPr>
              <a:t>of a department, returns the count of the number of instructors in that department.</a:t>
            </a:r>
          </a:p>
          <a:p>
            <a:pPr>
              <a:buFont typeface="Monotype Sorts" pitchFamily="2" charset="2"/>
              <a:buNone/>
              <a:tabLst>
                <a:tab pos="803275" algn="l"/>
                <a:tab pos="1370013" algn="l"/>
                <a:tab pos="2112963" algn="l"/>
              </a:tabLst>
            </a:pPr>
            <a:r>
              <a:rPr lang="en-US" altLang="zh-CN" sz="1600" b="1" dirty="0">
                <a:cs typeface="Times New Roman" pitchFamily="18" charset="0"/>
              </a:rPr>
              <a:t>             </a:t>
            </a:r>
          </a:p>
          <a:p>
            <a:pPr>
              <a:buFont typeface="Monotype Sorts" pitchFamily="2" charset="2"/>
              <a:buNone/>
              <a:tabLst>
                <a:tab pos="803275" algn="l"/>
                <a:tab pos="1370013" algn="l"/>
                <a:tab pos="2112963" algn="l"/>
              </a:tabLst>
            </a:pPr>
            <a:r>
              <a:rPr lang="en-US" altLang="zh-CN" sz="1600" b="1" dirty="0">
                <a:cs typeface="Times New Roman" pitchFamily="18" charset="0"/>
              </a:rPr>
              <a:t>          </a:t>
            </a:r>
            <a:r>
              <a:rPr lang="en-US" altLang="zh-CN" b="1" dirty="0">
                <a:cs typeface="Times New Roman" pitchFamily="18" charset="0"/>
              </a:rPr>
              <a:t>create function </a:t>
            </a:r>
            <a:r>
              <a:rPr lang="en-US" altLang="zh-CN" i="1" dirty="0" err="1">
                <a:solidFill>
                  <a:srgbClr val="FF0000"/>
                </a:solidFill>
                <a:cs typeface="Times New Roman" pitchFamily="18" charset="0"/>
              </a:rPr>
              <a:t>dept_count</a:t>
            </a:r>
            <a:r>
              <a:rPr lang="en-US" altLang="zh-CN" i="1" dirty="0">
                <a:cs typeface="Times New Roman" pitchFamily="18" charset="0"/>
              </a:rPr>
              <a:t> </a:t>
            </a:r>
            <a:r>
              <a:rPr lang="en-US" altLang="zh-CN" dirty="0">
                <a:cs typeface="Times New Roman" pitchFamily="18" charset="0"/>
              </a:rPr>
              <a:t>(</a:t>
            </a:r>
            <a:r>
              <a:rPr lang="en-US" altLang="zh-CN" i="1" dirty="0" err="1">
                <a:solidFill>
                  <a:srgbClr val="C00000"/>
                </a:solidFill>
                <a:cs typeface="Times New Roman" pitchFamily="18" charset="0"/>
              </a:rPr>
              <a:t>dept_name</a:t>
            </a:r>
            <a:r>
              <a:rPr lang="en-US" altLang="zh-CN" i="1" dirty="0">
                <a:cs typeface="Times New Roman" pitchFamily="18" charset="0"/>
              </a:rPr>
              <a:t> </a:t>
            </a:r>
            <a:r>
              <a:rPr lang="en-US" altLang="zh-CN" b="1" dirty="0">
                <a:cs typeface="Times New Roman" pitchFamily="18" charset="0"/>
              </a:rPr>
              <a:t>varchar</a:t>
            </a:r>
            <a:r>
              <a:rPr lang="en-US" altLang="zh-CN" dirty="0">
                <a:cs typeface="Times New Roman" pitchFamily="18" charset="0"/>
              </a:rPr>
              <a:t>(20))</a:t>
            </a:r>
            <a:br>
              <a:rPr lang="en-US" altLang="zh-CN" b="1" dirty="0">
                <a:cs typeface="Times New Roman" pitchFamily="18" charset="0"/>
              </a:rPr>
            </a:br>
            <a:r>
              <a:rPr lang="en-US" altLang="zh-CN" sz="1600" b="1" dirty="0">
                <a:cs typeface="Times New Roman" pitchFamily="18" charset="0"/>
              </a:rPr>
              <a:t>                </a:t>
            </a:r>
            <a:r>
              <a:rPr lang="en-US" altLang="zh-CN" b="1" dirty="0">
                <a:cs typeface="Times New Roman" pitchFamily="18" charset="0"/>
              </a:rPr>
              <a:t>returns integer</a:t>
            </a:r>
            <a:br>
              <a:rPr lang="en-US" altLang="zh-CN" b="1" dirty="0">
                <a:cs typeface="Times New Roman" pitchFamily="18" charset="0"/>
              </a:rPr>
            </a:br>
            <a:r>
              <a:rPr lang="en-US" altLang="zh-CN" b="1" dirty="0">
                <a:cs typeface="Times New Roman" pitchFamily="18" charset="0"/>
              </a:rPr>
              <a:t>               begin</a:t>
            </a:r>
            <a:br>
              <a:rPr lang="en-US" altLang="zh-CN" b="1" dirty="0">
                <a:cs typeface="Times New Roman" pitchFamily="18" charset="0"/>
              </a:rPr>
            </a:br>
            <a:r>
              <a:rPr lang="en-US" altLang="zh-CN" b="1" dirty="0">
                <a:cs typeface="Times New Roman" pitchFamily="18" charset="0"/>
              </a:rPr>
              <a:t>               declare </a:t>
            </a:r>
            <a:r>
              <a:rPr lang="en-US" altLang="zh-CN" i="1" dirty="0" err="1">
                <a:cs typeface="Times New Roman" pitchFamily="18" charset="0"/>
              </a:rPr>
              <a:t>d_count</a:t>
            </a:r>
            <a:r>
              <a:rPr lang="en-US" altLang="zh-CN" i="1" dirty="0">
                <a:cs typeface="Times New Roman" pitchFamily="18" charset="0"/>
              </a:rPr>
              <a:t>  </a:t>
            </a:r>
            <a:r>
              <a:rPr lang="en-US" altLang="zh-CN" b="1" dirty="0">
                <a:cs typeface="Times New Roman" pitchFamily="18" charset="0"/>
              </a:rPr>
              <a:t>integer;</a:t>
            </a:r>
            <a:br>
              <a:rPr lang="en-US" altLang="zh-CN" b="1" dirty="0">
                <a:cs typeface="Times New Roman" pitchFamily="18" charset="0"/>
              </a:rPr>
            </a:br>
            <a:r>
              <a:rPr lang="en-US" altLang="zh-CN" b="1" dirty="0">
                <a:cs typeface="Times New Roman" pitchFamily="18" charset="0"/>
              </a:rPr>
              <a:t>                      select count </a:t>
            </a:r>
            <a:r>
              <a:rPr lang="en-US" altLang="zh-CN" dirty="0">
                <a:cs typeface="Times New Roman" pitchFamily="18" charset="0"/>
              </a:rPr>
              <a:t>(</a:t>
            </a:r>
            <a:r>
              <a:rPr lang="en-US" altLang="zh-CN" i="1" dirty="0">
                <a:cs typeface="Times New Roman" pitchFamily="18" charset="0"/>
              </a:rPr>
              <a:t>* </a:t>
            </a:r>
            <a:r>
              <a:rPr lang="en-US" altLang="zh-CN" dirty="0">
                <a:cs typeface="Times New Roman" pitchFamily="18" charset="0"/>
              </a:rPr>
              <a:t>) </a:t>
            </a:r>
            <a:r>
              <a:rPr lang="en-US" altLang="zh-CN" b="1" dirty="0">
                <a:cs typeface="Times New Roman" pitchFamily="18" charset="0"/>
              </a:rPr>
              <a:t>into </a:t>
            </a:r>
            <a:r>
              <a:rPr lang="en-US" altLang="zh-CN" i="1" dirty="0" err="1">
                <a:solidFill>
                  <a:srgbClr val="FF0000"/>
                </a:solidFill>
                <a:cs typeface="Times New Roman" pitchFamily="18" charset="0"/>
              </a:rPr>
              <a:t>d_count</a:t>
            </a:r>
            <a:br>
              <a:rPr lang="en-US" altLang="zh-CN" i="1" dirty="0">
                <a:cs typeface="Times New Roman" pitchFamily="18" charset="0"/>
              </a:rPr>
            </a:br>
            <a:r>
              <a:rPr lang="en-US" altLang="zh-CN" i="1" dirty="0">
                <a:cs typeface="Times New Roman" pitchFamily="18" charset="0"/>
              </a:rPr>
              <a:t>                      </a:t>
            </a:r>
            <a:r>
              <a:rPr lang="en-US" altLang="zh-CN" b="1" dirty="0">
                <a:cs typeface="Times New Roman" pitchFamily="18" charset="0"/>
              </a:rPr>
              <a:t>from </a:t>
            </a:r>
            <a:r>
              <a:rPr lang="en-US" altLang="zh-CN" i="1" dirty="0">
                <a:cs typeface="Times New Roman" pitchFamily="18" charset="0"/>
              </a:rPr>
              <a:t>instructor</a:t>
            </a:r>
            <a:br>
              <a:rPr lang="en-US" altLang="zh-CN" i="1" dirty="0">
                <a:cs typeface="Times New Roman" pitchFamily="18" charset="0"/>
              </a:rPr>
            </a:br>
            <a:r>
              <a:rPr lang="en-US" altLang="zh-CN" i="1" dirty="0">
                <a:cs typeface="Times New Roman" pitchFamily="18" charset="0"/>
              </a:rPr>
              <a:t>                      </a:t>
            </a:r>
            <a:r>
              <a:rPr lang="en-US" altLang="zh-CN" b="1" dirty="0">
                <a:cs typeface="Times New Roman" pitchFamily="18" charset="0"/>
              </a:rPr>
              <a:t>where </a:t>
            </a:r>
            <a:r>
              <a:rPr lang="en-US" altLang="zh-CN" i="1" dirty="0" err="1">
                <a:cs typeface="Times New Roman" pitchFamily="18" charset="0"/>
              </a:rPr>
              <a:t>instructor.dept_name</a:t>
            </a:r>
            <a:r>
              <a:rPr lang="en-US" altLang="zh-CN" i="1" dirty="0">
                <a:cs typeface="Times New Roman" pitchFamily="18" charset="0"/>
              </a:rPr>
              <a:t> = </a:t>
            </a:r>
            <a:r>
              <a:rPr lang="en-US" altLang="zh-CN" i="1" dirty="0" err="1">
                <a:solidFill>
                  <a:srgbClr val="C00000"/>
                </a:solidFill>
                <a:cs typeface="Times New Roman" pitchFamily="18" charset="0"/>
              </a:rPr>
              <a:t>dept_name</a:t>
            </a:r>
            <a:br>
              <a:rPr lang="en-US" altLang="zh-CN" i="1" dirty="0">
                <a:cs typeface="Times New Roman" pitchFamily="18" charset="0"/>
              </a:rPr>
            </a:br>
            <a:r>
              <a:rPr lang="en-US" altLang="zh-CN" i="1" dirty="0">
                <a:cs typeface="Times New Roman" pitchFamily="18" charset="0"/>
              </a:rPr>
              <a:t>               </a:t>
            </a:r>
            <a:r>
              <a:rPr lang="en-US" altLang="zh-CN" b="1" dirty="0">
                <a:cs typeface="Times New Roman" pitchFamily="18" charset="0"/>
              </a:rPr>
              <a:t>return </a:t>
            </a:r>
            <a:r>
              <a:rPr lang="en-US" altLang="zh-CN" i="1" dirty="0" err="1">
                <a:solidFill>
                  <a:srgbClr val="FF0000"/>
                </a:solidFill>
                <a:cs typeface="Times New Roman" pitchFamily="18" charset="0"/>
              </a:rPr>
              <a:t>d_count</a:t>
            </a:r>
            <a:r>
              <a:rPr lang="en-US" altLang="zh-CN" i="1" dirty="0">
                <a:solidFill>
                  <a:srgbClr val="FF0000"/>
                </a:solidFill>
                <a:cs typeface="Times New Roman" pitchFamily="18" charset="0"/>
              </a:rPr>
              <a:t>;</a:t>
            </a:r>
            <a:br>
              <a:rPr lang="en-US" altLang="zh-CN" i="1" dirty="0">
                <a:cs typeface="Times New Roman" pitchFamily="18" charset="0"/>
              </a:rPr>
            </a:br>
            <a:r>
              <a:rPr lang="en-US" altLang="zh-CN" i="1" dirty="0">
                <a:cs typeface="Times New Roman" pitchFamily="18" charset="0"/>
              </a:rPr>
              <a:t>       </a:t>
            </a:r>
            <a:r>
              <a:rPr lang="en-US" altLang="zh-CN" b="1" dirty="0">
                <a:cs typeface="Times New Roman" pitchFamily="18" charset="0"/>
              </a:rPr>
              <a:t>end</a:t>
            </a:r>
          </a:p>
          <a:p>
            <a:endParaRPr lang="zh-CN" altLang="en-US" dirty="0"/>
          </a:p>
        </p:txBody>
      </p:sp>
      <p:sp>
        <p:nvSpPr>
          <p:cNvPr id="4" name="日期占位符 3">
            <a:extLst>
              <a:ext uri="{FF2B5EF4-FFF2-40B4-BE49-F238E27FC236}">
                <a16:creationId xmlns:a16="http://schemas.microsoft.com/office/drawing/2014/main" id="{54062950-5F1C-4C5A-A843-F4883BC5B6DE}"/>
              </a:ext>
            </a:extLst>
          </p:cNvPr>
          <p:cNvSpPr>
            <a:spLocks noGrp="1"/>
          </p:cNvSpPr>
          <p:nvPr>
            <p:ph type="dt" sz="half" idx="10"/>
          </p:nvPr>
        </p:nvSpPr>
        <p:spPr/>
        <p:txBody>
          <a:bodyPr/>
          <a:lstStyle/>
          <a:p>
            <a:fld id="{96D37C43-9AB3-47C2-B0E1-B86025287676}"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D55A3E95-7FFA-4797-A3EC-7362E97AB9D1}"/>
              </a:ext>
            </a:extLst>
          </p:cNvPr>
          <p:cNvSpPr>
            <a:spLocks noGrp="1"/>
          </p:cNvSpPr>
          <p:nvPr>
            <p:ph type="sldNum" sz="quarter" idx="12"/>
          </p:nvPr>
        </p:nvSpPr>
        <p:spPr/>
        <p:txBody>
          <a:bodyPr/>
          <a:lstStyle/>
          <a:p>
            <a:fld id="{47C4BD23-150C-4A56-8E66-9482A3FB2E80}" type="slidenum">
              <a:rPr lang="zh-CN" altLang="en-US" smtClean="0"/>
              <a:pPr/>
              <a:t>44</a:t>
            </a:fld>
            <a:endParaRPr lang="zh-CN" altLang="en-US" dirty="0"/>
          </a:p>
        </p:txBody>
      </p:sp>
    </p:spTree>
    <p:extLst>
      <p:ext uri="{BB962C8B-B14F-4D97-AF65-F5344CB8AC3E}">
        <p14:creationId xmlns:p14="http://schemas.microsoft.com/office/powerpoint/2010/main" val="34803897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DB830E-1F89-480F-84A5-428627734B4E}"/>
              </a:ext>
            </a:extLst>
          </p:cNvPr>
          <p:cNvSpPr>
            <a:spLocks noGrp="1"/>
          </p:cNvSpPr>
          <p:nvPr>
            <p:ph type="title"/>
          </p:nvPr>
        </p:nvSpPr>
        <p:spPr/>
        <p:txBody>
          <a:bodyPr/>
          <a:lstStyle/>
          <a:p>
            <a:r>
              <a:rPr lang="en-US" altLang="zh-CN" sz="2800" dirty="0">
                <a:cs typeface="Times New Roman" pitchFamily="18" charset="0"/>
              </a:rPr>
              <a:t>Example: SQL Functions</a:t>
            </a:r>
            <a:endParaRPr lang="zh-CN" altLang="en-US" dirty="0"/>
          </a:p>
        </p:txBody>
      </p:sp>
      <p:sp>
        <p:nvSpPr>
          <p:cNvPr id="3" name="内容占位符 2">
            <a:extLst>
              <a:ext uri="{FF2B5EF4-FFF2-40B4-BE49-F238E27FC236}">
                <a16:creationId xmlns:a16="http://schemas.microsoft.com/office/drawing/2014/main" id="{AE189C60-52B5-44AB-8990-B291DDCDE685}"/>
              </a:ext>
            </a:extLst>
          </p:cNvPr>
          <p:cNvSpPr>
            <a:spLocks noGrp="1"/>
          </p:cNvSpPr>
          <p:nvPr>
            <p:ph idx="1"/>
          </p:nvPr>
        </p:nvSpPr>
        <p:spPr/>
        <p:txBody>
          <a:bodyPr/>
          <a:lstStyle/>
          <a:p>
            <a:pPr>
              <a:tabLst>
                <a:tab pos="803275" algn="l"/>
                <a:tab pos="1370013" algn="l"/>
                <a:tab pos="2112963" algn="l"/>
              </a:tabLst>
            </a:pPr>
            <a:r>
              <a:rPr lang="en-US" altLang="zh-CN" dirty="0">
                <a:cs typeface="Times New Roman" pitchFamily="18" charset="0"/>
              </a:rPr>
              <a:t>The function </a:t>
            </a:r>
            <a:r>
              <a:rPr lang="en-US" altLang="zh-CN" i="1" dirty="0" err="1">
                <a:cs typeface="Times New Roman" pitchFamily="18" charset="0"/>
              </a:rPr>
              <a:t>dept_</a:t>
            </a:r>
            <a:r>
              <a:rPr lang="en-US" altLang="zh-CN" dirty="0" err="1">
                <a:cs typeface="Times New Roman" pitchFamily="18" charset="0"/>
              </a:rPr>
              <a:t>count</a:t>
            </a:r>
            <a:r>
              <a:rPr lang="en-US" altLang="zh-CN" dirty="0">
                <a:cs typeface="Times New Roman" pitchFamily="18" charset="0"/>
              </a:rPr>
              <a:t> can be used to find the department names and budget of all departments with more that 12 instructors.</a:t>
            </a:r>
          </a:p>
          <a:p>
            <a:pPr>
              <a:buFont typeface="Monotype Sorts" pitchFamily="2" charset="2"/>
              <a:buNone/>
              <a:tabLst>
                <a:tab pos="803275" algn="l"/>
                <a:tab pos="1370013" algn="l"/>
                <a:tab pos="2112963" algn="l"/>
              </a:tabLst>
            </a:pPr>
            <a:r>
              <a:rPr lang="en-US" altLang="zh-CN" dirty="0">
                <a:cs typeface="Times New Roman" pitchFamily="18" charset="0"/>
              </a:rPr>
              <a:t>		</a:t>
            </a:r>
          </a:p>
          <a:p>
            <a:pPr>
              <a:buFont typeface="Monotype Sorts" pitchFamily="2" charset="2"/>
              <a:buNone/>
              <a:tabLst>
                <a:tab pos="803275" algn="l"/>
                <a:tab pos="1370013" algn="l"/>
                <a:tab pos="2112963" algn="l"/>
              </a:tabLst>
            </a:pPr>
            <a:r>
              <a:rPr lang="en-US" altLang="zh-CN" b="1" dirty="0">
                <a:cs typeface="Times New Roman" pitchFamily="18" charset="0"/>
              </a:rPr>
              <a:t>          select </a:t>
            </a:r>
            <a:r>
              <a:rPr lang="en-US" altLang="zh-CN" i="1" dirty="0" err="1">
                <a:cs typeface="Times New Roman" pitchFamily="18" charset="0"/>
              </a:rPr>
              <a:t>dept_name</a:t>
            </a:r>
            <a:r>
              <a:rPr lang="en-US" altLang="zh-CN" i="1" dirty="0">
                <a:cs typeface="Times New Roman" pitchFamily="18" charset="0"/>
              </a:rPr>
              <a:t>, budget</a:t>
            </a:r>
            <a:br>
              <a:rPr lang="en-US" altLang="zh-CN" i="1" dirty="0">
                <a:cs typeface="Times New Roman" pitchFamily="18" charset="0"/>
              </a:rPr>
            </a:br>
            <a:r>
              <a:rPr lang="en-US" altLang="zh-CN" i="1" dirty="0">
                <a:cs typeface="Times New Roman" pitchFamily="18" charset="0"/>
              </a:rPr>
              <a:t>	</a:t>
            </a:r>
            <a:r>
              <a:rPr lang="en-US" altLang="zh-CN" b="1" dirty="0">
                <a:cs typeface="Times New Roman" pitchFamily="18" charset="0"/>
              </a:rPr>
              <a:t>from</a:t>
            </a:r>
            <a:r>
              <a:rPr lang="en-US" altLang="zh-CN" i="1" dirty="0">
                <a:cs typeface="Times New Roman" pitchFamily="18" charset="0"/>
              </a:rPr>
              <a:t> department</a:t>
            </a:r>
            <a:br>
              <a:rPr lang="en-US" altLang="zh-CN" i="1" dirty="0">
                <a:cs typeface="Times New Roman" pitchFamily="18" charset="0"/>
              </a:rPr>
            </a:br>
            <a:r>
              <a:rPr lang="en-US" altLang="zh-CN" i="1" dirty="0">
                <a:cs typeface="Times New Roman" pitchFamily="18" charset="0"/>
              </a:rPr>
              <a:t>	</a:t>
            </a:r>
            <a:r>
              <a:rPr lang="en-US" altLang="zh-CN" b="1" dirty="0">
                <a:cs typeface="Times New Roman" pitchFamily="18" charset="0"/>
              </a:rPr>
              <a:t>where </a:t>
            </a:r>
            <a:r>
              <a:rPr lang="en-US" altLang="zh-CN" i="1" dirty="0" err="1">
                <a:solidFill>
                  <a:srgbClr val="FF0000"/>
                </a:solidFill>
                <a:cs typeface="Times New Roman" pitchFamily="18" charset="0"/>
              </a:rPr>
              <a:t>dept_</a:t>
            </a:r>
            <a:r>
              <a:rPr lang="en-US" altLang="zh-CN" dirty="0" err="1">
                <a:solidFill>
                  <a:srgbClr val="FF0000"/>
                </a:solidFill>
                <a:cs typeface="Times New Roman" pitchFamily="18" charset="0"/>
              </a:rPr>
              <a:t>count</a:t>
            </a:r>
            <a:r>
              <a:rPr lang="en-US" altLang="zh-CN" dirty="0">
                <a:solidFill>
                  <a:srgbClr val="FF0000"/>
                </a:solidFill>
                <a:cs typeface="Times New Roman" pitchFamily="18" charset="0"/>
              </a:rPr>
              <a:t> </a:t>
            </a:r>
            <a:r>
              <a:rPr lang="en-US" altLang="zh-CN" dirty="0">
                <a:cs typeface="Times New Roman" pitchFamily="18" charset="0"/>
              </a:rPr>
              <a:t>(</a:t>
            </a:r>
            <a:r>
              <a:rPr lang="en-US" altLang="zh-CN" i="1" dirty="0" err="1">
                <a:cs typeface="Times New Roman" pitchFamily="18" charset="0"/>
              </a:rPr>
              <a:t>dept_name</a:t>
            </a:r>
            <a:r>
              <a:rPr lang="en-US" altLang="zh-CN" i="1" dirty="0">
                <a:cs typeface="Times New Roman" pitchFamily="18" charset="0"/>
              </a:rPr>
              <a:t> </a:t>
            </a:r>
            <a:r>
              <a:rPr lang="en-US" altLang="zh-CN" dirty="0">
                <a:cs typeface="Times New Roman" pitchFamily="18" charset="0"/>
              </a:rPr>
              <a:t>) &gt; 12</a:t>
            </a:r>
            <a:endParaRPr lang="en-US" altLang="zh-CN" i="1" dirty="0">
              <a:cs typeface="Times New Roman" pitchFamily="18" charset="0"/>
            </a:endParaRPr>
          </a:p>
          <a:p>
            <a:endParaRPr lang="zh-CN" altLang="en-US" dirty="0"/>
          </a:p>
        </p:txBody>
      </p:sp>
      <p:sp>
        <p:nvSpPr>
          <p:cNvPr id="4" name="日期占位符 3">
            <a:extLst>
              <a:ext uri="{FF2B5EF4-FFF2-40B4-BE49-F238E27FC236}">
                <a16:creationId xmlns:a16="http://schemas.microsoft.com/office/drawing/2014/main" id="{CAD45F3A-0E7C-470D-98C8-C0FCF7C5A5BB}"/>
              </a:ext>
            </a:extLst>
          </p:cNvPr>
          <p:cNvSpPr>
            <a:spLocks noGrp="1"/>
          </p:cNvSpPr>
          <p:nvPr>
            <p:ph type="dt" sz="half" idx="10"/>
          </p:nvPr>
        </p:nvSpPr>
        <p:spPr/>
        <p:txBody>
          <a:bodyPr/>
          <a:lstStyle/>
          <a:p>
            <a:fld id="{950A9F00-6458-49C6-9C9B-FC66F4E8AAD1}"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A1F92CC6-ED32-46BE-8CDD-E8DFF1D6D0A6}"/>
              </a:ext>
            </a:extLst>
          </p:cNvPr>
          <p:cNvSpPr>
            <a:spLocks noGrp="1"/>
          </p:cNvSpPr>
          <p:nvPr>
            <p:ph type="sldNum" sz="quarter" idx="12"/>
          </p:nvPr>
        </p:nvSpPr>
        <p:spPr/>
        <p:txBody>
          <a:bodyPr/>
          <a:lstStyle/>
          <a:p>
            <a:fld id="{47C4BD23-150C-4A56-8E66-9482A3FB2E80}" type="slidenum">
              <a:rPr lang="zh-CN" altLang="en-US" smtClean="0"/>
              <a:pPr/>
              <a:t>45</a:t>
            </a:fld>
            <a:endParaRPr lang="zh-CN" altLang="en-US" dirty="0"/>
          </a:p>
        </p:txBody>
      </p:sp>
    </p:spTree>
    <p:extLst>
      <p:ext uri="{BB962C8B-B14F-4D97-AF65-F5344CB8AC3E}">
        <p14:creationId xmlns:p14="http://schemas.microsoft.com/office/powerpoint/2010/main" val="4975312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A77406-6AF9-4919-9E3F-8AE36F9E6086}"/>
              </a:ext>
            </a:extLst>
          </p:cNvPr>
          <p:cNvSpPr>
            <a:spLocks noGrp="1"/>
          </p:cNvSpPr>
          <p:nvPr>
            <p:ph type="title"/>
          </p:nvPr>
        </p:nvSpPr>
        <p:spPr/>
        <p:txBody>
          <a:bodyPr/>
          <a:lstStyle/>
          <a:p>
            <a:r>
              <a:rPr lang="en-US" altLang="zh-CN" sz="2800" dirty="0">
                <a:cs typeface="Times New Roman" pitchFamily="18" charset="0"/>
              </a:rPr>
              <a:t>SQL Procedures</a:t>
            </a:r>
            <a:endParaRPr lang="zh-CN" altLang="en-US" dirty="0"/>
          </a:p>
        </p:txBody>
      </p:sp>
      <p:sp>
        <p:nvSpPr>
          <p:cNvPr id="3" name="内容占位符 2">
            <a:extLst>
              <a:ext uri="{FF2B5EF4-FFF2-40B4-BE49-F238E27FC236}">
                <a16:creationId xmlns:a16="http://schemas.microsoft.com/office/drawing/2014/main" id="{D60AEB15-31EC-4C60-9353-5B0D300350F0}"/>
              </a:ext>
            </a:extLst>
          </p:cNvPr>
          <p:cNvSpPr>
            <a:spLocks noGrp="1"/>
          </p:cNvSpPr>
          <p:nvPr>
            <p:ph idx="1"/>
          </p:nvPr>
        </p:nvSpPr>
        <p:spPr/>
        <p:txBody>
          <a:bodyPr/>
          <a:lstStyle/>
          <a:p>
            <a:r>
              <a:rPr lang="en-US" altLang="zh-CN" dirty="0">
                <a:cs typeface="Times New Roman" pitchFamily="18" charset="0"/>
              </a:rPr>
              <a:t>The </a:t>
            </a:r>
            <a:r>
              <a:rPr lang="en-US" altLang="zh-CN" i="1" dirty="0" err="1">
                <a:cs typeface="Times New Roman" pitchFamily="18" charset="0"/>
              </a:rPr>
              <a:t>dept_count</a:t>
            </a:r>
            <a:r>
              <a:rPr lang="en-US" altLang="zh-CN" i="1" dirty="0">
                <a:cs typeface="Times New Roman" pitchFamily="18" charset="0"/>
              </a:rPr>
              <a:t> </a:t>
            </a:r>
            <a:r>
              <a:rPr lang="en-US" altLang="zh-CN" dirty="0">
                <a:cs typeface="Times New Roman" pitchFamily="18" charset="0"/>
              </a:rPr>
              <a:t>function could instead be written as procedure:</a:t>
            </a:r>
          </a:p>
          <a:p>
            <a:pPr>
              <a:buFont typeface="Monotype Sorts" pitchFamily="2" charset="2"/>
              <a:buNone/>
            </a:pPr>
            <a:r>
              <a:rPr lang="en-US" altLang="zh-CN" b="1" dirty="0">
                <a:cs typeface="Times New Roman" pitchFamily="18" charset="0"/>
              </a:rPr>
              <a:t>	</a:t>
            </a:r>
          </a:p>
          <a:p>
            <a:pPr>
              <a:buFont typeface="Monotype Sorts" pitchFamily="2" charset="2"/>
              <a:buNone/>
            </a:pPr>
            <a:r>
              <a:rPr lang="en-US" altLang="zh-CN" b="1" dirty="0">
                <a:cs typeface="Times New Roman" pitchFamily="18" charset="0"/>
              </a:rPr>
              <a:t>create procedure </a:t>
            </a:r>
            <a:r>
              <a:rPr lang="en-US" altLang="zh-CN" i="1" dirty="0" err="1">
                <a:cs typeface="Times New Roman" pitchFamily="18" charset="0"/>
              </a:rPr>
              <a:t>dept_count_proc</a:t>
            </a:r>
            <a:r>
              <a:rPr lang="en-US" altLang="zh-CN" i="1" dirty="0">
                <a:cs typeface="Times New Roman" pitchFamily="18" charset="0"/>
              </a:rPr>
              <a:t> </a:t>
            </a:r>
            <a:r>
              <a:rPr lang="en-US" altLang="zh-CN" dirty="0">
                <a:cs typeface="Times New Roman" pitchFamily="18" charset="0"/>
              </a:rPr>
              <a:t>(</a:t>
            </a:r>
            <a:r>
              <a:rPr lang="en-US" altLang="zh-CN" b="1" dirty="0">
                <a:cs typeface="Times New Roman" pitchFamily="18" charset="0"/>
              </a:rPr>
              <a:t>in </a:t>
            </a:r>
            <a:r>
              <a:rPr lang="en-US" altLang="zh-CN" i="1" dirty="0" err="1">
                <a:solidFill>
                  <a:srgbClr val="C00000"/>
                </a:solidFill>
                <a:cs typeface="Times New Roman" pitchFamily="18" charset="0"/>
              </a:rPr>
              <a:t>dept_name</a:t>
            </a:r>
            <a:r>
              <a:rPr lang="en-US" altLang="zh-CN" i="1" dirty="0">
                <a:solidFill>
                  <a:srgbClr val="C00000"/>
                </a:solidFill>
                <a:cs typeface="Times New Roman" pitchFamily="18" charset="0"/>
              </a:rPr>
              <a:t> </a:t>
            </a:r>
            <a:r>
              <a:rPr lang="en-US" altLang="zh-CN" b="1" dirty="0">
                <a:cs typeface="Times New Roman" pitchFamily="18" charset="0"/>
              </a:rPr>
              <a:t>varchar</a:t>
            </a:r>
            <a:r>
              <a:rPr lang="en-US" altLang="zh-CN" dirty="0">
                <a:cs typeface="Times New Roman" pitchFamily="18" charset="0"/>
              </a:rPr>
              <a:t>(20), </a:t>
            </a:r>
            <a:br>
              <a:rPr lang="en-US" altLang="zh-CN" dirty="0">
                <a:cs typeface="Times New Roman" pitchFamily="18" charset="0"/>
              </a:rPr>
            </a:br>
            <a:r>
              <a:rPr lang="en-US" altLang="zh-CN" dirty="0">
                <a:cs typeface="Times New Roman" pitchFamily="18" charset="0"/>
              </a:rPr>
              <a:t>                                                           </a:t>
            </a:r>
            <a:r>
              <a:rPr lang="en-US" altLang="zh-CN" b="1" dirty="0">
                <a:cs typeface="Times New Roman" pitchFamily="18" charset="0"/>
              </a:rPr>
              <a:t>out </a:t>
            </a:r>
            <a:r>
              <a:rPr lang="en-US" altLang="zh-CN" i="1" dirty="0" err="1">
                <a:solidFill>
                  <a:srgbClr val="0070C0"/>
                </a:solidFill>
                <a:cs typeface="Times New Roman" pitchFamily="18" charset="0"/>
              </a:rPr>
              <a:t>d_count</a:t>
            </a:r>
            <a:r>
              <a:rPr lang="en-US" altLang="zh-CN" i="1" dirty="0">
                <a:cs typeface="Times New Roman" pitchFamily="18" charset="0"/>
              </a:rPr>
              <a:t> </a:t>
            </a:r>
            <a:r>
              <a:rPr lang="en-US" altLang="zh-CN" b="1" dirty="0">
                <a:cs typeface="Times New Roman" pitchFamily="18" charset="0"/>
              </a:rPr>
              <a:t>integer)</a:t>
            </a:r>
            <a:br>
              <a:rPr lang="en-US" altLang="zh-CN" b="1" dirty="0">
                <a:cs typeface="Times New Roman" pitchFamily="18" charset="0"/>
              </a:rPr>
            </a:br>
            <a:r>
              <a:rPr lang="en-US" altLang="zh-CN" b="1" dirty="0">
                <a:cs typeface="Times New Roman" pitchFamily="18" charset="0"/>
              </a:rPr>
              <a:t>   begin</a:t>
            </a:r>
          </a:p>
          <a:p>
            <a:pPr>
              <a:buFont typeface="Monotype Sorts" pitchFamily="2" charset="2"/>
              <a:buNone/>
            </a:pPr>
            <a:r>
              <a:rPr lang="en-US" altLang="zh-CN" b="1" dirty="0">
                <a:cs typeface="Times New Roman" pitchFamily="18" charset="0"/>
              </a:rPr>
              <a:t>	       select count</a:t>
            </a:r>
            <a:r>
              <a:rPr lang="en-US" altLang="zh-CN" dirty="0">
                <a:cs typeface="Times New Roman" pitchFamily="18" charset="0"/>
              </a:rPr>
              <a:t>(</a:t>
            </a:r>
            <a:r>
              <a:rPr lang="en-US" altLang="zh-CN" i="1" dirty="0">
                <a:cs typeface="Times New Roman" pitchFamily="18" charset="0"/>
              </a:rPr>
              <a:t>*</a:t>
            </a:r>
            <a:r>
              <a:rPr lang="en-US" altLang="zh-CN" dirty="0">
                <a:cs typeface="Times New Roman" pitchFamily="18" charset="0"/>
              </a:rPr>
              <a:t>) </a:t>
            </a:r>
            <a:r>
              <a:rPr lang="en-US" altLang="zh-CN" b="1" dirty="0">
                <a:cs typeface="Times New Roman" pitchFamily="18" charset="0"/>
              </a:rPr>
              <a:t>into </a:t>
            </a:r>
            <a:r>
              <a:rPr lang="en-US" altLang="zh-CN" i="1" dirty="0" err="1">
                <a:solidFill>
                  <a:srgbClr val="0070C0"/>
                </a:solidFill>
                <a:cs typeface="Times New Roman" pitchFamily="18" charset="0"/>
              </a:rPr>
              <a:t>d_count</a:t>
            </a:r>
            <a:br>
              <a:rPr lang="en-US" altLang="zh-CN" i="1" dirty="0">
                <a:cs typeface="Times New Roman" pitchFamily="18" charset="0"/>
              </a:rPr>
            </a:br>
            <a:r>
              <a:rPr lang="en-US" altLang="zh-CN" i="1" dirty="0">
                <a:cs typeface="Times New Roman" pitchFamily="18" charset="0"/>
              </a:rPr>
              <a:t>       </a:t>
            </a:r>
            <a:r>
              <a:rPr lang="en-US" altLang="zh-CN" b="1" dirty="0">
                <a:cs typeface="Times New Roman" pitchFamily="18" charset="0"/>
              </a:rPr>
              <a:t>from </a:t>
            </a:r>
            <a:r>
              <a:rPr lang="en-US" altLang="zh-CN" i="1" dirty="0">
                <a:cs typeface="Times New Roman" pitchFamily="18" charset="0"/>
              </a:rPr>
              <a:t>instructor</a:t>
            </a:r>
            <a:br>
              <a:rPr lang="en-US" altLang="zh-CN" i="1" dirty="0">
                <a:cs typeface="Times New Roman" pitchFamily="18" charset="0"/>
              </a:rPr>
            </a:br>
            <a:r>
              <a:rPr lang="en-US" altLang="zh-CN" i="1" dirty="0">
                <a:cs typeface="Times New Roman" pitchFamily="18" charset="0"/>
              </a:rPr>
              <a:t>       </a:t>
            </a:r>
            <a:r>
              <a:rPr lang="en-US" altLang="zh-CN" b="1" dirty="0">
                <a:cs typeface="Times New Roman" pitchFamily="18" charset="0"/>
              </a:rPr>
              <a:t>where </a:t>
            </a:r>
            <a:r>
              <a:rPr lang="en-US" altLang="zh-CN" i="1" dirty="0" err="1">
                <a:cs typeface="Times New Roman" pitchFamily="18" charset="0"/>
              </a:rPr>
              <a:t>instructor.dept_name</a:t>
            </a:r>
            <a:r>
              <a:rPr lang="en-US" altLang="zh-CN" i="1" dirty="0">
                <a:cs typeface="Times New Roman" pitchFamily="18" charset="0"/>
              </a:rPr>
              <a:t> = </a:t>
            </a:r>
            <a:r>
              <a:rPr lang="en-US" altLang="zh-CN" i="1" dirty="0" err="1">
                <a:solidFill>
                  <a:srgbClr val="C00000"/>
                </a:solidFill>
                <a:cs typeface="Times New Roman" pitchFamily="18" charset="0"/>
              </a:rPr>
              <a:t>dept_count_proc.dept_name</a:t>
            </a:r>
            <a:endParaRPr lang="en-US" altLang="zh-CN" i="1" dirty="0">
              <a:solidFill>
                <a:srgbClr val="C00000"/>
              </a:solidFill>
              <a:cs typeface="Times New Roman" pitchFamily="18" charset="0"/>
            </a:endParaRPr>
          </a:p>
          <a:p>
            <a:pPr>
              <a:buFont typeface="Monotype Sorts" pitchFamily="2" charset="2"/>
              <a:buNone/>
            </a:pPr>
            <a:r>
              <a:rPr lang="en-US" altLang="zh-CN" i="1" dirty="0">
                <a:cs typeface="Times New Roman" pitchFamily="18" charset="0"/>
              </a:rPr>
              <a:t>        </a:t>
            </a:r>
            <a:r>
              <a:rPr lang="en-US" altLang="zh-CN" b="1" dirty="0">
                <a:cs typeface="Times New Roman" pitchFamily="18" charset="0"/>
              </a:rPr>
              <a:t>end</a:t>
            </a:r>
          </a:p>
          <a:p>
            <a:endParaRPr lang="zh-CN" altLang="en-US" dirty="0"/>
          </a:p>
        </p:txBody>
      </p:sp>
      <p:sp>
        <p:nvSpPr>
          <p:cNvPr id="4" name="日期占位符 3">
            <a:extLst>
              <a:ext uri="{FF2B5EF4-FFF2-40B4-BE49-F238E27FC236}">
                <a16:creationId xmlns:a16="http://schemas.microsoft.com/office/drawing/2014/main" id="{DEF11E05-5334-4FE0-BE84-0124E6103436}"/>
              </a:ext>
            </a:extLst>
          </p:cNvPr>
          <p:cNvSpPr>
            <a:spLocks noGrp="1"/>
          </p:cNvSpPr>
          <p:nvPr>
            <p:ph type="dt" sz="half" idx="10"/>
          </p:nvPr>
        </p:nvSpPr>
        <p:spPr/>
        <p:txBody>
          <a:bodyPr/>
          <a:lstStyle/>
          <a:p>
            <a:fld id="{1C0C151C-19DE-46DC-9E64-C57BC0E85044}"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2E84A55E-32D0-4EA2-8651-F12B2BFE5422}"/>
              </a:ext>
            </a:extLst>
          </p:cNvPr>
          <p:cNvSpPr>
            <a:spLocks noGrp="1"/>
          </p:cNvSpPr>
          <p:nvPr>
            <p:ph type="sldNum" sz="quarter" idx="12"/>
          </p:nvPr>
        </p:nvSpPr>
        <p:spPr/>
        <p:txBody>
          <a:bodyPr/>
          <a:lstStyle/>
          <a:p>
            <a:fld id="{47C4BD23-150C-4A56-8E66-9482A3FB2E80}" type="slidenum">
              <a:rPr lang="zh-CN" altLang="en-US" smtClean="0"/>
              <a:pPr/>
              <a:t>46</a:t>
            </a:fld>
            <a:endParaRPr lang="zh-CN" altLang="en-US" dirty="0"/>
          </a:p>
        </p:txBody>
      </p:sp>
    </p:spTree>
    <p:extLst>
      <p:ext uri="{BB962C8B-B14F-4D97-AF65-F5344CB8AC3E}">
        <p14:creationId xmlns:p14="http://schemas.microsoft.com/office/powerpoint/2010/main" val="33347053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58994-5848-4748-8C9D-4C6C256E8575}"/>
              </a:ext>
            </a:extLst>
          </p:cNvPr>
          <p:cNvSpPr>
            <a:spLocks noGrp="1"/>
          </p:cNvSpPr>
          <p:nvPr>
            <p:ph type="title"/>
          </p:nvPr>
        </p:nvSpPr>
        <p:spPr/>
        <p:txBody>
          <a:bodyPr/>
          <a:lstStyle/>
          <a:p>
            <a:r>
              <a:rPr lang="en-US" altLang="zh-CN" sz="2800" dirty="0">
                <a:ea typeface="微软雅黑 Light" panose="020B0502040204020203" pitchFamily="34" charset="-122"/>
                <a:cs typeface="Times New Roman" pitchFamily="18" charset="0"/>
              </a:rPr>
              <a:t>SQL Procedures</a:t>
            </a:r>
            <a:endParaRPr lang="zh-CN" altLang="en-US" dirty="0">
              <a:ea typeface="微软雅黑 Light" panose="020B0502040204020203" pitchFamily="34" charset="-122"/>
            </a:endParaRPr>
          </a:p>
        </p:txBody>
      </p:sp>
      <p:sp>
        <p:nvSpPr>
          <p:cNvPr id="3" name="内容占位符 2">
            <a:extLst>
              <a:ext uri="{FF2B5EF4-FFF2-40B4-BE49-F238E27FC236}">
                <a16:creationId xmlns:a16="http://schemas.microsoft.com/office/drawing/2014/main" id="{713AE927-D41D-4E7F-9D13-9F738A9361F9}"/>
              </a:ext>
            </a:extLst>
          </p:cNvPr>
          <p:cNvSpPr>
            <a:spLocks noGrp="1"/>
          </p:cNvSpPr>
          <p:nvPr>
            <p:ph idx="1"/>
          </p:nvPr>
        </p:nvSpPr>
        <p:spPr/>
        <p:txBody>
          <a:bodyPr/>
          <a:lstStyle/>
          <a:p>
            <a:pPr>
              <a:defRPr/>
            </a:pPr>
            <a:r>
              <a:rPr lang="en-US" altLang="zh-CN" dirty="0">
                <a:cs typeface="Times New Roman" pitchFamily="18" charset="0"/>
              </a:rPr>
              <a:t>Procedures can be invoked either from an SQL procedure or from embedded SQL, using the </a:t>
            </a:r>
            <a:r>
              <a:rPr lang="en-US" altLang="zh-CN" b="1" dirty="0">
                <a:cs typeface="Times New Roman" pitchFamily="18" charset="0"/>
              </a:rPr>
              <a:t>call</a:t>
            </a:r>
            <a:r>
              <a:rPr lang="en-US" altLang="zh-CN" dirty="0">
                <a:cs typeface="Times New Roman" pitchFamily="18" charset="0"/>
              </a:rPr>
              <a:t> statement.</a:t>
            </a:r>
          </a:p>
          <a:p>
            <a:pPr>
              <a:buFont typeface="Monotype Sorts" pitchFamily="2" charset="2"/>
              <a:buNone/>
              <a:defRPr/>
            </a:pPr>
            <a:r>
              <a:rPr lang="en-US" altLang="zh-CN" b="1" dirty="0">
                <a:cs typeface="Times New Roman" pitchFamily="18" charset="0"/>
              </a:rPr>
              <a:t>		declare </a:t>
            </a:r>
            <a:r>
              <a:rPr lang="en-US" altLang="zh-CN" i="1" dirty="0" err="1">
                <a:cs typeface="Times New Roman" pitchFamily="18" charset="0"/>
              </a:rPr>
              <a:t>d_count</a:t>
            </a:r>
            <a:r>
              <a:rPr lang="en-US" altLang="zh-CN" i="1" dirty="0">
                <a:cs typeface="Times New Roman" pitchFamily="18" charset="0"/>
              </a:rPr>
              <a:t> </a:t>
            </a:r>
            <a:r>
              <a:rPr lang="en-US" altLang="zh-CN" b="1" dirty="0">
                <a:cs typeface="Times New Roman" pitchFamily="18" charset="0"/>
              </a:rPr>
              <a:t>integer</a:t>
            </a:r>
            <a:r>
              <a:rPr lang="en-US" altLang="zh-CN" dirty="0">
                <a:cs typeface="Times New Roman" pitchFamily="18" charset="0"/>
              </a:rPr>
              <a:t>;</a:t>
            </a:r>
            <a:br>
              <a:rPr lang="en-US" altLang="zh-CN" dirty="0">
                <a:cs typeface="Times New Roman" pitchFamily="18" charset="0"/>
              </a:rPr>
            </a:br>
            <a:r>
              <a:rPr lang="en-US" altLang="zh-CN" dirty="0">
                <a:cs typeface="Times New Roman" pitchFamily="18" charset="0"/>
              </a:rPr>
              <a:t>	</a:t>
            </a:r>
            <a:r>
              <a:rPr lang="en-US" altLang="zh-CN" b="1" dirty="0">
                <a:solidFill>
                  <a:srgbClr val="FF0000"/>
                </a:solidFill>
                <a:cs typeface="Times New Roman" pitchFamily="18" charset="0"/>
              </a:rPr>
              <a:t>call</a:t>
            </a:r>
            <a:r>
              <a:rPr lang="en-US" altLang="zh-CN" b="1" dirty="0">
                <a:cs typeface="Times New Roman" pitchFamily="18" charset="0"/>
              </a:rPr>
              <a:t> </a:t>
            </a:r>
            <a:r>
              <a:rPr lang="en-US" altLang="zh-CN" i="1" dirty="0" err="1">
                <a:cs typeface="Times New Roman" pitchFamily="18" charset="0"/>
              </a:rPr>
              <a:t>dept_count_proc</a:t>
            </a:r>
            <a:r>
              <a:rPr lang="en-US" altLang="zh-CN" dirty="0">
                <a:cs typeface="Times New Roman" pitchFamily="18" charset="0"/>
              </a:rPr>
              <a:t>( ‘</a:t>
            </a:r>
            <a:r>
              <a:rPr lang="en-US" altLang="zh-CN" dirty="0">
                <a:solidFill>
                  <a:srgbClr val="C00000"/>
                </a:solidFill>
                <a:cs typeface="Times New Roman" pitchFamily="18" charset="0"/>
              </a:rPr>
              <a:t>Physics</a:t>
            </a:r>
            <a:r>
              <a:rPr lang="en-US" altLang="zh-CN" dirty="0">
                <a:cs typeface="Times New Roman" pitchFamily="18" charset="0"/>
              </a:rPr>
              <a:t>’, </a:t>
            </a:r>
            <a:r>
              <a:rPr lang="en-US" altLang="zh-CN" i="1" dirty="0" err="1">
                <a:solidFill>
                  <a:srgbClr val="0070C0"/>
                </a:solidFill>
                <a:cs typeface="Times New Roman" pitchFamily="18" charset="0"/>
              </a:rPr>
              <a:t>d_count</a:t>
            </a:r>
            <a:r>
              <a:rPr lang="en-US" altLang="zh-CN" dirty="0">
                <a:cs typeface="Times New Roman" pitchFamily="18" charset="0"/>
              </a:rPr>
              <a:t>);</a:t>
            </a:r>
          </a:p>
          <a:p>
            <a:pPr>
              <a:buFont typeface="Monotype Sorts" pitchFamily="2" charset="2"/>
              <a:buNone/>
              <a:defRPr/>
            </a:pPr>
            <a:r>
              <a:rPr lang="en-US" altLang="zh-CN" dirty="0">
                <a:cs typeface="Times New Roman" pitchFamily="18" charset="0"/>
              </a:rPr>
              <a:t>	</a:t>
            </a:r>
          </a:p>
          <a:p>
            <a:r>
              <a:rPr lang="en-US" altLang="zh-CN" dirty="0">
                <a:cs typeface="Times New Roman" pitchFamily="18" charset="0"/>
              </a:rPr>
              <a:t>Procedures and functions can be invoked also from dynamic SQL</a:t>
            </a:r>
          </a:p>
          <a:p>
            <a:endParaRPr lang="zh-CN" altLang="en-US" dirty="0"/>
          </a:p>
        </p:txBody>
      </p:sp>
      <p:sp>
        <p:nvSpPr>
          <p:cNvPr id="4" name="日期占位符 3">
            <a:extLst>
              <a:ext uri="{FF2B5EF4-FFF2-40B4-BE49-F238E27FC236}">
                <a16:creationId xmlns:a16="http://schemas.microsoft.com/office/drawing/2014/main" id="{BF2A9768-96B9-426B-B652-8B581D54A0E5}"/>
              </a:ext>
            </a:extLst>
          </p:cNvPr>
          <p:cNvSpPr>
            <a:spLocks noGrp="1"/>
          </p:cNvSpPr>
          <p:nvPr>
            <p:ph type="dt" sz="half" idx="10"/>
          </p:nvPr>
        </p:nvSpPr>
        <p:spPr/>
        <p:txBody>
          <a:bodyPr/>
          <a:lstStyle/>
          <a:p>
            <a:fld id="{29E9BA57-5B72-4767-A661-F6D582EE937B}"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714FE8EA-3BEB-42CD-84FB-A701FB472E2E}"/>
              </a:ext>
            </a:extLst>
          </p:cNvPr>
          <p:cNvSpPr>
            <a:spLocks noGrp="1"/>
          </p:cNvSpPr>
          <p:nvPr>
            <p:ph type="sldNum" sz="quarter" idx="12"/>
          </p:nvPr>
        </p:nvSpPr>
        <p:spPr/>
        <p:txBody>
          <a:bodyPr/>
          <a:lstStyle/>
          <a:p>
            <a:fld id="{47C4BD23-150C-4A56-8E66-9482A3FB2E80}" type="slidenum">
              <a:rPr lang="zh-CN" altLang="en-US" smtClean="0"/>
              <a:pPr/>
              <a:t>47</a:t>
            </a:fld>
            <a:endParaRPr lang="zh-CN" altLang="en-US" dirty="0"/>
          </a:p>
        </p:txBody>
      </p:sp>
      <p:sp>
        <p:nvSpPr>
          <p:cNvPr id="6" name="TextBox 1">
            <a:extLst>
              <a:ext uri="{FF2B5EF4-FFF2-40B4-BE49-F238E27FC236}">
                <a16:creationId xmlns:a16="http://schemas.microsoft.com/office/drawing/2014/main" id="{B4EDE38F-CEF5-4E24-9310-E8294DEAD562}"/>
              </a:ext>
            </a:extLst>
          </p:cNvPr>
          <p:cNvSpPr txBox="1">
            <a:spLocks noChangeArrowheads="1"/>
          </p:cNvSpPr>
          <p:nvPr/>
        </p:nvSpPr>
        <p:spPr bwMode="auto">
          <a:xfrm>
            <a:off x="1067192" y="4006850"/>
            <a:ext cx="8351837" cy="1200150"/>
          </a:xfrm>
          <a:prstGeom prst="rect">
            <a:avLst/>
          </a:prstGeom>
          <a:solidFill>
            <a:srgbClr val="FFFF00"/>
          </a:solidFill>
          <a:ln w="38100">
            <a:solidFill>
              <a:srgbClr val="C00000"/>
            </a:solidFill>
            <a:miter lim="800000"/>
            <a:headEnd/>
            <a:tailEnd/>
          </a:ln>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b="1" dirty="0">
                <a:latin typeface="+mn-lt"/>
                <a:ea typeface="微软雅黑 Light" panose="020B0502040204020203" pitchFamily="34" charset="-122"/>
              </a:rPr>
              <a:t>函数、存储过程预先生成对应的查询执行计划（类似于目标代码），存储在</a:t>
            </a:r>
            <a:r>
              <a:rPr lang="en-US" altLang="zh-CN" b="1" dirty="0">
                <a:latin typeface="+mn-lt"/>
                <a:ea typeface="微软雅黑 Light" panose="020B0502040204020203" pitchFamily="34" charset="-122"/>
              </a:rPr>
              <a:t>DBMS</a:t>
            </a:r>
            <a:r>
              <a:rPr lang="zh-CN" altLang="en-US" b="1" dirty="0">
                <a:latin typeface="+mn-lt"/>
                <a:ea typeface="微软雅黑 Light" panose="020B0502040204020203" pitchFamily="34" charset="-122"/>
              </a:rPr>
              <a:t>中，应用程序直接调用，不需再进行查询处理和优化（</a:t>
            </a:r>
            <a:r>
              <a:rPr lang="en-US" altLang="zh-CN" b="1" dirty="0">
                <a:latin typeface="+mn-lt"/>
                <a:ea typeface="微软雅黑 Light" panose="020B0502040204020203" pitchFamily="34" charset="-122"/>
              </a:rPr>
              <a:t>i.e.</a:t>
            </a:r>
            <a:r>
              <a:rPr lang="zh-CN" altLang="en-US" b="1" dirty="0">
                <a:latin typeface="+mn-lt"/>
                <a:ea typeface="微软雅黑 Light" panose="020B0502040204020203" pitchFamily="34" charset="-122"/>
              </a:rPr>
              <a:t>编译）</a:t>
            </a:r>
          </a:p>
        </p:txBody>
      </p:sp>
    </p:spTree>
    <p:extLst>
      <p:ext uri="{BB962C8B-B14F-4D97-AF65-F5344CB8AC3E}">
        <p14:creationId xmlns:p14="http://schemas.microsoft.com/office/powerpoint/2010/main" val="7530240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9886C1-69C4-4C67-994F-AC7D7E9B2E29}"/>
              </a:ext>
            </a:extLst>
          </p:cNvPr>
          <p:cNvSpPr>
            <a:spLocks noGrp="1"/>
          </p:cNvSpPr>
          <p:nvPr>
            <p:ph type="title"/>
          </p:nvPr>
        </p:nvSpPr>
        <p:spPr/>
        <p:txBody>
          <a:bodyPr>
            <a:normAutofit/>
          </a:bodyPr>
          <a:lstStyle/>
          <a:p>
            <a:r>
              <a:rPr lang="en-US" altLang="zh-CN" sz="2800" dirty="0">
                <a:solidFill>
                  <a:schemeClr val="tx2"/>
                </a:solidFill>
                <a:ea typeface="微软雅黑 Light" panose="020B0502040204020203" pitchFamily="34" charset="-122"/>
              </a:rPr>
              <a:t>Functions and Procedures (cont.)</a:t>
            </a:r>
            <a:endParaRPr lang="zh-CN" altLang="en-US" dirty="0">
              <a:ea typeface="微软雅黑 Light" panose="020B0502040204020203" pitchFamily="34" charset="-122"/>
            </a:endParaRPr>
          </a:p>
        </p:txBody>
      </p:sp>
      <p:sp>
        <p:nvSpPr>
          <p:cNvPr id="3" name="内容占位符 2">
            <a:extLst>
              <a:ext uri="{FF2B5EF4-FFF2-40B4-BE49-F238E27FC236}">
                <a16:creationId xmlns:a16="http://schemas.microsoft.com/office/drawing/2014/main" id="{E5EEEC4B-A507-46E7-B7F7-DCD031A3FB73}"/>
              </a:ext>
            </a:extLst>
          </p:cNvPr>
          <p:cNvSpPr>
            <a:spLocks noGrp="1"/>
          </p:cNvSpPr>
          <p:nvPr>
            <p:ph idx="1"/>
          </p:nvPr>
        </p:nvSpPr>
        <p:spPr>
          <a:xfrm>
            <a:off x="198362" y="772634"/>
            <a:ext cx="5752858" cy="5813231"/>
          </a:xfrm>
        </p:spPr>
        <p:txBody>
          <a:bodyPr/>
          <a:lstStyle/>
          <a:p>
            <a:r>
              <a:rPr lang="en-US" altLang="zh-CN" dirty="0"/>
              <a:t>The functions and procedures defined are stored in DBS, and can be called by SQL statements or programs</a:t>
            </a:r>
          </a:p>
          <a:p>
            <a:endParaRPr lang="zh-CN" altLang="en-US" dirty="0"/>
          </a:p>
        </p:txBody>
      </p:sp>
      <p:sp>
        <p:nvSpPr>
          <p:cNvPr id="4" name="日期占位符 3">
            <a:extLst>
              <a:ext uri="{FF2B5EF4-FFF2-40B4-BE49-F238E27FC236}">
                <a16:creationId xmlns:a16="http://schemas.microsoft.com/office/drawing/2014/main" id="{78E55D57-3CAA-4C9B-B269-0BE3EF26A65C}"/>
              </a:ext>
            </a:extLst>
          </p:cNvPr>
          <p:cNvSpPr>
            <a:spLocks noGrp="1"/>
          </p:cNvSpPr>
          <p:nvPr>
            <p:ph type="dt" sz="half" idx="10"/>
          </p:nvPr>
        </p:nvSpPr>
        <p:spPr/>
        <p:txBody>
          <a:bodyPr/>
          <a:lstStyle/>
          <a:p>
            <a:fld id="{71FC997A-9069-49BA-A936-228CE2E41D2F}"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BC72C70F-7FC7-48FA-97A3-A200FB0E1561}"/>
              </a:ext>
            </a:extLst>
          </p:cNvPr>
          <p:cNvSpPr>
            <a:spLocks noGrp="1"/>
          </p:cNvSpPr>
          <p:nvPr>
            <p:ph type="sldNum" sz="quarter" idx="12"/>
          </p:nvPr>
        </p:nvSpPr>
        <p:spPr/>
        <p:txBody>
          <a:bodyPr/>
          <a:lstStyle/>
          <a:p>
            <a:fld id="{47C4BD23-150C-4A56-8E66-9482A3FB2E80}" type="slidenum">
              <a:rPr lang="zh-CN" altLang="en-US" smtClean="0"/>
              <a:pPr/>
              <a:t>48</a:t>
            </a:fld>
            <a:endParaRPr lang="zh-CN" altLang="en-US" dirty="0"/>
          </a:p>
        </p:txBody>
      </p:sp>
      <p:pic>
        <p:nvPicPr>
          <p:cNvPr id="6" name="Picture 4">
            <a:extLst>
              <a:ext uri="{FF2B5EF4-FFF2-40B4-BE49-F238E27FC236}">
                <a16:creationId xmlns:a16="http://schemas.microsoft.com/office/drawing/2014/main" id="{E807398D-562E-45D0-8F6A-ADB0FA8D27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0850" y="3000687"/>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a:extLst>
              <a:ext uri="{FF2B5EF4-FFF2-40B4-BE49-F238E27FC236}">
                <a16:creationId xmlns:a16="http://schemas.microsoft.com/office/drawing/2014/main" id="{AD3A0616-9362-419D-A936-894D8D6662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44862"/>
            <a:ext cx="5145088" cy="566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Oval 7">
            <a:extLst>
              <a:ext uri="{FF2B5EF4-FFF2-40B4-BE49-F238E27FC236}">
                <a16:creationId xmlns:a16="http://schemas.microsoft.com/office/drawing/2014/main" id="{68610619-41D8-44DE-AFDD-2FD58DB05BFB}"/>
              </a:ext>
            </a:extLst>
          </p:cNvPr>
          <p:cNvSpPr>
            <a:spLocks noChangeArrowheads="1"/>
          </p:cNvSpPr>
          <p:nvPr/>
        </p:nvSpPr>
        <p:spPr bwMode="auto">
          <a:xfrm>
            <a:off x="6877050" y="4084950"/>
            <a:ext cx="2232025" cy="792162"/>
          </a:xfrm>
          <a:prstGeom prst="ellipse">
            <a:avLst/>
          </a:prstGeom>
          <a:noFill/>
          <a:ln w="952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Tree>
    <p:extLst>
      <p:ext uri="{BB962C8B-B14F-4D97-AF65-F5344CB8AC3E}">
        <p14:creationId xmlns:p14="http://schemas.microsoft.com/office/powerpoint/2010/main" val="42771139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D14D40-CB07-4243-AB0E-428570D89494}"/>
              </a:ext>
            </a:extLst>
          </p:cNvPr>
          <p:cNvSpPr>
            <a:spLocks noGrp="1"/>
          </p:cNvSpPr>
          <p:nvPr>
            <p:ph type="title"/>
          </p:nvPr>
        </p:nvSpPr>
        <p:spPr/>
        <p:txBody>
          <a:bodyPr/>
          <a:lstStyle/>
          <a:p>
            <a:r>
              <a:rPr lang="en-US" altLang="zh-CN" sz="2800" dirty="0">
                <a:latin typeface="Times New Roman" pitchFamily="18" charset="0"/>
                <a:cs typeface="Times New Roman" pitchFamily="18" charset="0"/>
              </a:rPr>
              <a:t>Language Constructs for Procedures &amp; Functions</a:t>
            </a:r>
            <a:endParaRPr lang="zh-CN" altLang="en-US" dirty="0"/>
          </a:p>
        </p:txBody>
      </p:sp>
      <p:sp>
        <p:nvSpPr>
          <p:cNvPr id="3" name="内容占位符 2">
            <a:extLst>
              <a:ext uri="{FF2B5EF4-FFF2-40B4-BE49-F238E27FC236}">
                <a16:creationId xmlns:a16="http://schemas.microsoft.com/office/drawing/2014/main" id="{C91EB503-B926-4609-A651-6A503097B65C}"/>
              </a:ext>
            </a:extLst>
          </p:cNvPr>
          <p:cNvSpPr>
            <a:spLocks noGrp="1"/>
          </p:cNvSpPr>
          <p:nvPr>
            <p:ph idx="1"/>
          </p:nvPr>
        </p:nvSpPr>
        <p:spPr/>
        <p:txBody>
          <a:bodyPr/>
          <a:lstStyle/>
          <a:p>
            <a:pPr>
              <a:defRPr/>
            </a:pPr>
            <a:r>
              <a:rPr lang="en-US" altLang="zh-CN" dirty="0">
                <a:cs typeface="Times New Roman" pitchFamily="18" charset="0"/>
              </a:rPr>
              <a:t>SQL supports constructs that gives it almost all the power of a general-purpose programming language.</a:t>
            </a:r>
          </a:p>
          <a:p>
            <a:pPr lvl="1">
              <a:defRPr/>
            </a:pPr>
            <a:r>
              <a:rPr lang="en-US" altLang="zh-CN" dirty="0">
                <a:ea typeface="ＭＳ Ｐゴシック" pitchFamily="34" charset="-128"/>
                <a:cs typeface="Times New Roman" pitchFamily="18" charset="0"/>
              </a:rPr>
              <a:t>warning: </a:t>
            </a:r>
          </a:p>
          <a:p>
            <a:pPr marL="384175" lvl="1" indent="0">
              <a:buFont typeface="Wingdings" pitchFamily="2" charset="2"/>
              <a:buNone/>
              <a:defRPr/>
            </a:pPr>
            <a:r>
              <a:rPr lang="en-US" altLang="zh-CN" dirty="0">
                <a:ea typeface="ＭＳ Ｐゴシック" pitchFamily="34" charset="-128"/>
                <a:cs typeface="Times New Roman" pitchFamily="18" charset="0"/>
              </a:rPr>
              <a:t>     most database systems implement their own variant of the standard syntax below.</a:t>
            </a:r>
          </a:p>
          <a:p>
            <a:pPr>
              <a:defRPr/>
            </a:pPr>
            <a:r>
              <a:rPr lang="en-US" altLang="zh-CN" dirty="0">
                <a:cs typeface="Times New Roman" pitchFamily="18" charset="0"/>
              </a:rPr>
              <a:t>Compound statement: </a:t>
            </a:r>
            <a:r>
              <a:rPr lang="en-US" altLang="zh-CN" b="1" dirty="0">
                <a:cs typeface="Times New Roman" pitchFamily="18" charset="0"/>
              </a:rPr>
              <a:t>begin … end</a:t>
            </a:r>
            <a:r>
              <a:rPr lang="en-US" altLang="zh-CN" dirty="0">
                <a:cs typeface="Times New Roman" pitchFamily="18" charset="0"/>
              </a:rPr>
              <a:t>, </a:t>
            </a:r>
          </a:p>
          <a:p>
            <a:pPr lvl="1">
              <a:defRPr/>
            </a:pPr>
            <a:r>
              <a:rPr lang="en-US" altLang="zh-CN" dirty="0">
                <a:ea typeface="ＭＳ Ｐゴシック" pitchFamily="34" charset="-128"/>
                <a:cs typeface="Times New Roman" pitchFamily="18" charset="0"/>
              </a:rPr>
              <a:t>May contain multiple SQL statements between </a:t>
            </a:r>
            <a:r>
              <a:rPr lang="en-US" altLang="zh-CN" b="1" dirty="0">
                <a:ea typeface="ＭＳ Ｐゴシック" pitchFamily="34" charset="-128"/>
                <a:cs typeface="Times New Roman" pitchFamily="18" charset="0"/>
              </a:rPr>
              <a:t>begin </a:t>
            </a:r>
            <a:r>
              <a:rPr lang="en-US" altLang="zh-CN" dirty="0">
                <a:ea typeface="ＭＳ Ｐゴシック" pitchFamily="34" charset="-128"/>
                <a:cs typeface="Times New Roman" pitchFamily="18" charset="0"/>
              </a:rPr>
              <a:t>and </a:t>
            </a:r>
            <a:r>
              <a:rPr lang="en-US" altLang="zh-CN" b="1" dirty="0">
                <a:ea typeface="ＭＳ Ｐゴシック" pitchFamily="34" charset="-128"/>
                <a:cs typeface="Times New Roman" pitchFamily="18" charset="0"/>
              </a:rPr>
              <a:t>end</a:t>
            </a:r>
            <a:r>
              <a:rPr lang="en-US" altLang="zh-CN" dirty="0">
                <a:ea typeface="ＭＳ Ｐゴシック" pitchFamily="34" charset="-128"/>
                <a:cs typeface="Times New Roman" pitchFamily="18" charset="0"/>
              </a:rPr>
              <a:t>.</a:t>
            </a:r>
          </a:p>
          <a:p>
            <a:pPr lvl="1">
              <a:defRPr/>
            </a:pPr>
            <a:r>
              <a:rPr lang="en-US" altLang="zh-CN" dirty="0">
                <a:ea typeface="ＭＳ Ｐゴシック" pitchFamily="34" charset="-128"/>
                <a:cs typeface="Times New Roman" pitchFamily="18" charset="0"/>
              </a:rPr>
              <a:t>Local variables can be declared within a compound statements</a:t>
            </a:r>
          </a:p>
          <a:p>
            <a:endParaRPr lang="zh-CN" altLang="en-US" dirty="0"/>
          </a:p>
        </p:txBody>
      </p:sp>
      <p:sp>
        <p:nvSpPr>
          <p:cNvPr id="4" name="日期占位符 3">
            <a:extLst>
              <a:ext uri="{FF2B5EF4-FFF2-40B4-BE49-F238E27FC236}">
                <a16:creationId xmlns:a16="http://schemas.microsoft.com/office/drawing/2014/main" id="{A306FDBC-F473-4227-B086-3AB587AF74F3}"/>
              </a:ext>
            </a:extLst>
          </p:cNvPr>
          <p:cNvSpPr>
            <a:spLocks noGrp="1"/>
          </p:cNvSpPr>
          <p:nvPr>
            <p:ph type="dt" sz="half" idx="10"/>
          </p:nvPr>
        </p:nvSpPr>
        <p:spPr/>
        <p:txBody>
          <a:bodyPr/>
          <a:lstStyle/>
          <a:p>
            <a:fld id="{41E639BD-7B73-45CD-B4E9-68DFFFFC7CFD}"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BE5B0A2F-391E-4B1A-BEA7-3C5A1CB81640}"/>
              </a:ext>
            </a:extLst>
          </p:cNvPr>
          <p:cNvSpPr>
            <a:spLocks noGrp="1"/>
          </p:cNvSpPr>
          <p:nvPr>
            <p:ph type="sldNum" sz="quarter" idx="12"/>
          </p:nvPr>
        </p:nvSpPr>
        <p:spPr/>
        <p:txBody>
          <a:bodyPr/>
          <a:lstStyle/>
          <a:p>
            <a:fld id="{47C4BD23-150C-4A56-8E66-9482A3FB2E80}" type="slidenum">
              <a:rPr lang="zh-CN" altLang="en-US" smtClean="0"/>
              <a:pPr/>
              <a:t>49</a:t>
            </a:fld>
            <a:endParaRPr lang="zh-CN" altLang="en-US" dirty="0"/>
          </a:p>
        </p:txBody>
      </p:sp>
      <p:sp>
        <p:nvSpPr>
          <p:cNvPr id="6" name="TextBox 3">
            <a:extLst>
              <a:ext uri="{FF2B5EF4-FFF2-40B4-BE49-F238E27FC236}">
                <a16:creationId xmlns:a16="http://schemas.microsoft.com/office/drawing/2014/main" id="{599E5AF7-C7D9-459B-B7C7-A422C3B688B0}"/>
              </a:ext>
            </a:extLst>
          </p:cNvPr>
          <p:cNvSpPr txBox="1">
            <a:spLocks noChangeArrowheads="1"/>
          </p:cNvSpPr>
          <p:nvPr/>
        </p:nvSpPr>
        <p:spPr bwMode="auto">
          <a:xfrm>
            <a:off x="10179050" y="82169"/>
            <a:ext cx="492125" cy="4619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dirty="0"/>
              <a:t>略</a:t>
            </a:r>
          </a:p>
        </p:txBody>
      </p:sp>
      <p:sp>
        <p:nvSpPr>
          <p:cNvPr id="7" name="TextBox 1">
            <a:extLst>
              <a:ext uri="{FF2B5EF4-FFF2-40B4-BE49-F238E27FC236}">
                <a16:creationId xmlns:a16="http://schemas.microsoft.com/office/drawing/2014/main" id="{895D4DA0-FE49-47B4-8CF1-32F842DD7429}"/>
              </a:ext>
            </a:extLst>
          </p:cNvPr>
          <p:cNvSpPr txBox="1"/>
          <p:nvPr/>
        </p:nvSpPr>
        <p:spPr>
          <a:xfrm>
            <a:off x="7526214" y="4037052"/>
            <a:ext cx="3766626" cy="1200329"/>
          </a:xfrm>
          <a:prstGeom prst="rect">
            <a:avLst/>
          </a:prstGeom>
          <a:solidFill>
            <a:srgbClr val="FFFF00"/>
          </a:solidFill>
        </p:spPr>
        <p:txBody>
          <a:bodyPr wrap="square" rtlCol="0">
            <a:spAutoFit/>
          </a:bodyPr>
          <a:lstStyle/>
          <a:p>
            <a:r>
              <a:rPr lang="zh-CN" altLang="en-US" sz="2400" dirty="0"/>
              <a:t>知乎、</a:t>
            </a:r>
            <a:r>
              <a:rPr lang="en-US" altLang="zh-CN" sz="2400" dirty="0"/>
              <a:t>CSDN</a:t>
            </a:r>
            <a:r>
              <a:rPr lang="zh-CN" altLang="en-US" sz="2400" dirty="0"/>
              <a:t>讨论帖：</a:t>
            </a:r>
            <a:endParaRPr lang="en-US" altLang="zh-CN" sz="2400" dirty="0"/>
          </a:p>
          <a:p>
            <a:endParaRPr lang="en-US" altLang="zh-CN" sz="2400" dirty="0"/>
          </a:p>
          <a:p>
            <a:r>
              <a:rPr lang="zh-CN" altLang="en-US" sz="2400" dirty="0"/>
              <a:t>是否需要存储过程？</a:t>
            </a:r>
          </a:p>
        </p:txBody>
      </p:sp>
    </p:spTree>
    <p:extLst>
      <p:ext uri="{BB962C8B-B14F-4D97-AF65-F5344CB8AC3E}">
        <p14:creationId xmlns:p14="http://schemas.microsoft.com/office/powerpoint/2010/main" val="2115648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6E3F87-E2EE-4EC4-B3BF-92C635833E2A}"/>
              </a:ext>
            </a:extLst>
          </p:cNvPr>
          <p:cNvSpPr>
            <a:spLocks noGrp="1"/>
          </p:cNvSpPr>
          <p:nvPr>
            <p:ph type="title"/>
          </p:nvPr>
        </p:nvSpPr>
        <p:spPr/>
        <p:txBody>
          <a:bodyPr/>
          <a:lstStyle/>
          <a:p>
            <a:r>
              <a:rPr lang="en-US" altLang="zh-CN" sz="2800" dirty="0">
                <a:cs typeface="Times New Roman" pitchFamily="18" charset="0"/>
              </a:rPr>
              <a:t>Accessing SQL From a Programming Language</a:t>
            </a:r>
            <a:endParaRPr lang="zh-CN" altLang="en-US" dirty="0"/>
          </a:p>
        </p:txBody>
      </p:sp>
      <p:sp>
        <p:nvSpPr>
          <p:cNvPr id="3" name="内容占位符 2">
            <a:extLst>
              <a:ext uri="{FF2B5EF4-FFF2-40B4-BE49-F238E27FC236}">
                <a16:creationId xmlns:a16="http://schemas.microsoft.com/office/drawing/2014/main" id="{792EB936-448C-4B38-B904-EA200F6F7D5C}"/>
              </a:ext>
            </a:extLst>
          </p:cNvPr>
          <p:cNvSpPr>
            <a:spLocks noGrp="1"/>
          </p:cNvSpPr>
          <p:nvPr>
            <p:ph idx="1"/>
          </p:nvPr>
        </p:nvSpPr>
        <p:spPr>
          <a:xfrm>
            <a:off x="198362" y="772634"/>
            <a:ext cx="11801304" cy="454716"/>
          </a:xfrm>
        </p:spPr>
        <p:txBody>
          <a:bodyPr>
            <a:normAutofit lnSpcReduction="10000"/>
          </a:bodyPr>
          <a:lstStyle/>
          <a:p>
            <a:r>
              <a:rPr lang="en-US" altLang="en-US" sz="2400" dirty="0"/>
              <a:t>There are two approaches to accessing  SQL from a general-purpose programming language</a:t>
            </a:r>
          </a:p>
          <a:p>
            <a:endParaRPr lang="zh-CN" altLang="en-US" dirty="0"/>
          </a:p>
        </p:txBody>
      </p:sp>
      <p:sp>
        <p:nvSpPr>
          <p:cNvPr id="4" name="日期占位符 3">
            <a:extLst>
              <a:ext uri="{FF2B5EF4-FFF2-40B4-BE49-F238E27FC236}">
                <a16:creationId xmlns:a16="http://schemas.microsoft.com/office/drawing/2014/main" id="{573A8103-0CF1-4980-BA2F-2FAE0295AF88}"/>
              </a:ext>
            </a:extLst>
          </p:cNvPr>
          <p:cNvSpPr>
            <a:spLocks noGrp="1"/>
          </p:cNvSpPr>
          <p:nvPr>
            <p:ph type="dt" sz="half" idx="10"/>
          </p:nvPr>
        </p:nvSpPr>
        <p:spPr/>
        <p:txBody>
          <a:bodyPr/>
          <a:lstStyle/>
          <a:p>
            <a:fld id="{980D1D31-F793-4447-A9DA-ABD3F414204C}"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27DC6197-54F2-4B68-AF11-774606D30E06}"/>
              </a:ext>
            </a:extLst>
          </p:cNvPr>
          <p:cNvSpPr>
            <a:spLocks noGrp="1"/>
          </p:cNvSpPr>
          <p:nvPr>
            <p:ph type="sldNum" sz="quarter" idx="12"/>
          </p:nvPr>
        </p:nvSpPr>
        <p:spPr/>
        <p:txBody>
          <a:bodyPr/>
          <a:lstStyle/>
          <a:p>
            <a:fld id="{47C4BD23-150C-4A56-8E66-9482A3FB2E80}" type="slidenum">
              <a:rPr lang="zh-CN" altLang="en-US" smtClean="0"/>
              <a:pPr/>
              <a:t>5</a:t>
            </a:fld>
            <a:endParaRPr lang="zh-CN" altLang="en-US" dirty="0"/>
          </a:p>
        </p:txBody>
      </p:sp>
      <p:sp>
        <p:nvSpPr>
          <p:cNvPr id="6" name="内容占位符 2">
            <a:extLst>
              <a:ext uri="{FF2B5EF4-FFF2-40B4-BE49-F238E27FC236}">
                <a16:creationId xmlns:a16="http://schemas.microsoft.com/office/drawing/2014/main" id="{187EB176-B9F9-4470-8A34-4EC8F8C500DF}"/>
              </a:ext>
            </a:extLst>
          </p:cNvPr>
          <p:cNvSpPr txBox="1">
            <a:spLocks/>
          </p:cNvSpPr>
          <p:nvPr/>
        </p:nvSpPr>
        <p:spPr>
          <a:xfrm>
            <a:off x="134794" y="1124702"/>
            <a:ext cx="6774549" cy="6371422"/>
          </a:xfrm>
          <a:prstGeom prst="rect">
            <a:avLst/>
          </a:prstGeom>
        </p:spPr>
        <p:txBody>
          <a:bodyPr vert="horz" lIns="91440" tIns="45720" rIns="91440" bIns="45720" rtlCol="0">
            <a:normAutofit/>
          </a:bodyPr>
          <a:lstStyle>
            <a:lvl1pPr marL="269875" indent="-269875" algn="l" defTabSz="914400" rtl="0" eaLnBrk="1" latinLnBrk="0" hangingPunct="1">
              <a:lnSpc>
                <a:spcPct val="100000"/>
              </a:lnSpc>
              <a:spcBef>
                <a:spcPts val="560"/>
              </a:spcBef>
              <a:buClr>
                <a:srgbClr val="0B32D9"/>
              </a:buClr>
              <a:buSzPct val="60000"/>
              <a:buFont typeface="Wingdings" panose="05000000000000000000" pitchFamily="2" charset="2"/>
              <a:buChar char="n"/>
              <a:defRPr sz="2400" kern="1200">
                <a:solidFill>
                  <a:schemeClr val="tx1"/>
                </a:solidFill>
                <a:latin typeface="+mn-lt"/>
                <a:ea typeface="微软雅黑 Light" panose="020B0502040204020203" pitchFamily="34" charset="-122"/>
                <a:cs typeface="Arial" panose="020B0604020202020204" pitchFamily="34" charset="0"/>
              </a:defRPr>
            </a:lvl1pPr>
            <a:lvl2pPr marL="627063" indent="-269875" algn="l" defTabSz="914400" rtl="0" eaLnBrk="1" latinLnBrk="0" hangingPunct="1">
              <a:lnSpc>
                <a:spcPct val="100000"/>
              </a:lnSpc>
              <a:spcBef>
                <a:spcPts val="500"/>
              </a:spcBef>
              <a:buClr>
                <a:srgbClr val="FF0000"/>
              </a:buClr>
              <a:buSzPct val="50000"/>
              <a:buFont typeface="Wingdings" panose="05000000000000000000" pitchFamily="2" charset="2"/>
              <a:buChar char="p"/>
              <a:defRPr sz="2400" kern="1200">
                <a:solidFill>
                  <a:schemeClr val="tx1"/>
                </a:solidFill>
                <a:latin typeface="+mn-lt"/>
                <a:ea typeface="微软雅黑 Light" panose="020B0502040204020203" pitchFamily="34" charset="-122"/>
                <a:cs typeface="Arial" panose="020B0604020202020204" pitchFamily="34" charset="0"/>
              </a:defRPr>
            </a:lvl2pPr>
            <a:lvl3pPr marL="806450" indent="-271463" algn="l" defTabSz="914400" rtl="0" eaLnBrk="1" latinLnBrk="0" hangingPunct="1">
              <a:lnSpc>
                <a:spcPct val="100000"/>
              </a:lnSpc>
              <a:spcBef>
                <a:spcPts val="500"/>
              </a:spcBef>
              <a:buClr>
                <a:schemeClr val="accent2">
                  <a:lumMod val="75000"/>
                </a:schemeClr>
              </a:buClr>
              <a:buSzPct val="133000"/>
              <a:buFont typeface="微软雅黑 Light" panose="020B0502040204020203" pitchFamily="34" charset="-122"/>
              <a:buChar char="－"/>
              <a:tabLst>
                <a:tab pos="806450" algn="l"/>
              </a:tabLst>
              <a:defRPr sz="2400" kern="1200">
                <a:solidFill>
                  <a:schemeClr val="tx1"/>
                </a:solidFill>
                <a:latin typeface="+mn-lt"/>
                <a:ea typeface="微软雅黑 Light" panose="020B0502040204020203" pitchFamily="34" charset="-122"/>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en-US" dirty="0"/>
              <a:t>Dynamic SQL</a:t>
            </a:r>
          </a:p>
          <a:p>
            <a:pPr lvl="2"/>
            <a:r>
              <a:rPr lang="en-US" altLang="zh-CN" dirty="0">
                <a:solidFill>
                  <a:srgbClr val="231F20"/>
                </a:solidFill>
                <a:ea typeface="Times New Roman" panose="02020603050405020304" pitchFamily="18" charset="0"/>
              </a:rPr>
              <a:t>a general-purpose program can connect to and communicate with</a:t>
            </a:r>
            <a:r>
              <a:rPr lang="en-US" altLang="zh-CN" spc="5" dirty="0">
                <a:solidFill>
                  <a:srgbClr val="231F20"/>
                </a:solidFill>
                <a:ea typeface="Times New Roman" panose="02020603050405020304" pitchFamily="18" charset="0"/>
              </a:rPr>
              <a:t> </a:t>
            </a:r>
            <a:r>
              <a:rPr lang="en-US" altLang="zh-CN" dirty="0">
                <a:solidFill>
                  <a:srgbClr val="231F20"/>
                </a:solidFill>
                <a:ea typeface="Times New Roman" panose="02020603050405020304" pitchFamily="18" charset="0"/>
              </a:rPr>
              <a:t>a database server using a collection of functions (for procedural languages) or</a:t>
            </a:r>
            <a:r>
              <a:rPr lang="en-US" altLang="zh-CN" spc="5" dirty="0">
                <a:solidFill>
                  <a:srgbClr val="231F20"/>
                </a:solidFill>
                <a:ea typeface="Times New Roman" panose="02020603050405020304" pitchFamily="18" charset="0"/>
              </a:rPr>
              <a:t> </a:t>
            </a:r>
            <a:r>
              <a:rPr lang="en-US" altLang="zh-CN" dirty="0">
                <a:solidFill>
                  <a:srgbClr val="231F20"/>
                </a:solidFill>
                <a:ea typeface="Times New Roman" panose="02020603050405020304" pitchFamily="18" charset="0"/>
              </a:rPr>
              <a:t>methods (for object-oriented languages)</a:t>
            </a:r>
          </a:p>
          <a:p>
            <a:pPr lvl="2"/>
            <a:r>
              <a:rPr lang="en-US" altLang="zh-CN" dirty="0">
                <a:solidFill>
                  <a:srgbClr val="231F20"/>
                </a:solidFill>
                <a:ea typeface="Times New Roman" panose="02020603050405020304" pitchFamily="18" charset="0"/>
              </a:rPr>
              <a:t>dynamic SQL allows the program to</a:t>
            </a:r>
            <a:r>
              <a:rPr lang="en-US" altLang="zh-CN" spc="5" dirty="0">
                <a:solidFill>
                  <a:srgbClr val="231F20"/>
                </a:solidFill>
                <a:ea typeface="Times New Roman" panose="02020603050405020304" pitchFamily="18" charset="0"/>
              </a:rPr>
              <a:t> </a:t>
            </a:r>
            <a:r>
              <a:rPr lang="en-US" altLang="zh-CN" dirty="0">
                <a:solidFill>
                  <a:srgbClr val="231F20"/>
                </a:solidFill>
                <a:ea typeface="Times New Roman" panose="02020603050405020304" pitchFamily="18" charset="0"/>
              </a:rPr>
              <a:t>construct an SQL query as a character string at runtime, submit the query, and</a:t>
            </a:r>
            <a:r>
              <a:rPr lang="en-US" altLang="zh-CN" spc="5" dirty="0">
                <a:solidFill>
                  <a:srgbClr val="231F20"/>
                </a:solidFill>
                <a:ea typeface="Times New Roman" panose="02020603050405020304" pitchFamily="18" charset="0"/>
              </a:rPr>
              <a:t> </a:t>
            </a:r>
            <a:r>
              <a:rPr lang="en-US" altLang="zh-CN" dirty="0">
                <a:solidFill>
                  <a:srgbClr val="231F20"/>
                </a:solidFill>
                <a:ea typeface="Times New Roman" panose="02020603050405020304" pitchFamily="18" charset="0"/>
              </a:rPr>
              <a:t>then retrieve the result into program variables a tuple at a time</a:t>
            </a:r>
            <a:endParaRPr lang="en-US" altLang="en-US" dirty="0"/>
          </a:p>
          <a:p>
            <a:pPr lvl="2"/>
            <a:r>
              <a:rPr lang="en-US" altLang="zh-CN" sz="2000" b="1" dirty="0">
                <a:solidFill>
                  <a:srgbClr val="1A04BC"/>
                </a:solidFill>
                <a:ea typeface="ＭＳ Ｐゴシック" pitchFamily="34" charset="-128"/>
              </a:rPr>
              <a:t>JDBC</a:t>
            </a:r>
            <a:r>
              <a:rPr lang="en-US" altLang="zh-CN" sz="2000" dirty="0">
                <a:ea typeface="ＭＳ Ｐゴシック" pitchFamily="34" charset="-128"/>
              </a:rPr>
              <a:t> (Java Database Connectivity) works with Java</a:t>
            </a:r>
          </a:p>
          <a:p>
            <a:pPr marL="534987" lvl="2" indent="0">
              <a:buNone/>
            </a:pPr>
            <a:r>
              <a:rPr lang="en-US" altLang="zh-CN" sz="2000" dirty="0">
                <a:ea typeface="ＭＳ Ｐゴシック" pitchFamily="34" charset="-128"/>
              </a:rPr>
              <a:t>      </a:t>
            </a:r>
            <a:r>
              <a:rPr lang="en-US" altLang="zh-CN" sz="2000" dirty="0">
                <a:solidFill>
                  <a:srgbClr val="1A04BC"/>
                </a:solidFill>
                <a:ea typeface="ＭＳ Ｐゴシック" pitchFamily="34" charset="-128"/>
              </a:rPr>
              <a:t>ODBC</a:t>
            </a:r>
            <a:r>
              <a:rPr lang="en-US" altLang="zh-CN" sz="2000" dirty="0">
                <a:ea typeface="ＭＳ Ｐゴシック" pitchFamily="34" charset="-128"/>
              </a:rPr>
              <a:t> (Open Database Connectivity) works with C, C++, C#, and Visual Basic</a:t>
            </a:r>
          </a:p>
          <a:p>
            <a:pPr marL="534987" lvl="2" indent="0">
              <a:buNone/>
            </a:pPr>
            <a:r>
              <a:rPr lang="en-US" altLang="zh-CN" sz="2000" dirty="0">
                <a:ea typeface="ＭＳ Ｐゴシック" pitchFamily="34" charset="-128"/>
              </a:rPr>
              <a:t>       Other API’s such as </a:t>
            </a:r>
            <a:r>
              <a:rPr lang="en-US" altLang="zh-CN" sz="2000" dirty="0">
                <a:solidFill>
                  <a:srgbClr val="1A04BC"/>
                </a:solidFill>
                <a:ea typeface="ＭＳ Ｐゴシック" pitchFamily="34" charset="-128"/>
              </a:rPr>
              <a:t>ADO</a:t>
            </a:r>
            <a:r>
              <a:rPr lang="en-US" altLang="zh-CN" sz="2000" dirty="0">
                <a:ea typeface="ＭＳ Ｐゴシック" pitchFamily="34" charset="-128"/>
              </a:rPr>
              <a:t>.NET sit on top of ODBC</a:t>
            </a:r>
            <a:endParaRPr lang="en-US" altLang="zh-CN" sz="2000" dirty="0">
              <a:cs typeface="Times New Roman" pitchFamily="18" charset="0"/>
            </a:endParaRPr>
          </a:p>
        </p:txBody>
      </p:sp>
      <p:sp>
        <p:nvSpPr>
          <p:cNvPr id="7" name="内容占位符 2">
            <a:extLst>
              <a:ext uri="{FF2B5EF4-FFF2-40B4-BE49-F238E27FC236}">
                <a16:creationId xmlns:a16="http://schemas.microsoft.com/office/drawing/2014/main" id="{3FA43D33-BD28-4BB3-A413-4A2779E2FC02}"/>
              </a:ext>
            </a:extLst>
          </p:cNvPr>
          <p:cNvSpPr txBox="1">
            <a:spLocks/>
          </p:cNvSpPr>
          <p:nvPr/>
        </p:nvSpPr>
        <p:spPr>
          <a:xfrm>
            <a:off x="6444810" y="1124702"/>
            <a:ext cx="5572168" cy="6371422"/>
          </a:xfrm>
          <a:prstGeom prst="rect">
            <a:avLst/>
          </a:prstGeom>
        </p:spPr>
        <p:txBody>
          <a:bodyPr vert="horz" lIns="91440" tIns="45720" rIns="91440" bIns="45720" rtlCol="0">
            <a:normAutofit/>
          </a:bodyPr>
          <a:lstStyle>
            <a:lvl1pPr marL="269875" indent="-269875" algn="l" defTabSz="914400" rtl="0" eaLnBrk="1" latinLnBrk="0" hangingPunct="1">
              <a:lnSpc>
                <a:spcPct val="100000"/>
              </a:lnSpc>
              <a:spcBef>
                <a:spcPts val="560"/>
              </a:spcBef>
              <a:buClr>
                <a:srgbClr val="0B32D9"/>
              </a:buClr>
              <a:buSzPct val="60000"/>
              <a:buFont typeface="Wingdings" panose="05000000000000000000" pitchFamily="2" charset="2"/>
              <a:buChar char="n"/>
              <a:defRPr sz="2400" kern="1200">
                <a:solidFill>
                  <a:schemeClr val="tx1"/>
                </a:solidFill>
                <a:latin typeface="+mn-lt"/>
                <a:ea typeface="微软雅黑 Light" panose="020B0502040204020203" pitchFamily="34" charset="-122"/>
                <a:cs typeface="Arial" panose="020B0604020202020204" pitchFamily="34" charset="0"/>
              </a:defRPr>
            </a:lvl1pPr>
            <a:lvl2pPr marL="627063" indent="-269875" algn="l" defTabSz="914400" rtl="0" eaLnBrk="1" latinLnBrk="0" hangingPunct="1">
              <a:lnSpc>
                <a:spcPct val="100000"/>
              </a:lnSpc>
              <a:spcBef>
                <a:spcPts val="500"/>
              </a:spcBef>
              <a:buClr>
                <a:srgbClr val="FF0000"/>
              </a:buClr>
              <a:buSzPct val="50000"/>
              <a:buFont typeface="Wingdings" panose="05000000000000000000" pitchFamily="2" charset="2"/>
              <a:buChar char="p"/>
              <a:defRPr sz="2400" kern="1200">
                <a:solidFill>
                  <a:schemeClr val="tx1"/>
                </a:solidFill>
                <a:latin typeface="+mn-lt"/>
                <a:ea typeface="微软雅黑 Light" panose="020B0502040204020203" pitchFamily="34" charset="-122"/>
                <a:cs typeface="Arial" panose="020B0604020202020204" pitchFamily="34" charset="0"/>
              </a:defRPr>
            </a:lvl2pPr>
            <a:lvl3pPr marL="806450" indent="-271463" algn="l" defTabSz="914400" rtl="0" eaLnBrk="1" latinLnBrk="0" hangingPunct="1">
              <a:lnSpc>
                <a:spcPct val="100000"/>
              </a:lnSpc>
              <a:spcBef>
                <a:spcPts val="500"/>
              </a:spcBef>
              <a:buClr>
                <a:schemeClr val="accent2">
                  <a:lumMod val="75000"/>
                </a:schemeClr>
              </a:buClr>
              <a:buSzPct val="133000"/>
              <a:buFont typeface="微软雅黑 Light" panose="020B0502040204020203" pitchFamily="34" charset="-122"/>
              <a:buChar char="－"/>
              <a:tabLst>
                <a:tab pos="806450" algn="l"/>
              </a:tabLst>
              <a:defRPr sz="2400" kern="1200">
                <a:solidFill>
                  <a:schemeClr val="tx1"/>
                </a:solidFill>
                <a:latin typeface="+mn-lt"/>
                <a:ea typeface="微软雅黑 Light" panose="020B0502040204020203" pitchFamily="34" charset="-122"/>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zh-CN" dirty="0">
                <a:ea typeface="ＭＳ Ｐゴシック" pitchFamily="34" charset="-128"/>
              </a:rPr>
              <a:t>Embedded SQL</a:t>
            </a:r>
          </a:p>
          <a:p>
            <a:pPr lvl="2"/>
            <a:r>
              <a:rPr lang="en-US" altLang="en-US" dirty="0"/>
              <a:t>the  SQL statements in high-level programming language programs are translated at compile time  into function calls </a:t>
            </a:r>
          </a:p>
          <a:p>
            <a:pPr lvl="2"/>
            <a:r>
              <a:rPr lang="en-US" altLang="en-US" dirty="0"/>
              <a:t>at runtime,  these function calls connect to the database  using an API  that provides dynamic  SQL facilities</a:t>
            </a:r>
            <a:endParaRPr lang="en-US" altLang="zh-CN" dirty="0">
              <a:ea typeface="ＭＳ Ｐゴシック" pitchFamily="34" charset="-128"/>
            </a:endParaRPr>
          </a:p>
          <a:p>
            <a:endParaRPr lang="zh-CN" altLang="en-US" dirty="0"/>
          </a:p>
        </p:txBody>
      </p:sp>
    </p:spTree>
    <p:extLst>
      <p:ext uri="{BB962C8B-B14F-4D97-AF65-F5344CB8AC3E}">
        <p14:creationId xmlns:p14="http://schemas.microsoft.com/office/powerpoint/2010/main" val="15159984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F9D55A-F594-49FC-B08F-26B76B64BAA2}"/>
              </a:ext>
            </a:extLst>
          </p:cNvPr>
          <p:cNvSpPr>
            <a:spLocks noGrp="1"/>
          </p:cNvSpPr>
          <p:nvPr>
            <p:ph type="title"/>
          </p:nvPr>
        </p:nvSpPr>
        <p:spPr/>
        <p:txBody>
          <a:bodyPr/>
          <a:lstStyle/>
          <a:p>
            <a:r>
              <a:rPr lang="en-US" altLang="zh-CN" sz="2800" dirty="0">
                <a:latin typeface="Times New Roman" pitchFamily="18" charset="0"/>
                <a:cs typeface="Times New Roman" pitchFamily="18" charset="0"/>
              </a:rPr>
              <a:t>Language Constructs</a:t>
            </a:r>
            <a:endParaRPr lang="zh-CN" altLang="en-US" dirty="0"/>
          </a:p>
        </p:txBody>
      </p:sp>
      <p:sp>
        <p:nvSpPr>
          <p:cNvPr id="3" name="内容占位符 2">
            <a:extLst>
              <a:ext uri="{FF2B5EF4-FFF2-40B4-BE49-F238E27FC236}">
                <a16:creationId xmlns:a16="http://schemas.microsoft.com/office/drawing/2014/main" id="{1C115EBD-3764-4122-8768-833EDE76C81B}"/>
              </a:ext>
            </a:extLst>
          </p:cNvPr>
          <p:cNvSpPr>
            <a:spLocks noGrp="1"/>
          </p:cNvSpPr>
          <p:nvPr>
            <p:ph idx="1"/>
          </p:nvPr>
        </p:nvSpPr>
        <p:spPr>
          <a:xfrm>
            <a:off x="198362" y="772634"/>
            <a:ext cx="4642878" cy="5813231"/>
          </a:xfrm>
        </p:spPr>
        <p:txBody>
          <a:bodyPr/>
          <a:lstStyle/>
          <a:p>
            <a:r>
              <a:rPr lang="en-US" altLang="zh-CN" b="1" dirty="0">
                <a:cs typeface="Times New Roman" pitchFamily="18" charset="0"/>
              </a:rPr>
              <a:t>While </a:t>
            </a:r>
            <a:r>
              <a:rPr lang="en-US" altLang="zh-CN" dirty="0">
                <a:cs typeface="Times New Roman" pitchFamily="18" charset="0"/>
              </a:rPr>
              <a:t>and </a:t>
            </a:r>
            <a:r>
              <a:rPr lang="en-US" altLang="zh-CN" b="1" dirty="0">
                <a:cs typeface="Times New Roman" pitchFamily="18" charset="0"/>
              </a:rPr>
              <a:t>repeat</a:t>
            </a:r>
            <a:r>
              <a:rPr lang="en-US" altLang="zh-CN" dirty="0">
                <a:cs typeface="Times New Roman" pitchFamily="18" charset="0"/>
              </a:rPr>
              <a:t> statements:</a:t>
            </a:r>
          </a:p>
          <a:p>
            <a:pPr lvl="1"/>
            <a:r>
              <a:rPr lang="en-US" altLang="zh-CN" b="1" dirty="0">
                <a:ea typeface="ＭＳ Ｐゴシック" pitchFamily="34" charset="-128"/>
                <a:cs typeface="Times New Roman" pitchFamily="18" charset="0"/>
              </a:rPr>
              <a:t>  while </a:t>
            </a:r>
            <a:r>
              <a:rPr lang="en-US" altLang="zh-CN" i="1" dirty="0" err="1">
                <a:ea typeface="ＭＳ Ｐゴシック" pitchFamily="34" charset="-128"/>
                <a:cs typeface="Times New Roman" pitchFamily="18" charset="0"/>
              </a:rPr>
              <a:t>boolean</a:t>
            </a:r>
            <a:r>
              <a:rPr lang="en-US" altLang="zh-CN" i="1" dirty="0">
                <a:ea typeface="ＭＳ Ｐゴシック" pitchFamily="34" charset="-128"/>
                <a:cs typeface="Times New Roman" pitchFamily="18" charset="0"/>
              </a:rPr>
              <a:t> expression </a:t>
            </a:r>
            <a:r>
              <a:rPr lang="en-US" altLang="zh-CN" dirty="0">
                <a:ea typeface="ＭＳ Ｐゴシック" pitchFamily="34" charset="-128"/>
                <a:cs typeface="Times New Roman" pitchFamily="18" charset="0"/>
              </a:rPr>
              <a:t> </a:t>
            </a:r>
            <a:r>
              <a:rPr lang="en-US" altLang="zh-CN" b="1" dirty="0">
                <a:ea typeface="ＭＳ Ｐゴシック" pitchFamily="34" charset="-128"/>
                <a:cs typeface="Times New Roman" pitchFamily="18" charset="0"/>
              </a:rPr>
              <a:t>do</a:t>
            </a:r>
          </a:p>
          <a:p>
            <a:pPr lvl="2">
              <a:lnSpc>
                <a:spcPct val="70000"/>
              </a:lnSpc>
              <a:buFont typeface="Webdings" pitchFamily="18" charset="2"/>
              <a:buNone/>
            </a:pPr>
            <a:r>
              <a:rPr lang="en-US" altLang="zh-CN" b="1" dirty="0">
                <a:ea typeface="ＭＳ Ｐゴシック" pitchFamily="34" charset="-128"/>
                <a:cs typeface="Times New Roman" pitchFamily="18" charset="0"/>
              </a:rPr>
              <a:t>           </a:t>
            </a:r>
            <a:r>
              <a:rPr lang="en-US" altLang="zh-CN" i="1" dirty="0">
                <a:ea typeface="ＭＳ Ｐゴシック" pitchFamily="34" charset="-128"/>
                <a:cs typeface="Times New Roman" pitchFamily="18" charset="0"/>
              </a:rPr>
              <a:t>sequence of statements </a:t>
            </a:r>
            <a:r>
              <a:rPr lang="en-US" altLang="zh-CN" dirty="0">
                <a:ea typeface="ＭＳ Ｐゴシック" pitchFamily="34" charset="-128"/>
                <a:cs typeface="Times New Roman" pitchFamily="18" charset="0"/>
              </a:rPr>
              <a:t>;</a:t>
            </a:r>
          </a:p>
          <a:p>
            <a:pPr lvl="1">
              <a:lnSpc>
                <a:spcPct val="70000"/>
              </a:lnSpc>
              <a:buFont typeface="Monotype Sorts" pitchFamily="2" charset="2"/>
              <a:buNone/>
            </a:pPr>
            <a:r>
              <a:rPr lang="en-US" altLang="zh-CN" b="1" dirty="0">
                <a:ea typeface="ＭＳ Ｐゴシック" pitchFamily="34" charset="-128"/>
                <a:cs typeface="Times New Roman" pitchFamily="18" charset="0"/>
              </a:rPr>
              <a:t>		end while</a:t>
            </a:r>
          </a:p>
          <a:p>
            <a:pPr lvl="1">
              <a:lnSpc>
                <a:spcPct val="70000"/>
              </a:lnSpc>
              <a:buFont typeface="Monotype Sorts" pitchFamily="2" charset="2"/>
              <a:buNone/>
            </a:pPr>
            <a:endParaRPr lang="en-US" altLang="zh-CN" b="1" dirty="0">
              <a:ea typeface="ＭＳ Ｐゴシック" pitchFamily="34" charset="-128"/>
              <a:cs typeface="Times New Roman" pitchFamily="18" charset="0"/>
            </a:endParaRPr>
          </a:p>
          <a:p>
            <a:pPr lvl="1"/>
            <a:r>
              <a:rPr lang="en-US" altLang="zh-CN" b="1" dirty="0">
                <a:ea typeface="ＭＳ Ｐゴシック" pitchFamily="34" charset="-128"/>
                <a:cs typeface="Times New Roman" pitchFamily="18" charset="0"/>
              </a:rPr>
              <a:t> repeat</a:t>
            </a:r>
          </a:p>
          <a:p>
            <a:pPr lvl="2">
              <a:lnSpc>
                <a:spcPct val="70000"/>
              </a:lnSpc>
              <a:buFont typeface="Monotype Sorts" pitchFamily="2" charset="2"/>
              <a:buNone/>
            </a:pPr>
            <a:r>
              <a:rPr lang="en-US" altLang="zh-CN" b="1" dirty="0">
                <a:ea typeface="ＭＳ Ｐゴシック" pitchFamily="34" charset="-128"/>
                <a:cs typeface="Times New Roman" pitchFamily="18" charset="0"/>
              </a:rPr>
              <a:t>         </a:t>
            </a:r>
            <a:r>
              <a:rPr lang="en-US" altLang="zh-CN" i="1" dirty="0">
                <a:ea typeface="ＭＳ Ｐゴシック" pitchFamily="34" charset="-128"/>
                <a:cs typeface="Times New Roman" pitchFamily="18" charset="0"/>
              </a:rPr>
              <a:t>sequence of statements </a:t>
            </a:r>
            <a:r>
              <a:rPr lang="en-US" altLang="zh-CN" dirty="0">
                <a:ea typeface="ＭＳ Ｐゴシック" pitchFamily="34" charset="-128"/>
                <a:cs typeface="Times New Roman" pitchFamily="18" charset="0"/>
              </a:rPr>
              <a:t>;</a:t>
            </a:r>
          </a:p>
          <a:p>
            <a:pPr lvl="1">
              <a:lnSpc>
                <a:spcPct val="70000"/>
              </a:lnSpc>
              <a:buFont typeface="Monotype Sorts" pitchFamily="2" charset="2"/>
              <a:buNone/>
            </a:pPr>
            <a:r>
              <a:rPr lang="en-US" altLang="zh-CN" b="1" dirty="0">
                <a:ea typeface="ＭＳ Ｐゴシック" pitchFamily="34" charset="-128"/>
                <a:cs typeface="Times New Roman" pitchFamily="18" charset="0"/>
              </a:rPr>
              <a:t>		until </a:t>
            </a:r>
            <a:r>
              <a:rPr lang="en-US" altLang="zh-CN" i="1" dirty="0" err="1">
                <a:ea typeface="ＭＳ Ｐゴシック" pitchFamily="34" charset="-128"/>
                <a:cs typeface="Times New Roman" pitchFamily="18" charset="0"/>
              </a:rPr>
              <a:t>boolean</a:t>
            </a:r>
            <a:r>
              <a:rPr lang="en-US" altLang="zh-CN" i="1" dirty="0">
                <a:ea typeface="ＭＳ Ｐゴシック" pitchFamily="34" charset="-128"/>
                <a:cs typeface="Times New Roman" pitchFamily="18" charset="0"/>
              </a:rPr>
              <a:t> expression </a:t>
            </a:r>
            <a:endParaRPr lang="en-US" altLang="zh-CN" dirty="0">
              <a:ea typeface="ＭＳ Ｐゴシック" pitchFamily="34" charset="-128"/>
              <a:cs typeface="Times New Roman" pitchFamily="18" charset="0"/>
            </a:endParaRPr>
          </a:p>
          <a:p>
            <a:pPr lvl="1">
              <a:lnSpc>
                <a:spcPct val="70000"/>
              </a:lnSpc>
              <a:buFont typeface="Monotype Sorts" pitchFamily="2" charset="2"/>
              <a:buNone/>
            </a:pPr>
            <a:r>
              <a:rPr lang="en-US" altLang="zh-CN" b="1" dirty="0">
                <a:ea typeface="ＭＳ Ｐゴシック" pitchFamily="34" charset="-128"/>
                <a:cs typeface="Times New Roman" pitchFamily="18" charset="0"/>
              </a:rPr>
              <a:t>		end repeat</a:t>
            </a:r>
            <a:endParaRPr lang="zh-CN" altLang="en-US" dirty="0"/>
          </a:p>
        </p:txBody>
      </p:sp>
      <p:sp>
        <p:nvSpPr>
          <p:cNvPr id="4" name="日期占位符 3">
            <a:extLst>
              <a:ext uri="{FF2B5EF4-FFF2-40B4-BE49-F238E27FC236}">
                <a16:creationId xmlns:a16="http://schemas.microsoft.com/office/drawing/2014/main" id="{6FE33FD1-7141-4549-8D77-6648C6777B46}"/>
              </a:ext>
            </a:extLst>
          </p:cNvPr>
          <p:cNvSpPr>
            <a:spLocks noGrp="1"/>
          </p:cNvSpPr>
          <p:nvPr>
            <p:ph type="dt" sz="half" idx="10"/>
          </p:nvPr>
        </p:nvSpPr>
        <p:spPr/>
        <p:txBody>
          <a:bodyPr/>
          <a:lstStyle/>
          <a:p>
            <a:fld id="{02A9864E-0DFE-4C70-958B-40AC80B72178}"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63A39BDF-4A67-494C-820A-928BCC59E0EB}"/>
              </a:ext>
            </a:extLst>
          </p:cNvPr>
          <p:cNvSpPr>
            <a:spLocks noGrp="1"/>
          </p:cNvSpPr>
          <p:nvPr>
            <p:ph type="sldNum" sz="quarter" idx="12"/>
          </p:nvPr>
        </p:nvSpPr>
        <p:spPr/>
        <p:txBody>
          <a:bodyPr/>
          <a:lstStyle/>
          <a:p>
            <a:fld id="{47C4BD23-150C-4A56-8E66-9482A3FB2E80}" type="slidenum">
              <a:rPr lang="zh-CN" altLang="en-US" smtClean="0"/>
              <a:pPr/>
              <a:t>50</a:t>
            </a:fld>
            <a:endParaRPr lang="zh-CN" altLang="en-US" dirty="0"/>
          </a:p>
        </p:txBody>
      </p:sp>
      <p:sp>
        <p:nvSpPr>
          <p:cNvPr id="6" name="Rectangle 3">
            <a:extLst>
              <a:ext uri="{FF2B5EF4-FFF2-40B4-BE49-F238E27FC236}">
                <a16:creationId xmlns:a16="http://schemas.microsoft.com/office/drawing/2014/main" id="{1A9D0F52-41AD-4395-BE0A-EE499DD2B042}"/>
              </a:ext>
            </a:extLst>
          </p:cNvPr>
          <p:cNvSpPr txBox="1">
            <a:spLocks noChangeArrowheads="1"/>
          </p:cNvSpPr>
          <p:nvPr/>
        </p:nvSpPr>
        <p:spPr>
          <a:xfrm>
            <a:off x="5582678" y="853914"/>
            <a:ext cx="6410960" cy="4903787"/>
          </a:xfrm>
          <a:prstGeom prst="rect">
            <a:avLst/>
          </a:prstGeom>
        </p:spPr>
        <p:txBody>
          <a:bodyPr vert="horz" lIns="91440" tIns="45720" rIns="91440" bIns="45720" rtlCol="0">
            <a:normAutofit/>
          </a:bodyPr>
          <a:lstStyle>
            <a:lvl1pPr marL="269875" indent="-269875" algn="l" defTabSz="914400" rtl="0" eaLnBrk="1" latinLnBrk="0" hangingPunct="1">
              <a:lnSpc>
                <a:spcPct val="100000"/>
              </a:lnSpc>
              <a:spcBef>
                <a:spcPts val="560"/>
              </a:spcBef>
              <a:buClr>
                <a:srgbClr val="0B32D9"/>
              </a:buClr>
              <a:buSzPct val="60000"/>
              <a:buFont typeface="Wingdings" panose="05000000000000000000" pitchFamily="2" charset="2"/>
              <a:buChar char="n"/>
              <a:defRPr sz="2400" kern="1200">
                <a:solidFill>
                  <a:schemeClr val="tx1"/>
                </a:solidFill>
                <a:latin typeface="+mn-lt"/>
                <a:ea typeface="微软雅黑 Light" panose="020B0502040204020203" pitchFamily="34" charset="-122"/>
                <a:cs typeface="Arial" panose="020B0604020202020204" pitchFamily="34" charset="0"/>
              </a:defRPr>
            </a:lvl1pPr>
            <a:lvl2pPr marL="627063" indent="-269875" algn="l" defTabSz="914400" rtl="0" eaLnBrk="1" latinLnBrk="0" hangingPunct="1">
              <a:lnSpc>
                <a:spcPct val="100000"/>
              </a:lnSpc>
              <a:spcBef>
                <a:spcPts val="500"/>
              </a:spcBef>
              <a:buClr>
                <a:srgbClr val="FF0000"/>
              </a:buClr>
              <a:buSzPct val="50000"/>
              <a:buFont typeface="Wingdings" panose="05000000000000000000" pitchFamily="2" charset="2"/>
              <a:buChar char="p"/>
              <a:defRPr sz="2400" kern="1200">
                <a:solidFill>
                  <a:schemeClr val="tx1"/>
                </a:solidFill>
                <a:latin typeface="+mn-lt"/>
                <a:ea typeface="微软雅黑 Light" panose="020B0502040204020203" pitchFamily="34" charset="-122"/>
                <a:cs typeface="Arial" panose="020B0604020202020204" pitchFamily="34" charset="0"/>
              </a:defRPr>
            </a:lvl2pPr>
            <a:lvl3pPr marL="806450" indent="-271463" algn="l" defTabSz="914400" rtl="0" eaLnBrk="1" latinLnBrk="0" hangingPunct="1">
              <a:lnSpc>
                <a:spcPct val="100000"/>
              </a:lnSpc>
              <a:spcBef>
                <a:spcPts val="500"/>
              </a:spcBef>
              <a:buClr>
                <a:schemeClr val="accent2">
                  <a:lumMod val="75000"/>
                </a:schemeClr>
              </a:buClr>
              <a:buSzPct val="133000"/>
              <a:buFont typeface="微软雅黑 Light" panose="020B0502040204020203" pitchFamily="34" charset="-122"/>
              <a:buChar char="－"/>
              <a:tabLst>
                <a:tab pos="806450" algn="l"/>
              </a:tabLst>
              <a:defRPr sz="2400" kern="1200">
                <a:solidFill>
                  <a:schemeClr val="tx1"/>
                </a:solidFill>
                <a:latin typeface="+mn-lt"/>
                <a:ea typeface="微软雅黑 Light" panose="020B0502040204020203" pitchFamily="34" charset="-122"/>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t>Conditional statements  (</a:t>
            </a:r>
            <a:r>
              <a:rPr lang="en-US" altLang="en-US" b="1" dirty="0"/>
              <a:t>if-then-else</a:t>
            </a:r>
            <a:r>
              <a:rPr lang="en-US" altLang="en-US" dirty="0"/>
              <a:t>)</a:t>
            </a:r>
          </a:p>
          <a:p>
            <a:pPr>
              <a:buFont typeface="Monotype Sorts" charset="2"/>
              <a:buNone/>
            </a:pPr>
            <a:r>
              <a:rPr lang="en-US" altLang="en-US" dirty="0"/>
              <a:t>              </a:t>
            </a:r>
            <a:r>
              <a:rPr lang="en-US" altLang="en-US" b="1" dirty="0"/>
              <a:t>if</a:t>
            </a:r>
            <a:r>
              <a:rPr lang="en-US" altLang="en-US" dirty="0"/>
              <a:t> </a:t>
            </a:r>
            <a:r>
              <a:rPr lang="en-US" altLang="en-US" i="1" dirty="0" err="1"/>
              <a:t>boolean</a:t>
            </a:r>
            <a:r>
              <a:rPr lang="en-US" altLang="en-US" i="1" dirty="0"/>
              <a:t>  expression </a:t>
            </a:r>
            <a:br>
              <a:rPr lang="en-US" altLang="en-US" b="1" dirty="0"/>
            </a:br>
            <a:r>
              <a:rPr lang="en-US" altLang="en-US" b="1" dirty="0"/>
              <a:t>	    then </a:t>
            </a:r>
            <a:r>
              <a:rPr lang="en-US" altLang="en-US" i="1" dirty="0"/>
              <a:t>statement or compound statement </a:t>
            </a:r>
            <a:br>
              <a:rPr lang="en-US" altLang="en-US" i="1" dirty="0"/>
            </a:br>
            <a:r>
              <a:rPr lang="en-US" altLang="en-US" i="1" dirty="0"/>
              <a:t>	</a:t>
            </a:r>
            <a:r>
              <a:rPr lang="en-US" altLang="en-US" b="1" dirty="0"/>
              <a:t>elseif </a:t>
            </a:r>
            <a:r>
              <a:rPr lang="en-US" altLang="en-US" i="1" dirty="0" err="1"/>
              <a:t>boolean</a:t>
            </a:r>
            <a:r>
              <a:rPr lang="en-US" altLang="en-US" i="1" dirty="0"/>
              <a:t>  expression </a:t>
            </a:r>
            <a:br>
              <a:rPr lang="en-US" altLang="en-US" b="1" dirty="0"/>
            </a:br>
            <a:r>
              <a:rPr lang="en-US" altLang="en-US" b="1" dirty="0"/>
              <a:t>	</a:t>
            </a:r>
            <a:r>
              <a:rPr lang="en-US" altLang="en-US" dirty="0"/>
              <a:t>    </a:t>
            </a:r>
            <a:r>
              <a:rPr lang="en-US" altLang="en-US" b="1" dirty="0"/>
              <a:t>then </a:t>
            </a:r>
            <a:r>
              <a:rPr lang="en-US" altLang="en-US" i="1" dirty="0"/>
              <a:t>statement or compound statement </a:t>
            </a:r>
            <a:br>
              <a:rPr lang="en-US" altLang="en-US" dirty="0"/>
            </a:br>
            <a:r>
              <a:rPr lang="en-US" altLang="en-US" dirty="0"/>
              <a:t>         </a:t>
            </a:r>
            <a:r>
              <a:rPr lang="en-US" altLang="en-US" b="1" dirty="0"/>
              <a:t>else</a:t>
            </a:r>
            <a:r>
              <a:rPr lang="en-US" altLang="en-US" dirty="0"/>
              <a:t> </a:t>
            </a:r>
            <a:r>
              <a:rPr lang="en-US" altLang="en-US" i="1" dirty="0"/>
              <a:t>statement or compound statement </a:t>
            </a:r>
            <a:br>
              <a:rPr lang="en-US" altLang="en-US" dirty="0"/>
            </a:br>
            <a:r>
              <a:rPr lang="en-US" altLang="en-US" dirty="0"/>
              <a:t>	</a:t>
            </a:r>
            <a:r>
              <a:rPr lang="en-US" altLang="en-US" b="1" dirty="0"/>
              <a:t>end</a:t>
            </a:r>
            <a:r>
              <a:rPr lang="en-US" altLang="en-US" dirty="0"/>
              <a:t> </a:t>
            </a:r>
            <a:r>
              <a:rPr lang="en-US" altLang="en-US" b="1" dirty="0"/>
              <a:t>if</a:t>
            </a:r>
          </a:p>
          <a:p>
            <a:pPr indent="-365760"/>
            <a:endParaRPr lang="en-US" altLang="en-US" dirty="0"/>
          </a:p>
        </p:txBody>
      </p:sp>
    </p:spTree>
    <p:extLst>
      <p:ext uri="{BB962C8B-B14F-4D97-AF65-F5344CB8AC3E}">
        <p14:creationId xmlns:p14="http://schemas.microsoft.com/office/powerpoint/2010/main" val="7941455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04BDD-3090-4FA4-9D93-96529750440D}"/>
              </a:ext>
            </a:extLst>
          </p:cNvPr>
          <p:cNvSpPr>
            <a:spLocks noGrp="1"/>
          </p:cNvSpPr>
          <p:nvPr>
            <p:ph type="title"/>
          </p:nvPr>
        </p:nvSpPr>
        <p:spPr/>
        <p:txBody>
          <a:bodyPr/>
          <a:lstStyle/>
          <a:p>
            <a:r>
              <a:rPr lang="en-US" altLang="zh-CN" sz="2800" dirty="0">
                <a:latin typeface="Times New Roman" pitchFamily="18" charset="0"/>
                <a:cs typeface="Times New Roman" pitchFamily="18" charset="0"/>
              </a:rPr>
              <a:t>Language Constructs</a:t>
            </a:r>
            <a:endParaRPr lang="zh-CN" altLang="en-US" dirty="0"/>
          </a:p>
        </p:txBody>
      </p:sp>
      <p:sp>
        <p:nvSpPr>
          <p:cNvPr id="3" name="内容占位符 2">
            <a:extLst>
              <a:ext uri="{FF2B5EF4-FFF2-40B4-BE49-F238E27FC236}">
                <a16:creationId xmlns:a16="http://schemas.microsoft.com/office/drawing/2014/main" id="{86F0AF16-1F7D-423F-B6A3-C4E29D14FA2D}"/>
              </a:ext>
            </a:extLst>
          </p:cNvPr>
          <p:cNvSpPr>
            <a:spLocks noGrp="1"/>
          </p:cNvSpPr>
          <p:nvPr>
            <p:ph idx="1"/>
          </p:nvPr>
        </p:nvSpPr>
        <p:spPr/>
        <p:txBody>
          <a:bodyPr/>
          <a:lstStyle/>
          <a:p>
            <a:pPr>
              <a:lnSpc>
                <a:spcPct val="80000"/>
              </a:lnSpc>
            </a:pPr>
            <a:r>
              <a:rPr lang="en-US" altLang="zh-CN" b="1" dirty="0">
                <a:cs typeface="Times New Roman" pitchFamily="18" charset="0"/>
              </a:rPr>
              <a:t>For</a:t>
            </a:r>
            <a:r>
              <a:rPr lang="en-US" altLang="zh-CN" dirty="0">
                <a:cs typeface="Times New Roman" pitchFamily="18" charset="0"/>
              </a:rPr>
              <a:t> loop</a:t>
            </a:r>
          </a:p>
          <a:p>
            <a:pPr lvl="1">
              <a:lnSpc>
                <a:spcPct val="80000"/>
              </a:lnSpc>
            </a:pPr>
            <a:r>
              <a:rPr lang="en-US" altLang="zh-CN" dirty="0">
                <a:ea typeface="ＭＳ Ｐゴシック" pitchFamily="34" charset="-128"/>
                <a:cs typeface="Times New Roman" pitchFamily="18" charset="0"/>
              </a:rPr>
              <a:t>Permits iteration over all results of a query</a:t>
            </a:r>
          </a:p>
          <a:p>
            <a:r>
              <a:rPr lang="en-US" altLang="zh-CN" dirty="0">
                <a:cs typeface="Times New Roman" pitchFamily="18" charset="0"/>
              </a:rPr>
              <a:t>Example:   Find the budget of all departments</a:t>
            </a:r>
            <a:br>
              <a:rPr lang="en-US" altLang="zh-CN" dirty="0">
                <a:cs typeface="Times New Roman" pitchFamily="18" charset="0"/>
              </a:rPr>
            </a:br>
            <a:br>
              <a:rPr lang="en-US" altLang="zh-CN" dirty="0">
                <a:cs typeface="Times New Roman" pitchFamily="18" charset="0"/>
              </a:rPr>
            </a:br>
            <a:r>
              <a:rPr lang="en-US" altLang="zh-CN" dirty="0">
                <a:cs typeface="Times New Roman" pitchFamily="18" charset="0"/>
              </a:rPr>
              <a:t>  </a:t>
            </a:r>
            <a:r>
              <a:rPr lang="en-US" altLang="zh-CN" b="1" dirty="0">
                <a:cs typeface="Times New Roman" pitchFamily="18" charset="0"/>
              </a:rPr>
              <a:t>declare </a:t>
            </a:r>
            <a:r>
              <a:rPr lang="en-US" altLang="zh-CN" i="1" dirty="0">
                <a:cs typeface="Times New Roman" pitchFamily="18" charset="0"/>
              </a:rPr>
              <a:t>n  </a:t>
            </a:r>
            <a:r>
              <a:rPr lang="en-US" altLang="zh-CN" b="1" dirty="0">
                <a:cs typeface="Times New Roman" pitchFamily="18" charset="0"/>
              </a:rPr>
              <a:t>integer default </a:t>
            </a:r>
            <a:r>
              <a:rPr lang="en-US" altLang="zh-CN" dirty="0">
                <a:cs typeface="Times New Roman" pitchFamily="18" charset="0"/>
              </a:rPr>
              <a:t>0;</a:t>
            </a:r>
            <a:br>
              <a:rPr lang="en-US" altLang="zh-CN" dirty="0">
                <a:cs typeface="Times New Roman" pitchFamily="18" charset="0"/>
              </a:rPr>
            </a:br>
            <a:r>
              <a:rPr lang="en-US" altLang="zh-CN" dirty="0">
                <a:cs typeface="Times New Roman" pitchFamily="18" charset="0"/>
              </a:rPr>
              <a:t>   </a:t>
            </a:r>
            <a:r>
              <a:rPr lang="en-US" altLang="zh-CN" b="1" dirty="0">
                <a:cs typeface="Times New Roman" pitchFamily="18" charset="0"/>
              </a:rPr>
              <a:t>for </a:t>
            </a:r>
            <a:r>
              <a:rPr lang="en-US" altLang="zh-CN" i="1" dirty="0">
                <a:cs typeface="Times New Roman" pitchFamily="18" charset="0"/>
              </a:rPr>
              <a:t>r  </a:t>
            </a:r>
            <a:r>
              <a:rPr lang="en-US" altLang="zh-CN" b="1" dirty="0">
                <a:cs typeface="Times New Roman" pitchFamily="18" charset="0"/>
              </a:rPr>
              <a:t>as</a:t>
            </a:r>
            <a:br>
              <a:rPr lang="en-US" altLang="zh-CN" b="1" dirty="0">
                <a:cs typeface="Times New Roman" pitchFamily="18" charset="0"/>
              </a:rPr>
            </a:br>
            <a:r>
              <a:rPr lang="en-US" altLang="zh-CN" b="1" dirty="0">
                <a:cs typeface="Times New Roman" pitchFamily="18" charset="0"/>
              </a:rPr>
              <a:t>         select </a:t>
            </a:r>
            <a:r>
              <a:rPr lang="en-US" altLang="zh-CN" i="1" dirty="0">
                <a:cs typeface="Times New Roman" pitchFamily="18" charset="0"/>
              </a:rPr>
              <a:t>budget </a:t>
            </a:r>
            <a:r>
              <a:rPr lang="en-US" altLang="zh-CN" b="1" dirty="0">
                <a:cs typeface="Times New Roman" pitchFamily="18" charset="0"/>
              </a:rPr>
              <a:t>from </a:t>
            </a:r>
            <a:r>
              <a:rPr lang="en-US" altLang="zh-CN" i="1" dirty="0">
                <a:cs typeface="Times New Roman" pitchFamily="18" charset="0"/>
              </a:rPr>
              <a:t>department</a:t>
            </a:r>
            <a:br>
              <a:rPr lang="en-US" altLang="zh-CN" dirty="0">
                <a:cs typeface="Times New Roman" pitchFamily="18" charset="0"/>
              </a:rPr>
            </a:br>
            <a:r>
              <a:rPr lang="en-US" altLang="zh-CN" dirty="0">
                <a:cs typeface="Times New Roman" pitchFamily="18" charset="0"/>
              </a:rPr>
              <a:t>   </a:t>
            </a:r>
            <a:r>
              <a:rPr lang="en-US" altLang="zh-CN" b="1" dirty="0">
                <a:cs typeface="Times New Roman" pitchFamily="18" charset="0"/>
              </a:rPr>
              <a:t>do</a:t>
            </a:r>
            <a:br>
              <a:rPr lang="en-US" altLang="zh-CN" b="1" dirty="0">
                <a:cs typeface="Times New Roman" pitchFamily="18" charset="0"/>
              </a:rPr>
            </a:br>
            <a:r>
              <a:rPr lang="en-US" altLang="zh-CN" b="1" dirty="0">
                <a:cs typeface="Times New Roman" pitchFamily="18" charset="0"/>
              </a:rPr>
              <a:t>	       set </a:t>
            </a:r>
            <a:r>
              <a:rPr lang="en-US" altLang="zh-CN" i="1" dirty="0">
                <a:cs typeface="Times New Roman" pitchFamily="18" charset="0"/>
              </a:rPr>
              <a:t>n </a:t>
            </a:r>
            <a:r>
              <a:rPr lang="en-US" altLang="zh-CN" dirty="0">
                <a:cs typeface="Times New Roman" pitchFamily="18" charset="0"/>
              </a:rPr>
              <a:t>= </a:t>
            </a:r>
            <a:r>
              <a:rPr lang="en-US" altLang="zh-CN" i="1" dirty="0">
                <a:cs typeface="Times New Roman" pitchFamily="18" charset="0"/>
              </a:rPr>
              <a:t>n </a:t>
            </a:r>
            <a:r>
              <a:rPr lang="en-US" altLang="zh-CN" dirty="0">
                <a:cs typeface="Times New Roman" pitchFamily="18" charset="0"/>
              </a:rPr>
              <a:t>+ </a:t>
            </a:r>
            <a:r>
              <a:rPr lang="en-US" altLang="zh-CN" dirty="0" err="1">
                <a:cs typeface="Times New Roman" pitchFamily="18" charset="0"/>
              </a:rPr>
              <a:t>r.</a:t>
            </a:r>
            <a:r>
              <a:rPr lang="en-US" altLang="zh-CN" i="1" dirty="0" err="1">
                <a:cs typeface="Times New Roman" pitchFamily="18" charset="0"/>
              </a:rPr>
              <a:t>budget</a:t>
            </a:r>
            <a:br>
              <a:rPr lang="en-US" altLang="zh-CN" i="1" dirty="0">
                <a:cs typeface="Times New Roman" pitchFamily="18" charset="0"/>
              </a:rPr>
            </a:br>
            <a:r>
              <a:rPr lang="en-US" altLang="zh-CN" i="1" dirty="0">
                <a:cs typeface="Times New Roman" pitchFamily="18" charset="0"/>
              </a:rPr>
              <a:t>   </a:t>
            </a:r>
            <a:r>
              <a:rPr lang="en-US" altLang="zh-CN" b="1" dirty="0">
                <a:cs typeface="Times New Roman" pitchFamily="18" charset="0"/>
              </a:rPr>
              <a:t>end for</a:t>
            </a:r>
            <a:endParaRPr lang="en-US" altLang="zh-CN" dirty="0">
              <a:cs typeface="Times New Roman" pitchFamily="18" charset="0"/>
            </a:endParaRPr>
          </a:p>
          <a:p>
            <a:endParaRPr lang="zh-CN" altLang="en-US" dirty="0"/>
          </a:p>
        </p:txBody>
      </p:sp>
      <p:sp>
        <p:nvSpPr>
          <p:cNvPr id="4" name="日期占位符 3">
            <a:extLst>
              <a:ext uri="{FF2B5EF4-FFF2-40B4-BE49-F238E27FC236}">
                <a16:creationId xmlns:a16="http://schemas.microsoft.com/office/drawing/2014/main" id="{17E060EF-A4D9-4F5D-B7EB-EBD1FA9FA361}"/>
              </a:ext>
            </a:extLst>
          </p:cNvPr>
          <p:cNvSpPr>
            <a:spLocks noGrp="1"/>
          </p:cNvSpPr>
          <p:nvPr>
            <p:ph type="dt" sz="half" idx="10"/>
          </p:nvPr>
        </p:nvSpPr>
        <p:spPr/>
        <p:txBody>
          <a:bodyPr/>
          <a:lstStyle/>
          <a:p>
            <a:fld id="{8EDC1F62-B908-4479-88CD-D89322095F1D}"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CC134FF7-95CC-4B80-BBAA-04792A15A60B}"/>
              </a:ext>
            </a:extLst>
          </p:cNvPr>
          <p:cNvSpPr>
            <a:spLocks noGrp="1"/>
          </p:cNvSpPr>
          <p:nvPr>
            <p:ph type="sldNum" sz="quarter" idx="12"/>
          </p:nvPr>
        </p:nvSpPr>
        <p:spPr/>
        <p:txBody>
          <a:bodyPr/>
          <a:lstStyle/>
          <a:p>
            <a:fld id="{47C4BD23-150C-4A56-8E66-9482A3FB2E80}" type="slidenum">
              <a:rPr lang="zh-CN" altLang="en-US" smtClean="0"/>
              <a:pPr/>
              <a:t>51</a:t>
            </a:fld>
            <a:endParaRPr lang="zh-CN" altLang="en-US" dirty="0"/>
          </a:p>
        </p:txBody>
      </p:sp>
    </p:spTree>
    <p:extLst>
      <p:ext uri="{BB962C8B-B14F-4D97-AF65-F5344CB8AC3E}">
        <p14:creationId xmlns:p14="http://schemas.microsoft.com/office/powerpoint/2010/main" val="1466263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74F37B-BFDB-4F7A-AC68-E578DE73065F}"/>
              </a:ext>
            </a:extLst>
          </p:cNvPr>
          <p:cNvSpPr>
            <a:spLocks noGrp="1"/>
          </p:cNvSpPr>
          <p:nvPr>
            <p:ph type="title"/>
          </p:nvPr>
        </p:nvSpPr>
        <p:spPr/>
        <p:txBody>
          <a:bodyPr/>
          <a:lstStyle/>
          <a:p>
            <a:r>
              <a:rPr lang="en-US" altLang="en-US" dirty="0"/>
              <a:t>Example procedure</a:t>
            </a:r>
            <a:endParaRPr lang="zh-CN" altLang="en-US" dirty="0"/>
          </a:p>
        </p:txBody>
      </p:sp>
      <p:sp>
        <p:nvSpPr>
          <p:cNvPr id="3" name="内容占位符 2">
            <a:extLst>
              <a:ext uri="{FF2B5EF4-FFF2-40B4-BE49-F238E27FC236}">
                <a16:creationId xmlns:a16="http://schemas.microsoft.com/office/drawing/2014/main" id="{2EB65CB6-D87B-4969-8CAD-337736FB1EB7}"/>
              </a:ext>
            </a:extLst>
          </p:cNvPr>
          <p:cNvSpPr>
            <a:spLocks noGrp="1"/>
          </p:cNvSpPr>
          <p:nvPr>
            <p:ph idx="1"/>
          </p:nvPr>
        </p:nvSpPr>
        <p:spPr/>
        <p:txBody>
          <a:bodyPr/>
          <a:lstStyle/>
          <a:p>
            <a:r>
              <a:rPr lang="en-US" altLang="en-US" dirty="0"/>
              <a:t>Registers student after ensuring classroom capacity is not exceeded</a:t>
            </a:r>
          </a:p>
          <a:p>
            <a:pPr lvl="1"/>
            <a:r>
              <a:rPr lang="en-US" altLang="en-US" dirty="0">
                <a:ea typeface="ＭＳ Ｐゴシック" panose="020B0600070205080204" pitchFamily="34" charset="-128"/>
              </a:rPr>
              <a:t>Returns 0 on success and -1 if capacity is exceeded</a:t>
            </a:r>
          </a:p>
          <a:p>
            <a:pPr lvl="1"/>
            <a:r>
              <a:rPr lang="en-US" altLang="en-US" dirty="0">
                <a:ea typeface="ＭＳ Ｐゴシック" panose="020B0600070205080204" pitchFamily="34" charset="-128"/>
              </a:rPr>
              <a:t>See book (page 202) for details</a:t>
            </a:r>
          </a:p>
          <a:p>
            <a:r>
              <a:rPr lang="en-US" altLang="en-US" dirty="0"/>
              <a:t>Signaling of exception conditions, and declaring handlers for exceptions</a:t>
            </a:r>
          </a:p>
          <a:p>
            <a:pPr>
              <a:buFont typeface="Monotype Sorts" charset="2"/>
              <a:buNone/>
            </a:pPr>
            <a:r>
              <a:rPr lang="en-US" altLang="en-US" b="1" dirty="0"/>
              <a:t>		declare </a:t>
            </a:r>
            <a:r>
              <a:rPr lang="en-US" altLang="en-US" i="1" dirty="0" err="1"/>
              <a:t>out_of_classroom_seats</a:t>
            </a:r>
            <a:r>
              <a:rPr lang="en-US" altLang="en-US" i="1" dirty="0"/>
              <a:t>  </a:t>
            </a:r>
            <a:r>
              <a:rPr lang="en-US" altLang="en-US" b="1" dirty="0"/>
              <a:t>condition</a:t>
            </a:r>
            <a:br>
              <a:rPr lang="en-US" altLang="en-US" b="1" dirty="0"/>
            </a:br>
            <a:r>
              <a:rPr lang="en-US" altLang="en-US" b="1" dirty="0"/>
              <a:t>	declare exit handler for </a:t>
            </a:r>
            <a:r>
              <a:rPr lang="en-US" altLang="en-US" i="1" dirty="0" err="1"/>
              <a:t>out_of_classroom_seats</a:t>
            </a:r>
            <a:br>
              <a:rPr lang="en-US" altLang="en-US" i="1" dirty="0"/>
            </a:br>
            <a:r>
              <a:rPr lang="en-US" altLang="en-US" i="1" dirty="0"/>
              <a:t>	</a:t>
            </a:r>
            <a:r>
              <a:rPr lang="en-US" altLang="en-US" b="1" dirty="0"/>
              <a:t>begin</a:t>
            </a:r>
            <a:br>
              <a:rPr lang="en-US" altLang="en-US" b="1" dirty="0"/>
            </a:br>
            <a:r>
              <a:rPr lang="en-US" altLang="en-US" b="1" dirty="0"/>
              <a:t>	</a:t>
            </a:r>
            <a:r>
              <a:rPr lang="en-US" altLang="en-US" dirty="0"/>
              <a:t>…</a:t>
            </a:r>
            <a:br>
              <a:rPr lang="en-US" altLang="en-US" dirty="0"/>
            </a:br>
            <a:r>
              <a:rPr lang="en-US" altLang="en-US" dirty="0"/>
              <a:t>	</a:t>
            </a:r>
            <a:r>
              <a:rPr lang="en-US" altLang="en-US" b="1" dirty="0"/>
              <a:t>end</a:t>
            </a:r>
          </a:p>
          <a:p>
            <a:r>
              <a:rPr lang="en-US" altLang="en-US" dirty="0"/>
              <a:t>The statements between the </a:t>
            </a:r>
            <a:r>
              <a:rPr lang="en-US" altLang="en-US" b="1" dirty="0"/>
              <a:t>begin</a:t>
            </a:r>
            <a:r>
              <a:rPr lang="en-US" altLang="en-US" dirty="0"/>
              <a:t> and the </a:t>
            </a:r>
            <a:r>
              <a:rPr lang="en-US" altLang="en-US" b="1" dirty="0"/>
              <a:t>end</a:t>
            </a:r>
            <a:r>
              <a:rPr lang="en-US" altLang="en-US" dirty="0"/>
              <a:t> can raise an exception by executing  “</a:t>
            </a:r>
            <a:r>
              <a:rPr lang="en-US" altLang="en-US" b="1" dirty="0"/>
              <a:t>signal</a:t>
            </a:r>
            <a:r>
              <a:rPr lang="en-US" altLang="en-US" dirty="0"/>
              <a:t> </a:t>
            </a:r>
            <a:r>
              <a:rPr lang="en-US" altLang="en-US" i="1" dirty="0" err="1"/>
              <a:t>out_of_classroom_seats</a:t>
            </a:r>
            <a:r>
              <a:rPr lang="en-US" altLang="en-US" i="1" dirty="0"/>
              <a:t>”</a:t>
            </a:r>
            <a:endParaRPr lang="en-US" altLang="en-US" dirty="0"/>
          </a:p>
          <a:p>
            <a:r>
              <a:rPr lang="en-US" altLang="en-US" dirty="0"/>
              <a:t>The handler says that if the condition arises he action to be taken is to exit the enclosing  the </a:t>
            </a:r>
            <a:r>
              <a:rPr lang="en-US" altLang="en-US" b="1" dirty="0"/>
              <a:t>begin</a:t>
            </a:r>
            <a:r>
              <a:rPr lang="en-US" altLang="en-US" dirty="0"/>
              <a:t>  </a:t>
            </a:r>
            <a:r>
              <a:rPr lang="en-US" altLang="en-US" b="1" dirty="0"/>
              <a:t>end</a:t>
            </a:r>
            <a:r>
              <a:rPr lang="en-US" altLang="en-US" dirty="0"/>
              <a:t> statement. </a:t>
            </a:r>
          </a:p>
          <a:p>
            <a:endParaRPr lang="zh-CN" altLang="en-US" dirty="0"/>
          </a:p>
        </p:txBody>
      </p:sp>
      <p:sp>
        <p:nvSpPr>
          <p:cNvPr id="4" name="日期占位符 3">
            <a:extLst>
              <a:ext uri="{FF2B5EF4-FFF2-40B4-BE49-F238E27FC236}">
                <a16:creationId xmlns:a16="http://schemas.microsoft.com/office/drawing/2014/main" id="{445365CF-8533-4116-AAD5-79AA3845FEE0}"/>
              </a:ext>
            </a:extLst>
          </p:cNvPr>
          <p:cNvSpPr>
            <a:spLocks noGrp="1"/>
          </p:cNvSpPr>
          <p:nvPr>
            <p:ph type="dt" sz="half" idx="10"/>
          </p:nvPr>
        </p:nvSpPr>
        <p:spPr/>
        <p:txBody>
          <a:bodyPr/>
          <a:lstStyle/>
          <a:p>
            <a:fld id="{D7B71F78-1F95-43D2-9395-DDBDCED6C661}"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F486EF93-BB0A-4E0B-A705-DA57F3F3A138}"/>
              </a:ext>
            </a:extLst>
          </p:cNvPr>
          <p:cNvSpPr>
            <a:spLocks noGrp="1"/>
          </p:cNvSpPr>
          <p:nvPr>
            <p:ph type="sldNum" sz="quarter" idx="12"/>
          </p:nvPr>
        </p:nvSpPr>
        <p:spPr/>
        <p:txBody>
          <a:bodyPr/>
          <a:lstStyle/>
          <a:p>
            <a:fld id="{47C4BD23-150C-4A56-8E66-9482A3FB2E80}" type="slidenum">
              <a:rPr lang="zh-CN" altLang="en-US" smtClean="0"/>
              <a:pPr/>
              <a:t>52</a:t>
            </a:fld>
            <a:endParaRPr lang="zh-CN" altLang="en-US" dirty="0"/>
          </a:p>
        </p:txBody>
      </p:sp>
    </p:spTree>
    <p:extLst>
      <p:ext uri="{BB962C8B-B14F-4D97-AF65-F5344CB8AC3E}">
        <p14:creationId xmlns:p14="http://schemas.microsoft.com/office/powerpoint/2010/main" val="9799034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3F5EEA-2877-4AE2-BF1D-5D8741179248}"/>
              </a:ext>
            </a:extLst>
          </p:cNvPr>
          <p:cNvSpPr>
            <a:spLocks noGrp="1"/>
          </p:cNvSpPr>
          <p:nvPr>
            <p:ph type="title"/>
          </p:nvPr>
        </p:nvSpPr>
        <p:spPr/>
        <p:txBody>
          <a:bodyPr/>
          <a:lstStyle/>
          <a:p>
            <a:r>
              <a:rPr lang="en-US" altLang="en-US" dirty="0">
                <a:effectLst>
                  <a:outerShdw blurRad="38100" dist="38100" dir="2700000" algn="tl">
                    <a:srgbClr val="C0C0C0"/>
                  </a:outerShdw>
                </a:effectLst>
              </a:rPr>
              <a:t>External Language Routines</a:t>
            </a:r>
            <a:endParaRPr lang="zh-CN" altLang="en-US" dirty="0"/>
          </a:p>
        </p:txBody>
      </p:sp>
      <p:sp>
        <p:nvSpPr>
          <p:cNvPr id="3" name="内容占位符 2">
            <a:extLst>
              <a:ext uri="{FF2B5EF4-FFF2-40B4-BE49-F238E27FC236}">
                <a16:creationId xmlns:a16="http://schemas.microsoft.com/office/drawing/2014/main" id="{5794DD55-EB4F-4F3D-86AC-D2C50D566FDA}"/>
              </a:ext>
            </a:extLst>
          </p:cNvPr>
          <p:cNvSpPr>
            <a:spLocks noGrp="1"/>
          </p:cNvSpPr>
          <p:nvPr>
            <p:ph idx="1"/>
          </p:nvPr>
        </p:nvSpPr>
        <p:spPr/>
        <p:txBody>
          <a:bodyPr/>
          <a:lstStyle/>
          <a:p>
            <a:r>
              <a:rPr kumimoji="0" lang="en-US" altLang="en-US" dirty="0"/>
              <a:t>SQL allows us to define functions in a programming language such as Java, C#, C or C++. </a:t>
            </a:r>
          </a:p>
          <a:p>
            <a:pPr lvl="1"/>
            <a:r>
              <a:rPr lang="en-US" altLang="en-US" dirty="0">
                <a:ea typeface="ＭＳ Ｐゴシック" panose="020B0600070205080204" pitchFamily="34" charset="-128"/>
              </a:rPr>
              <a:t>Can be more efficient than functions defined in SQL, and computations that cannot be carried out in SQL\can be executed by these functions.</a:t>
            </a:r>
          </a:p>
          <a:p>
            <a:r>
              <a:rPr lang="en-US" altLang="en-US" dirty="0"/>
              <a:t>Declaring external language procedures and functions</a:t>
            </a:r>
            <a:br>
              <a:rPr lang="en-US" altLang="en-US" dirty="0"/>
            </a:br>
            <a:endParaRPr lang="en-US" altLang="en-US" dirty="0"/>
          </a:p>
          <a:p>
            <a:pPr>
              <a:buFont typeface="Monotype Sorts" charset="2"/>
              <a:buNone/>
            </a:pPr>
            <a:r>
              <a:rPr lang="en-US" altLang="en-US" dirty="0"/>
              <a:t>	     </a:t>
            </a:r>
            <a:r>
              <a:rPr lang="en-US" altLang="en-US" b="1" dirty="0"/>
              <a:t>create procedure </a:t>
            </a:r>
            <a:r>
              <a:rPr lang="en-US" altLang="en-US" dirty="0" err="1"/>
              <a:t>dept_count_proc</a:t>
            </a:r>
            <a:r>
              <a:rPr lang="en-US" altLang="en-US" dirty="0"/>
              <a:t>(</a:t>
            </a:r>
            <a:r>
              <a:rPr lang="en-US" altLang="en-US" b="1" dirty="0"/>
              <a:t>in</a:t>
            </a:r>
            <a:r>
              <a:rPr lang="en-US" altLang="en-US" dirty="0"/>
              <a:t> </a:t>
            </a:r>
            <a:r>
              <a:rPr lang="en-US" altLang="en-US" i="1" dirty="0" err="1"/>
              <a:t>dept_name</a:t>
            </a:r>
            <a:r>
              <a:rPr lang="en-US" altLang="en-US" i="1" dirty="0"/>
              <a:t> </a:t>
            </a:r>
            <a:r>
              <a:rPr lang="en-US" altLang="en-US" b="1" dirty="0"/>
              <a:t>varchar</a:t>
            </a:r>
            <a:r>
              <a:rPr lang="en-US" altLang="en-US" dirty="0"/>
              <a:t>(20),</a:t>
            </a:r>
            <a:br>
              <a:rPr lang="en-US" altLang="en-US" dirty="0"/>
            </a:br>
            <a:r>
              <a:rPr lang="en-US" altLang="en-US" dirty="0"/>
              <a:t>                                                          </a:t>
            </a:r>
            <a:r>
              <a:rPr lang="en-US" altLang="en-US" b="1" dirty="0"/>
              <a:t>out </a:t>
            </a:r>
            <a:r>
              <a:rPr lang="en-US" altLang="en-US" dirty="0"/>
              <a:t>count </a:t>
            </a:r>
            <a:r>
              <a:rPr lang="en-US" altLang="en-US" b="1" dirty="0"/>
              <a:t>integer</a:t>
            </a:r>
            <a:r>
              <a:rPr lang="en-US" altLang="en-US" dirty="0"/>
              <a:t>)</a:t>
            </a:r>
            <a:br>
              <a:rPr lang="en-US" altLang="en-US" dirty="0"/>
            </a:br>
            <a:r>
              <a:rPr lang="en-US" altLang="en-US" dirty="0"/>
              <a:t>     </a:t>
            </a:r>
            <a:r>
              <a:rPr lang="en-US" altLang="en-US" b="1" dirty="0"/>
              <a:t>language </a:t>
            </a:r>
            <a:r>
              <a:rPr lang="en-US" altLang="en-US" dirty="0"/>
              <a:t>C</a:t>
            </a:r>
            <a:br>
              <a:rPr lang="en-US" altLang="en-US" dirty="0"/>
            </a:br>
            <a:r>
              <a:rPr lang="en-US" altLang="en-US" dirty="0"/>
              <a:t>     </a:t>
            </a:r>
            <a:r>
              <a:rPr lang="en-US" altLang="en-US" b="1" dirty="0"/>
              <a:t>external name </a:t>
            </a:r>
            <a:r>
              <a:rPr lang="ja-JP" altLang="en-US" dirty="0"/>
              <a:t> </a:t>
            </a:r>
            <a:r>
              <a:rPr lang="en-US" altLang="ja-JP" dirty="0"/>
              <a:t> '/</a:t>
            </a:r>
            <a:r>
              <a:rPr lang="en-US" altLang="ja-JP" dirty="0" err="1"/>
              <a:t>usr</a:t>
            </a:r>
            <a:r>
              <a:rPr lang="en-US" altLang="ja-JP" dirty="0"/>
              <a:t>/</a:t>
            </a:r>
            <a:r>
              <a:rPr lang="en-US" altLang="ja-JP" dirty="0" err="1"/>
              <a:t>avi</a:t>
            </a:r>
            <a:r>
              <a:rPr lang="en-US" altLang="ja-JP" dirty="0"/>
              <a:t>/bin/</a:t>
            </a:r>
            <a:r>
              <a:rPr lang="en-US" altLang="ja-JP" dirty="0" err="1"/>
              <a:t>dept_count_proc</a:t>
            </a:r>
            <a:r>
              <a:rPr lang="en-US" altLang="ja-JP" dirty="0"/>
              <a:t>'</a:t>
            </a:r>
            <a:br>
              <a:rPr lang="en-US" altLang="ja-JP" dirty="0"/>
            </a:br>
            <a:br>
              <a:rPr lang="en-US" altLang="ja-JP" dirty="0"/>
            </a:br>
            <a:r>
              <a:rPr lang="en-US" altLang="ja-JP" dirty="0"/>
              <a:t>     </a:t>
            </a:r>
            <a:r>
              <a:rPr lang="en-US" altLang="ja-JP" b="1" dirty="0"/>
              <a:t>create function </a:t>
            </a:r>
            <a:r>
              <a:rPr lang="en-US" altLang="ja-JP" dirty="0" err="1"/>
              <a:t>dept_count</a:t>
            </a:r>
            <a:r>
              <a:rPr lang="en-US" altLang="ja-JP" dirty="0"/>
              <a:t>(</a:t>
            </a:r>
            <a:r>
              <a:rPr lang="en-US" altLang="ja-JP" i="1" dirty="0" err="1"/>
              <a:t>dept_name</a:t>
            </a:r>
            <a:r>
              <a:rPr lang="en-US" altLang="ja-JP" i="1" dirty="0"/>
              <a:t> </a:t>
            </a:r>
            <a:r>
              <a:rPr lang="en-US" altLang="ja-JP" b="1" dirty="0"/>
              <a:t>varchar</a:t>
            </a:r>
            <a:r>
              <a:rPr lang="en-US" altLang="ja-JP" dirty="0"/>
              <a:t>(20))</a:t>
            </a:r>
            <a:br>
              <a:rPr lang="en-US" altLang="ja-JP" dirty="0"/>
            </a:br>
            <a:r>
              <a:rPr lang="en-US" altLang="ja-JP" dirty="0"/>
              <a:t>     </a:t>
            </a:r>
            <a:r>
              <a:rPr lang="en-US" altLang="ja-JP" b="1" dirty="0"/>
              <a:t>returns </a:t>
            </a:r>
            <a:r>
              <a:rPr lang="en-US" altLang="ja-JP" dirty="0"/>
              <a:t>integer</a:t>
            </a:r>
            <a:br>
              <a:rPr lang="en-US" altLang="ja-JP" dirty="0"/>
            </a:br>
            <a:r>
              <a:rPr lang="en-US" altLang="ja-JP" dirty="0"/>
              <a:t>     </a:t>
            </a:r>
            <a:r>
              <a:rPr lang="en-US" altLang="ja-JP" b="1" dirty="0"/>
              <a:t>language </a:t>
            </a:r>
            <a:r>
              <a:rPr lang="en-US" altLang="ja-JP" dirty="0"/>
              <a:t>C</a:t>
            </a:r>
            <a:br>
              <a:rPr lang="en-US" altLang="ja-JP" dirty="0"/>
            </a:br>
            <a:r>
              <a:rPr lang="en-US" altLang="ja-JP" dirty="0"/>
              <a:t>     </a:t>
            </a:r>
            <a:r>
              <a:rPr lang="en-US" altLang="ja-JP" b="1" dirty="0"/>
              <a:t>external name </a:t>
            </a:r>
            <a:r>
              <a:rPr lang="en-US" altLang="ja-JP" dirty="0"/>
              <a:t>'/</a:t>
            </a:r>
            <a:r>
              <a:rPr lang="en-US" altLang="ja-JP" dirty="0" err="1"/>
              <a:t>usr</a:t>
            </a:r>
            <a:r>
              <a:rPr lang="en-US" altLang="ja-JP" dirty="0"/>
              <a:t>/</a:t>
            </a:r>
            <a:r>
              <a:rPr lang="en-US" altLang="ja-JP" dirty="0" err="1"/>
              <a:t>avi</a:t>
            </a:r>
            <a:r>
              <a:rPr lang="en-US" altLang="ja-JP" dirty="0"/>
              <a:t>/bin/</a:t>
            </a:r>
            <a:r>
              <a:rPr lang="en-US" altLang="ja-JP" dirty="0" err="1"/>
              <a:t>dept_count</a:t>
            </a:r>
            <a:r>
              <a:rPr lang="en-US" altLang="ja-JP" dirty="0"/>
              <a:t>'</a:t>
            </a:r>
          </a:p>
          <a:p>
            <a:endParaRPr lang="zh-CN" altLang="en-US" dirty="0"/>
          </a:p>
        </p:txBody>
      </p:sp>
      <p:sp>
        <p:nvSpPr>
          <p:cNvPr id="4" name="日期占位符 3">
            <a:extLst>
              <a:ext uri="{FF2B5EF4-FFF2-40B4-BE49-F238E27FC236}">
                <a16:creationId xmlns:a16="http://schemas.microsoft.com/office/drawing/2014/main" id="{808C18FE-F8B7-46E2-9D7A-E112F93B530E}"/>
              </a:ext>
            </a:extLst>
          </p:cNvPr>
          <p:cNvSpPr>
            <a:spLocks noGrp="1"/>
          </p:cNvSpPr>
          <p:nvPr>
            <p:ph type="dt" sz="half" idx="10"/>
          </p:nvPr>
        </p:nvSpPr>
        <p:spPr/>
        <p:txBody>
          <a:bodyPr/>
          <a:lstStyle/>
          <a:p>
            <a:fld id="{C46FCBF3-C5A2-47C4-A608-C401934E6B86}"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8409DBDB-9BA9-423E-B998-DFD3541223DD}"/>
              </a:ext>
            </a:extLst>
          </p:cNvPr>
          <p:cNvSpPr>
            <a:spLocks noGrp="1"/>
          </p:cNvSpPr>
          <p:nvPr>
            <p:ph type="sldNum" sz="quarter" idx="12"/>
          </p:nvPr>
        </p:nvSpPr>
        <p:spPr/>
        <p:txBody>
          <a:bodyPr/>
          <a:lstStyle/>
          <a:p>
            <a:fld id="{47C4BD23-150C-4A56-8E66-9482A3FB2E80}" type="slidenum">
              <a:rPr lang="zh-CN" altLang="en-US" smtClean="0"/>
              <a:pPr/>
              <a:t>53</a:t>
            </a:fld>
            <a:endParaRPr lang="zh-CN" altLang="en-US" dirty="0"/>
          </a:p>
        </p:txBody>
      </p:sp>
    </p:spTree>
    <p:extLst>
      <p:ext uri="{BB962C8B-B14F-4D97-AF65-F5344CB8AC3E}">
        <p14:creationId xmlns:p14="http://schemas.microsoft.com/office/powerpoint/2010/main" val="2024099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EDD644-E5BD-4B73-A390-6167DAE899A8}"/>
              </a:ext>
            </a:extLst>
          </p:cNvPr>
          <p:cNvSpPr>
            <a:spLocks noGrp="1"/>
          </p:cNvSpPr>
          <p:nvPr>
            <p:ph type="title"/>
          </p:nvPr>
        </p:nvSpPr>
        <p:spPr/>
        <p:txBody>
          <a:bodyPr/>
          <a:lstStyle/>
          <a:p>
            <a:r>
              <a:rPr lang="en-US" altLang="en-US" dirty="0">
                <a:effectLst>
                  <a:outerShdw blurRad="38100" dist="38100" dir="2700000" algn="tl">
                    <a:srgbClr val="C0C0C0"/>
                  </a:outerShdw>
                </a:effectLst>
              </a:rPr>
              <a:t>External Language Routines (Cont.)</a:t>
            </a:r>
            <a:endParaRPr lang="zh-CN" altLang="en-US" dirty="0"/>
          </a:p>
        </p:txBody>
      </p:sp>
      <p:sp>
        <p:nvSpPr>
          <p:cNvPr id="3" name="内容占位符 2">
            <a:extLst>
              <a:ext uri="{FF2B5EF4-FFF2-40B4-BE49-F238E27FC236}">
                <a16:creationId xmlns:a16="http://schemas.microsoft.com/office/drawing/2014/main" id="{46EDE465-D19E-471F-AF1B-B17CB2874610}"/>
              </a:ext>
            </a:extLst>
          </p:cNvPr>
          <p:cNvSpPr>
            <a:spLocks noGrp="1"/>
          </p:cNvSpPr>
          <p:nvPr>
            <p:ph idx="1"/>
          </p:nvPr>
        </p:nvSpPr>
        <p:spPr/>
        <p:txBody>
          <a:bodyPr/>
          <a:lstStyle/>
          <a:p>
            <a:r>
              <a:rPr lang="en-US" altLang="en-US" dirty="0"/>
              <a:t>Benefits of external language functions/procedures:  </a:t>
            </a:r>
          </a:p>
          <a:p>
            <a:pPr lvl="1"/>
            <a:r>
              <a:rPr lang="en-US" altLang="en-US" dirty="0">
                <a:ea typeface="ＭＳ Ｐゴシック" panose="020B0600070205080204" pitchFamily="34" charset="-128"/>
              </a:rPr>
              <a:t>more efficient for many operations, and more expressive power.</a:t>
            </a:r>
          </a:p>
          <a:p>
            <a:r>
              <a:rPr lang="en-US" altLang="en-US" dirty="0"/>
              <a:t>Drawbacks</a:t>
            </a:r>
          </a:p>
          <a:p>
            <a:pPr lvl="1"/>
            <a:r>
              <a:rPr lang="en-US" altLang="en-US" dirty="0">
                <a:ea typeface="ＭＳ Ｐゴシック" panose="020B0600070205080204" pitchFamily="34" charset="-128"/>
              </a:rPr>
              <a:t>Code to implement function may need to be loaded into database system and executed in the database system’</a:t>
            </a:r>
            <a:r>
              <a:rPr lang="en-US" altLang="ja-JP" dirty="0">
                <a:ea typeface="ＭＳ Ｐゴシック" panose="020B0600070205080204" pitchFamily="34" charset="-128"/>
              </a:rPr>
              <a:t>s address space.</a:t>
            </a:r>
          </a:p>
          <a:p>
            <a:pPr lvl="2"/>
            <a:r>
              <a:rPr lang="en-US" altLang="en-US" dirty="0">
                <a:ea typeface="ＭＳ Ｐゴシック" panose="020B0600070205080204" pitchFamily="34" charset="-128"/>
              </a:rPr>
              <a:t>risk of accidental corruption of database structures</a:t>
            </a:r>
          </a:p>
          <a:p>
            <a:pPr lvl="2"/>
            <a:r>
              <a:rPr lang="en-US" altLang="en-US" dirty="0">
                <a:ea typeface="ＭＳ Ｐゴシック" panose="020B0600070205080204" pitchFamily="34" charset="-128"/>
              </a:rPr>
              <a:t>security risk, allowing users access to unauthorized data</a:t>
            </a:r>
          </a:p>
          <a:p>
            <a:pPr lvl="1"/>
            <a:r>
              <a:rPr lang="en-US" altLang="en-US" dirty="0">
                <a:ea typeface="ＭＳ Ｐゴシック" panose="020B0600070205080204" pitchFamily="34" charset="-128"/>
              </a:rPr>
              <a:t>There are alternatives, which give good security at the cost of potentially worse performance.</a:t>
            </a:r>
          </a:p>
          <a:p>
            <a:pPr lvl="1"/>
            <a:r>
              <a:rPr lang="en-US" altLang="en-US" dirty="0">
                <a:ea typeface="ＭＳ Ｐゴシック" panose="020B0600070205080204" pitchFamily="34" charset="-128"/>
              </a:rPr>
              <a:t>Direct execution in the database system</a:t>
            </a:r>
            <a:r>
              <a:rPr lang="ja-JP" altLang="en-US" dirty="0">
                <a:ea typeface="ＭＳ Ｐゴシック" panose="020B0600070205080204" pitchFamily="34" charset="-128"/>
              </a:rPr>
              <a:t>’</a:t>
            </a:r>
            <a:r>
              <a:rPr lang="en-US" altLang="ja-JP" dirty="0">
                <a:ea typeface="ＭＳ Ｐゴシック" panose="020B0600070205080204" pitchFamily="34" charset="-128"/>
              </a:rPr>
              <a:t>s space is used when efficiency is more important than security.</a:t>
            </a:r>
            <a:endParaRPr lang="en-US" altLang="en-US" dirty="0">
              <a:ea typeface="ＭＳ Ｐゴシック" panose="020B0600070205080204" pitchFamily="34" charset="-128"/>
            </a:endParaRPr>
          </a:p>
          <a:p>
            <a:endParaRPr lang="zh-CN" altLang="en-US" dirty="0"/>
          </a:p>
        </p:txBody>
      </p:sp>
      <p:sp>
        <p:nvSpPr>
          <p:cNvPr id="4" name="日期占位符 3">
            <a:extLst>
              <a:ext uri="{FF2B5EF4-FFF2-40B4-BE49-F238E27FC236}">
                <a16:creationId xmlns:a16="http://schemas.microsoft.com/office/drawing/2014/main" id="{EA6A698F-872A-4155-A90E-F9A958903B33}"/>
              </a:ext>
            </a:extLst>
          </p:cNvPr>
          <p:cNvSpPr>
            <a:spLocks noGrp="1"/>
          </p:cNvSpPr>
          <p:nvPr>
            <p:ph type="dt" sz="half" idx="10"/>
          </p:nvPr>
        </p:nvSpPr>
        <p:spPr/>
        <p:txBody>
          <a:bodyPr/>
          <a:lstStyle/>
          <a:p>
            <a:fld id="{B24A93A3-7D54-486F-A20D-0C3F43C54BBB}"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D909BDFF-36E1-41FB-B8E5-62A3291A1E9F}"/>
              </a:ext>
            </a:extLst>
          </p:cNvPr>
          <p:cNvSpPr>
            <a:spLocks noGrp="1"/>
          </p:cNvSpPr>
          <p:nvPr>
            <p:ph type="sldNum" sz="quarter" idx="12"/>
          </p:nvPr>
        </p:nvSpPr>
        <p:spPr/>
        <p:txBody>
          <a:bodyPr/>
          <a:lstStyle/>
          <a:p>
            <a:fld id="{47C4BD23-150C-4A56-8E66-9482A3FB2E80}" type="slidenum">
              <a:rPr lang="zh-CN" altLang="en-US" smtClean="0"/>
              <a:pPr/>
              <a:t>54</a:t>
            </a:fld>
            <a:endParaRPr lang="zh-CN" altLang="en-US" dirty="0"/>
          </a:p>
        </p:txBody>
      </p:sp>
    </p:spTree>
    <p:extLst>
      <p:ext uri="{BB962C8B-B14F-4D97-AF65-F5344CB8AC3E}">
        <p14:creationId xmlns:p14="http://schemas.microsoft.com/office/powerpoint/2010/main" val="41337038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91F149-EA22-4B36-8CF9-CD8D3285E483}"/>
              </a:ext>
            </a:extLst>
          </p:cNvPr>
          <p:cNvSpPr>
            <a:spLocks noGrp="1"/>
          </p:cNvSpPr>
          <p:nvPr>
            <p:ph type="title"/>
          </p:nvPr>
        </p:nvSpPr>
        <p:spPr/>
        <p:txBody>
          <a:bodyPr/>
          <a:lstStyle/>
          <a:p>
            <a:r>
              <a:rPr lang="en-US" altLang="en-US" sz="2800" dirty="0">
                <a:effectLst>
                  <a:outerShdw blurRad="38100" dist="38100" dir="2700000" algn="tl">
                    <a:srgbClr val="C0C0C0"/>
                  </a:outerShdw>
                </a:effectLst>
              </a:rPr>
              <a:t>Security with External Language Routines</a:t>
            </a:r>
            <a:endParaRPr lang="zh-CN" altLang="en-US" dirty="0"/>
          </a:p>
        </p:txBody>
      </p:sp>
      <p:sp>
        <p:nvSpPr>
          <p:cNvPr id="3" name="内容占位符 2">
            <a:extLst>
              <a:ext uri="{FF2B5EF4-FFF2-40B4-BE49-F238E27FC236}">
                <a16:creationId xmlns:a16="http://schemas.microsoft.com/office/drawing/2014/main" id="{140F23C6-19E9-4523-BF40-64762BE3D0A4}"/>
              </a:ext>
            </a:extLst>
          </p:cNvPr>
          <p:cNvSpPr>
            <a:spLocks noGrp="1"/>
          </p:cNvSpPr>
          <p:nvPr>
            <p:ph idx="1"/>
          </p:nvPr>
        </p:nvSpPr>
        <p:spPr/>
        <p:txBody>
          <a:bodyPr/>
          <a:lstStyle/>
          <a:p>
            <a:r>
              <a:rPr lang="en-US" altLang="en-US" dirty="0"/>
              <a:t>To deal with security problems, we can do on of the following:</a:t>
            </a:r>
          </a:p>
          <a:p>
            <a:pPr lvl="1"/>
            <a:r>
              <a:rPr lang="en-US" altLang="en-US" dirty="0">
                <a:ea typeface="ＭＳ Ｐゴシック" panose="020B0600070205080204" pitchFamily="34" charset="-128"/>
              </a:rPr>
              <a:t>Use </a:t>
            </a:r>
            <a:r>
              <a:rPr lang="en-US" altLang="en-US" b="1" dirty="0">
                <a:solidFill>
                  <a:srgbClr val="002060"/>
                </a:solidFill>
                <a:ea typeface="ＭＳ Ｐゴシック" panose="020B0600070205080204" pitchFamily="34" charset="-128"/>
              </a:rPr>
              <a:t>sandbox</a:t>
            </a:r>
            <a:r>
              <a:rPr lang="en-US" altLang="en-US" dirty="0">
                <a:ea typeface="ＭＳ Ｐゴシック" panose="020B0600070205080204" pitchFamily="34" charset="-128"/>
              </a:rPr>
              <a:t> techniques</a:t>
            </a:r>
          </a:p>
          <a:p>
            <a:pPr lvl="2"/>
            <a:r>
              <a:rPr lang="en-US" altLang="en-US" dirty="0">
                <a:ea typeface="ＭＳ Ｐゴシック" panose="020B0600070205080204" pitchFamily="34" charset="-128"/>
              </a:rPr>
              <a:t>That is, use a safe language like Java, which cannot be used to  access/damage other parts of the database code.</a:t>
            </a:r>
          </a:p>
          <a:p>
            <a:pPr lvl="1"/>
            <a:r>
              <a:rPr lang="en-US" altLang="en-US" dirty="0">
                <a:ea typeface="ＭＳ Ｐゴシック" panose="020B0600070205080204" pitchFamily="34" charset="-128"/>
              </a:rPr>
              <a:t>Run external language functions/procedures in a separate process, with no access to the database process</a:t>
            </a:r>
            <a:r>
              <a:rPr lang="ja-JP" altLang="en-US" dirty="0">
                <a:ea typeface="ＭＳ Ｐゴシック" panose="020B0600070205080204" pitchFamily="34" charset="-128"/>
              </a:rPr>
              <a:t>’</a:t>
            </a:r>
            <a:r>
              <a:rPr lang="en-US" altLang="ja-JP" dirty="0">
                <a:ea typeface="ＭＳ Ｐゴシック" panose="020B0600070205080204" pitchFamily="34" charset="-128"/>
              </a:rPr>
              <a:t> memory.</a:t>
            </a:r>
          </a:p>
          <a:p>
            <a:pPr lvl="2"/>
            <a:r>
              <a:rPr lang="en-US" altLang="en-US" dirty="0">
                <a:ea typeface="ＭＳ Ｐゴシック" panose="020B0600070205080204" pitchFamily="34" charset="-128"/>
              </a:rPr>
              <a:t>Parameters and results communicated via inter-process communication</a:t>
            </a:r>
          </a:p>
          <a:p>
            <a:r>
              <a:rPr lang="en-US" altLang="en-US" dirty="0"/>
              <a:t>Both have performance overheads</a:t>
            </a:r>
          </a:p>
          <a:p>
            <a:r>
              <a:rPr lang="en-US" altLang="en-US" dirty="0"/>
              <a:t>Many database systems support both above approaches as well as direct executing in database system address space.</a:t>
            </a:r>
          </a:p>
          <a:p>
            <a:endParaRPr lang="zh-CN" altLang="en-US" dirty="0"/>
          </a:p>
        </p:txBody>
      </p:sp>
      <p:sp>
        <p:nvSpPr>
          <p:cNvPr id="4" name="日期占位符 3">
            <a:extLst>
              <a:ext uri="{FF2B5EF4-FFF2-40B4-BE49-F238E27FC236}">
                <a16:creationId xmlns:a16="http://schemas.microsoft.com/office/drawing/2014/main" id="{7C9C1AD0-4C8E-4D37-A19C-4D7C6F50DD57}"/>
              </a:ext>
            </a:extLst>
          </p:cNvPr>
          <p:cNvSpPr>
            <a:spLocks noGrp="1"/>
          </p:cNvSpPr>
          <p:nvPr>
            <p:ph type="dt" sz="half" idx="10"/>
          </p:nvPr>
        </p:nvSpPr>
        <p:spPr/>
        <p:txBody>
          <a:bodyPr/>
          <a:lstStyle/>
          <a:p>
            <a:fld id="{55225F71-C4D9-4669-8342-93C0C48FCFD7}"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D09DAFC3-23C1-4C4B-AF44-BD5493D3C6AC}"/>
              </a:ext>
            </a:extLst>
          </p:cNvPr>
          <p:cNvSpPr>
            <a:spLocks noGrp="1"/>
          </p:cNvSpPr>
          <p:nvPr>
            <p:ph type="sldNum" sz="quarter" idx="12"/>
          </p:nvPr>
        </p:nvSpPr>
        <p:spPr/>
        <p:txBody>
          <a:bodyPr/>
          <a:lstStyle/>
          <a:p>
            <a:fld id="{47C4BD23-150C-4A56-8E66-9482A3FB2E80}" type="slidenum">
              <a:rPr lang="zh-CN" altLang="en-US" smtClean="0"/>
              <a:pPr/>
              <a:t>55</a:t>
            </a:fld>
            <a:endParaRPr lang="zh-CN" altLang="en-US" dirty="0"/>
          </a:p>
        </p:txBody>
      </p:sp>
    </p:spTree>
    <p:extLst>
      <p:ext uri="{BB962C8B-B14F-4D97-AF65-F5344CB8AC3E}">
        <p14:creationId xmlns:p14="http://schemas.microsoft.com/office/powerpoint/2010/main" val="23055990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BC905-6F0C-4147-B745-7E0418905393}"/>
              </a:ext>
            </a:extLst>
          </p:cNvPr>
          <p:cNvSpPr>
            <a:spLocks noGrp="1"/>
          </p:cNvSpPr>
          <p:nvPr>
            <p:ph type="title"/>
          </p:nvPr>
        </p:nvSpPr>
        <p:spPr/>
        <p:txBody>
          <a:bodyPr/>
          <a:lstStyle/>
          <a:p>
            <a:r>
              <a:rPr lang="en-US" altLang="zh-CN" sz="2800" dirty="0">
                <a:solidFill>
                  <a:schemeClr val="tx2"/>
                </a:solidFill>
              </a:rPr>
              <a:t>5.3 Trigger (</a:t>
            </a:r>
            <a:r>
              <a:rPr lang="zh-CN" altLang="en-US" sz="2800" dirty="0">
                <a:solidFill>
                  <a:schemeClr val="tx2"/>
                </a:solidFill>
              </a:rPr>
              <a:t>触发器</a:t>
            </a:r>
            <a:r>
              <a:rPr lang="en-US" altLang="zh-CN" sz="2800" dirty="0">
                <a:solidFill>
                  <a:schemeClr val="tx2"/>
                </a:solidFill>
              </a:rPr>
              <a:t>)</a:t>
            </a:r>
            <a:endParaRPr lang="zh-CN" altLang="en-US" dirty="0"/>
          </a:p>
        </p:txBody>
      </p:sp>
      <p:sp>
        <p:nvSpPr>
          <p:cNvPr id="3" name="内容占位符 2">
            <a:extLst>
              <a:ext uri="{FF2B5EF4-FFF2-40B4-BE49-F238E27FC236}">
                <a16:creationId xmlns:a16="http://schemas.microsoft.com/office/drawing/2014/main" id="{EEBC3AA8-22CD-408B-A261-639BBCE2FBA0}"/>
              </a:ext>
            </a:extLst>
          </p:cNvPr>
          <p:cNvSpPr>
            <a:spLocks noGrp="1"/>
          </p:cNvSpPr>
          <p:nvPr>
            <p:ph idx="1"/>
          </p:nvPr>
        </p:nvSpPr>
        <p:spPr/>
        <p:txBody>
          <a:bodyPr/>
          <a:lstStyle/>
          <a:p>
            <a:pPr marL="342900" indent="-342900">
              <a:spcBef>
                <a:spcPct val="20000"/>
              </a:spcBef>
              <a:buClr>
                <a:schemeClr val="folHlink"/>
              </a:buClr>
              <a:buFont typeface="Wingdings" pitchFamily="2" charset="2"/>
              <a:buChar char="§"/>
              <a:tabLst>
                <a:tab pos="625475" algn="l"/>
              </a:tabLst>
            </a:pPr>
            <a:r>
              <a:rPr lang="en-US" altLang="zh-CN" b="1" dirty="0"/>
              <a:t>Trigger</a:t>
            </a:r>
          </a:p>
          <a:p>
            <a:pPr marL="742950" lvl="1" indent="-285750">
              <a:lnSpc>
                <a:spcPct val="90000"/>
              </a:lnSpc>
              <a:spcBef>
                <a:spcPct val="20000"/>
              </a:spcBef>
              <a:buClr>
                <a:schemeClr val="hlink"/>
              </a:buClr>
              <a:buSzPct val="55000"/>
              <a:buFont typeface="Wingdings" pitchFamily="2" charset="2"/>
              <a:buChar char="n"/>
              <a:tabLst>
                <a:tab pos="625475" algn="l"/>
              </a:tabLst>
            </a:pPr>
            <a:r>
              <a:rPr lang="en-US" altLang="zh-CN" dirty="0"/>
              <a:t>a statement that is executed automatically by DBMS as a side effect of a modification to the database</a:t>
            </a:r>
          </a:p>
          <a:p>
            <a:pPr marL="342900" indent="-342900">
              <a:spcBef>
                <a:spcPct val="20000"/>
              </a:spcBef>
              <a:buClr>
                <a:schemeClr val="folHlink"/>
              </a:buClr>
              <a:buFont typeface="Wingdings" pitchFamily="2" charset="2"/>
              <a:buChar char="§"/>
              <a:tabLst>
                <a:tab pos="625475" algn="l"/>
              </a:tabLst>
            </a:pPr>
            <a:endParaRPr kumimoji="0" lang="en-US" altLang="zh-CN" dirty="0"/>
          </a:p>
          <a:p>
            <a:pPr marL="342900" indent="-342900">
              <a:spcBef>
                <a:spcPct val="20000"/>
              </a:spcBef>
              <a:buClr>
                <a:schemeClr val="folHlink"/>
              </a:buClr>
              <a:buFont typeface="Wingdings" pitchFamily="2" charset="2"/>
              <a:buChar char="§"/>
              <a:tabLst>
                <a:tab pos="625475" algn="l"/>
              </a:tabLst>
            </a:pPr>
            <a:r>
              <a:rPr lang="en-US" altLang="zh-CN" dirty="0">
                <a:cs typeface="Times New Roman" pitchFamily="18" charset="0"/>
              </a:rPr>
              <a:t>As an </a:t>
            </a:r>
            <a:r>
              <a:rPr lang="en-US" altLang="zh-CN" dirty="0">
                <a:solidFill>
                  <a:schemeClr val="hlink"/>
                </a:solidFill>
                <a:cs typeface="Times New Roman" pitchFamily="18" charset="0"/>
              </a:rPr>
              <a:t>integrity control mechanism</a:t>
            </a:r>
            <a:r>
              <a:rPr lang="en-US" altLang="zh-CN" dirty="0">
                <a:cs typeface="Times New Roman" pitchFamily="18" charset="0"/>
              </a:rPr>
              <a:t>, </a:t>
            </a:r>
            <a:r>
              <a:rPr kumimoji="0" lang="en-US" altLang="zh-CN" dirty="0">
                <a:cs typeface="Times New Roman" pitchFamily="18" charset="0"/>
              </a:rPr>
              <a:t>trigger</a:t>
            </a:r>
            <a:r>
              <a:rPr lang="en-US" altLang="zh-CN" dirty="0">
                <a:cs typeface="Times New Roman" pitchFamily="18" charset="0"/>
              </a:rPr>
              <a:t> introduced to SQL standard in SQL:1999, but supported even earlier using non-standard syntax by most databases.</a:t>
            </a:r>
          </a:p>
          <a:p>
            <a:pPr marL="742950" lvl="1" indent="-285750">
              <a:lnSpc>
                <a:spcPct val="90000"/>
              </a:lnSpc>
              <a:spcBef>
                <a:spcPct val="20000"/>
              </a:spcBef>
              <a:buClr>
                <a:schemeClr val="hlink"/>
              </a:buClr>
              <a:buSzPct val="55000"/>
              <a:buFont typeface="Wingdings" pitchFamily="2" charset="2"/>
              <a:buChar char="n"/>
              <a:tabLst>
                <a:tab pos="625475" algn="l"/>
              </a:tabLst>
            </a:pPr>
            <a:r>
              <a:rPr lang="en-US" altLang="zh-CN" dirty="0">
                <a:solidFill>
                  <a:srgbClr val="993300"/>
                </a:solidFill>
                <a:ea typeface="ＭＳ Ｐゴシック" pitchFamily="34" charset="-128"/>
                <a:cs typeface="Times New Roman" pitchFamily="18" charset="0"/>
              </a:rPr>
              <a:t>syntax illustrated here may not work exactly on your database system;</a:t>
            </a:r>
          </a:p>
          <a:p>
            <a:pPr marL="742950" lvl="1" indent="-285750">
              <a:lnSpc>
                <a:spcPct val="90000"/>
              </a:lnSpc>
              <a:spcBef>
                <a:spcPct val="20000"/>
              </a:spcBef>
              <a:buClr>
                <a:schemeClr val="hlink"/>
              </a:buClr>
              <a:buSzPct val="55000"/>
              <a:buFont typeface="Wingdings" pitchFamily="2" charset="2"/>
              <a:buChar char="n"/>
              <a:tabLst>
                <a:tab pos="625475" algn="l"/>
              </a:tabLst>
            </a:pPr>
            <a:r>
              <a:rPr lang="en-US" altLang="zh-CN" dirty="0">
                <a:solidFill>
                  <a:srgbClr val="993300"/>
                </a:solidFill>
                <a:ea typeface="ＭＳ Ｐゴシック" pitchFamily="34" charset="-128"/>
                <a:cs typeface="Times New Roman" pitchFamily="18" charset="0"/>
              </a:rPr>
              <a:t>check the system manuals</a:t>
            </a:r>
            <a:endParaRPr lang="en-US" altLang="zh-CN" dirty="0">
              <a:ea typeface="ＭＳ Ｐゴシック" pitchFamily="34" charset="-128"/>
              <a:cs typeface="Times New Roman" pitchFamily="18" charset="0"/>
            </a:endParaRPr>
          </a:p>
          <a:p>
            <a:pPr marL="1085850" lvl="2" indent="-228600">
              <a:spcBef>
                <a:spcPct val="20000"/>
              </a:spcBef>
              <a:buClr>
                <a:schemeClr val="folHlink"/>
              </a:buClr>
              <a:buSzPct val="50000"/>
              <a:buFont typeface="Wingdings" pitchFamily="2" charset="2"/>
              <a:buChar char="n"/>
              <a:tabLst>
                <a:tab pos="625475" algn="l"/>
              </a:tabLst>
            </a:pPr>
            <a:endParaRPr lang="en-US" altLang="zh-CN" dirty="0">
              <a:cs typeface="Times New Roman" pitchFamily="18" charset="0"/>
            </a:endParaRPr>
          </a:p>
          <a:p>
            <a:endParaRPr lang="zh-CN" altLang="en-US" dirty="0"/>
          </a:p>
        </p:txBody>
      </p:sp>
      <p:sp>
        <p:nvSpPr>
          <p:cNvPr id="4" name="日期占位符 3">
            <a:extLst>
              <a:ext uri="{FF2B5EF4-FFF2-40B4-BE49-F238E27FC236}">
                <a16:creationId xmlns:a16="http://schemas.microsoft.com/office/drawing/2014/main" id="{D73D3E28-0028-485B-9965-8A4DBECD2D98}"/>
              </a:ext>
            </a:extLst>
          </p:cNvPr>
          <p:cNvSpPr>
            <a:spLocks noGrp="1"/>
          </p:cNvSpPr>
          <p:nvPr>
            <p:ph type="dt" sz="half" idx="10"/>
          </p:nvPr>
        </p:nvSpPr>
        <p:spPr/>
        <p:txBody>
          <a:bodyPr/>
          <a:lstStyle/>
          <a:p>
            <a:fld id="{2931A84B-3E78-4907-BF0C-D782A30E56E3}"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96DDB9F9-236E-4104-8C01-87579211BC03}"/>
              </a:ext>
            </a:extLst>
          </p:cNvPr>
          <p:cNvSpPr>
            <a:spLocks noGrp="1"/>
          </p:cNvSpPr>
          <p:nvPr>
            <p:ph type="sldNum" sz="quarter" idx="12"/>
          </p:nvPr>
        </p:nvSpPr>
        <p:spPr/>
        <p:txBody>
          <a:bodyPr/>
          <a:lstStyle/>
          <a:p>
            <a:fld id="{47C4BD23-150C-4A56-8E66-9482A3FB2E80}" type="slidenum">
              <a:rPr lang="zh-CN" altLang="en-US" smtClean="0"/>
              <a:pPr/>
              <a:t>56</a:t>
            </a:fld>
            <a:endParaRPr lang="zh-CN" altLang="en-US" dirty="0"/>
          </a:p>
        </p:txBody>
      </p:sp>
    </p:spTree>
    <p:extLst>
      <p:ext uri="{BB962C8B-B14F-4D97-AF65-F5344CB8AC3E}">
        <p14:creationId xmlns:p14="http://schemas.microsoft.com/office/powerpoint/2010/main" val="39414929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CD3662-4A6A-42A1-8806-4024924A6191}"/>
              </a:ext>
            </a:extLst>
          </p:cNvPr>
          <p:cNvSpPr>
            <a:spLocks noGrp="1"/>
          </p:cNvSpPr>
          <p:nvPr>
            <p:ph type="title"/>
          </p:nvPr>
        </p:nvSpPr>
        <p:spPr/>
        <p:txBody>
          <a:bodyPr/>
          <a:lstStyle/>
          <a:p>
            <a:r>
              <a:rPr lang="en-US" altLang="zh-CN" sz="2800" dirty="0">
                <a:solidFill>
                  <a:schemeClr val="tx2"/>
                </a:solidFill>
              </a:rPr>
              <a:t>Trigger (cont.)</a:t>
            </a:r>
            <a:endParaRPr lang="zh-CN" altLang="en-US" dirty="0"/>
          </a:p>
        </p:txBody>
      </p:sp>
      <p:sp>
        <p:nvSpPr>
          <p:cNvPr id="3" name="内容占位符 2">
            <a:extLst>
              <a:ext uri="{FF2B5EF4-FFF2-40B4-BE49-F238E27FC236}">
                <a16:creationId xmlns:a16="http://schemas.microsoft.com/office/drawing/2014/main" id="{A9C6E57F-0A6C-4363-853F-23B569A3CE08}"/>
              </a:ext>
            </a:extLst>
          </p:cNvPr>
          <p:cNvSpPr>
            <a:spLocks noGrp="1"/>
          </p:cNvSpPr>
          <p:nvPr>
            <p:ph idx="1"/>
          </p:nvPr>
        </p:nvSpPr>
        <p:spPr/>
        <p:txBody>
          <a:bodyPr/>
          <a:lstStyle/>
          <a:p>
            <a:r>
              <a:rPr kumimoji="0" lang="en-US" altLang="zh-CN" dirty="0"/>
              <a:t>Trigger is </a:t>
            </a:r>
            <a:r>
              <a:rPr lang="en-US" altLang="zh-CN" dirty="0"/>
              <a:t>an </a:t>
            </a:r>
            <a:r>
              <a:rPr lang="en-US" altLang="zh-CN" i="1" dirty="0">
                <a:solidFill>
                  <a:schemeClr val="folHlink"/>
                </a:solidFill>
              </a:rPr>
              <a:t>event-condition-action</a:t>
            </a:r>
            <a:r>
              <a:rPr lang="en-US" altLang="zh-CN" dirty="0">
                <a:solidFill>
                  <a:schemeClr val="folHlink"/>
                </a:solidFill>
              </a:rPr>
              <a:t> model</a:t>
            </a:r>
            <a:r>
              <a:rPr lang="en-US" altLang="zh-CN" dirty="0"/>
              <a:t> based mechanism</a:t>
            </a:r>
          </a:p>
          <a:p>
            <a:pPr lvl="1"/>
            <a:r>
              <a:rPr lang="en-US" altLang="zh-CN" dirty="0"/>
              <a:t>for integrity </a:t>
            </a:r>
            <a:r>
              <a:rPr lang="en-US" altLang="zh-CN" dirty="0">
                <a:solidFill>
                  <a:schemeClr val="folHlink"/>
                </a:solidFill>
              </a:rPr>
              <a:t>definition, checking, and remedy</a:t>
            </a:r>
            <a:endParaRPr lang="en-US" altLang="zh-CN" b="1" dirty="0">
              <a:solidFill>
                <a:schemeClr val="folHlink"/>
              </a:solidFill>
            </a:endParaRPr>
          </a:p>
          <a:p>
            <a:pPr lvl="1"/>
            <a:r>
              <a:rPr lang="en-US" altLang="zh-CN" dirty="0"/>
              <a:t>specify what </a:t>
            </a:r>
            <a:r>
              <a:rPr lang="en-US" altLang="zh-CN" b="1" dirty="0"/>
              <a:t>event</a:t>
            </a:r>
            <a:r>
              <a:rPr lang="en-US" altLang="zh-CN" dirty="0"/>
              <a:t>s cause the trigger to be executed (e.g. </a:t>
            </a:r>
            <a:r>
              <a:rPr lang="en-US" altLang="zh-CN" dirty="0">
                <a:solidFill>
                  <a:schemeClr val="hlink"/>
                </a:solidFill>
              </a:rPr>
              <a:t>insert</a:t>
            </a:r>
            <a:r>
              <a:rPr lang="en-US" altLang="zh-CN" dirty="0"/>
              <a:t>, </a:t>
            </a:r>
            <a:r>
              <a:rPr lang="en-US" altLang="zh-CN" dirty="0">
                <a:solidFill>
                  <a:schemeClr val="hlink"/>
                </a:solidFill>
              </a:rPr>
              <a:t>delete</a:t>
            </a:r>
            <a:r>
              <a:rPr lang="en-US" altLang="zh-CN" dirty="0"/>
              <a:t>, </a:t>
            </a:r>
            <a:r>
              <a:rPr lang="en-US" altLang="zh-CN" dirty="0">
                <a:solidFill>
                  <a:schemeClr val="hlink"/>
                </a:solidFill>
              </a:rPr>
              <a:t>update</a:t>
            </a:r>
            <a:r>
              <a:rPr lang="en-US" altLang="zh-CN" dirty="0"/>
              <a:t>), and under which </a:t>
            </a:r>
            <a:r>
              <a:rPr lang="en-US" altLang="zh-CN" b="1" dirty="0"/>
              <a:t>conditions</a:t>
            </a:r>
            <a:r>
              <a:rPr lang="en-US" altLang="zh-CN" dirty="0"/>
              <a:t> the trigger execution will proceed</a:t>
            </a:r>
          </a:p>
          <a:p>
            <a:pPr lvl="2">
              <a:tabLst>
                <a:tab pos="625475" algn="l"/>
              </a:tabLst>
              <a:defRPr/>
            </a:pPr>
            <a:r>
              <a:rPr lang="en-US" altLang="zh-CN" dirty="0"/>
              <a:t>integrity constraints checking</a:t>
            </a:r>
          </a:p>
          <a:p>
            <a:pPr lvl="1">
              <a:tabLst>
                <a:tab pos="625475" algn="l"/>
              </a:tabLst>
              <a:defRPr/>
            </a:pPr>
            <a:r>
              <a:rPr lang="en-US" altLang="zh-CN" dirty="0"/>
              <a:t>specify the actions to be taken when the trigger executes</a:t>
            </a:r>
          </a:p>
          <a:p>
            <a:pPr lvl="2">
              <a:tabLst>
                <a:tab pos="625475" algn="l"/>
              </a:tabLst>
              <a:defRPr/>
            </a:pPr>
            <a:r>
              <a:rPr lang="en-US" altLang="zh-CN" dirty="0"/>
              <a:t>if constraints is violated,  remedy actions are taken</a:t>
            </a:r>
          </a:p>
          <a:p>
            <a:endParaRPr lang="zh-CN" altLang="en-US" dirty="0"/>
          </a:p>
        </p:txBody>
      </p:sp>
      <p:sp>
        <p:nvSpPr>
          <p:cNvPr id="4" name="日期占位符 3">
            <a:extLst>
              <a:ext uri="{FF2B5EF4-FFF2-40B4-BE49-F238E27FC236}">
                <a16:creationId xmlns:a16="http://schemas.microsoft.com/office/drawing/2014/main" id="{11450D0C-D432-4253-941E-C5ED7AFBBDEE}"/>
              </a:ext>
            </a:extLst>
          </p:cNvPr>
          <p:cNvSpPr>
            <a:spLocks noGrp="1"/>
          </p:cNvSpPr>
          <p:nvPr>
            <p:ph type="dt" sz="half" idx="10"/>
          </p:nvPr>
        </p:nvSpPr>
        <p:spPr/>
        <p:txBody>
          <a:bodyPr/>
          <a:lstStyle/>
          <a:p>
            <a:fld id="{C80549AB-B2DC-4E6D-9E33-F637F0579B8A}"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5C9F14C3-68D3-4795-81C1-BBA7E8425C1B}"/>
              </a:ext>
            </a:extLst>
          </p:cNvPr>
          <p:cNvSpPr>
            <a:spLocks noGrp="1"/>
          </p:cNvSpPr>
          <p:nvPr>
            <p:ph type="sldNum" sz="quarter" idx="12"/>
          </p:nvPr>
        </p:nvSpPr>
        <p:spPr/>
        <p:txBody>
          <a:bodyPr/>
          <a:lstStyle/>
          <a:p>
            <a:fld id="{47C4BD23-150C-4A56-8E66-9482A3FB2E80}" type="slidenum">
              <a:rPr lang="zh-CN" altLang="en-US" smtClean="0"/>
              <a:pPr/>
              <a:t>57</a:t>
            </a:fld>
            <a:endParaRPr lang="zh-CN" altLang="en-US" dirty="0"/>
          </a:p>
        </p:txBody>
      </p:sp>
    </p:spTree>
    <p:extLst>
      <p:ext uri="{BB962C8B-B14F-4D97-AF65-F5344CB8AC3E}">
        <p14:creationId xmlns:p14="http://schemas.microsoft.com/office/powerpoint/2010/main" val="38962530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612F25-C197-41D2-81C1-E92F2F8CDEEA}"/>
              </a:ext>
            </a:extLst>
          </p:cNvPr>
          <p:cNvSpPr>
            <a:spLocks noGrp="1"/>
          </p:cNvSpPr>
          <p:nvPr>
            <p:ph type="title"/>
          </p:nvPr>
        </p:nvSpPr>
        <p:spPr/>
        <p:txBody>
          <a:bodyPr/>
          <a:lstStyle/>
          <a:p>
            <a:r>
              <a:rPr lang="en-US" altLang="zh-CN" sz="2800" dirty="0">
                <a:cs typeface="Times New Roman" pitchFamily="18" charset="0"/>
              </a:rPr>
              <a:t>Triggering Events and Actions in SQL</a:t>
            </a:r>
            <a:endParaRPr lang="zh-CN" altLang="en-US" dirty="0"/>
          </a:p>
        </p:txBody>
      </p:sp>
      <p:sp>
        <p:nvSpPr>
          <p:cNvPr id="3" name="内容占位符 2">
            <a:extLst>
              <a:ext uri="{FF2B5EF4-FFF2-40B4-BE49-F238E27FC236}">
                <a16:creationId xmlns:a16="http://schemas.microsoft.com/office/drawing/2014/main" id="{F1FD7F83-7021-4033-94B3-43BDD9BED0E1}"/>
              </a:ext>
            </a:extLst>
          </p:cNvPr>
          <p:cNvSpPr>
            <a:spLocks noGrp="1"/>
          </p:cNvSpPr>
          <p:nvPr>
            <p:ph idx="1"/>
          </p:nvPr>
        </p:nvSpPr>
        <p:spPr/>
        <p:txBody>
          <a:bodyPr/>
          <a:lstStyle/>
          <a:p>
            <a:pPr>
              <a:lnSpc>
                <a:spcPct val="90000"/>
              </a:lnSpc>
            </a:pPr>
            <a:r>
              <a:rPr lang="en-US" altLang="en-US" dirty="0"/>
              <a:t>Triggering event can be </a:t>
            </a:r>
            <a:r>
              <a:rPr lang="en-US" altLang="en-US" b="1" dirty="0"/>
              <a:t>insert</a:t>
            </a:r>
            <a:r>
              <a:rPr lang="en-US" altLang="en-US" dirty="0"/>
              <a:t>, </a:t>
            </a:r>
            <a:r>
              <a:rPr lang="en-US" altLang="en-US" b="1" dirty="0"/>
              <a:t>delete</a:t>
            </a:r>
            <a:r>
              <a:rPr lang="en-US" altLang="en-US" dirty="0"/>
              <a:t> or </a:t>
            </a:r>
            <a:r>
              <a:rPr lang="en-US" altLang="en-US" b="1" dirty="0"/>
              <a:t>update</a:t>
            </a:r>
            <a:endParaRPr lang="en-US" altLang="zh-CN" dirty="0">
              <a:cs typeface="Times New Roman" pitchFamily="18" charset="0"/>
            </a:endParaRPr>
          </a:p>
          <a:p>
            <a:pPr>
              <a:lnSpc>
                <a:spcPct val="90000"/>
              </a:lnSpc>
            </a:pPr>
            <a:r>
              <a:rPr lang="en-US" altLang="zh-CN" dirty="0">
                <a:cs typeface="Times New Roman" pitchFamily="18" charset="0"/>
              </a:rPr>
              <a:t>Triggers on </a:t>
            </a:r>
            <a:r>
              <a:rPr lang="en-US" altLang="zh-CN" i="1" dirty="0">
                <a:cs typeface="Times New Roman" pitchFamily="18" charset="0"/>
              </a:rPr>
              <a:t>update</a:t>
            </a:r>
            <a:r>
              <a:rPr lang="en-US" altLang="zh-CN" dirty="0">
                <a:cs typeface="Times New Roman" pitchFamily="18" charset="0"/>
              </a:rPr>
              <a:t> can be restricted to specific attributes</a:t>
            </a:r>
          </a:p>
          <a:p>
            <a:pPr lvl="1">
              <a:lnSpc>
                <a:spcPct val="90000"/>
              </a:lnSpc>
            </a:pPr>
            <a:r>
              <a:rPr lang="en-US" altLang="zh-CN" dirty="0">
                <a:ea typeface="ＭＳ Ｐゴシック" pitchFamily="34" charset="-128"/>
                <a:cs typeface="Times New Roman" pitchFamily="18" charset="0"/>
              </a:rPr>
              <a:t>for example, </a:t>
            </a:r>
            <a:r>
              <a:rPr lang="en-US" altLang="zh-CN" b="1" dirty="0">
                <a:ea typeface="ＭＳ Ｐゴシック" pitchFamily="34" charset="-128"/>
                <a:cs typeface="Times New Roman" pitchFamily="18" charset="0"/>
              </a:rPr>
              <a:t> after update of  </a:t>
            </a:r>
            <a:r>
              <a:rPr lang="en-US" altLang="zh-CN" i="1" dirty="0">
                <a:ea typeface="ＭＳ Ｐゴシック" pitchFamily="34" charset="-128"/>
                <a:cs typeface="Times New Roman" pitchFamily="18" charset="0"/>
              </a:rPr>
              <a:t>takes </a:t>
            </a:r>
            <a:r>
              <a:rPr lang="en-US" altLang="zh-CN" b="1" dirty="0">
                <a:ea typeface="ＭＳ Ｐゴシック" pitchFamily="34" charset="-128"/>
                <a:cs typeface="Times New Roman" pitchFamily="18" charset="0"/>
              </a:rPr>
              <a:t>on</a:t>
            </a:r>
            <a:r>
              <a:rPr lang="en-US" altLang="zh-CN" i="1" dirty="0">
                <a:ea typeface="ＭＳ Ｐゴシック" pitchFamily="34" charset="-128"/>
                <a:cs typeface="Times New Roman" pitchFamily="18" charset="0"/>
              </a:rPr>
              <a:t> grade</a:t>
            </a:r>
          </a:p>
          <a:p>
            <a:pPr>
              <a:lnSpc>
                <a:spcPct val="90000"/>
              </a:lnSpc>
            </a:pPr>
            <a:endParaRPr lang="en-US" altLang="zh-CN" dirty="0">
              <a:cs typeface="Times New Roman" pitchFamily="18" charset="0"/>
            </a:endParaRPr>
          </a:p>
          <a:p>
            <a:pPr>
              <a:lnSpc>
                <a:spcPct val="90000"/>
              </a:lnSpc>
            </a:pPr>
            <a:r>
              <a:rPr lang="en-US" altLang="zh-CN" dirty="0">
                <a:cs typeface="Times New Roman" pitchFamily="18" charset="0"/>
              </a:rPr>
              <a:t>Values of attributes before and after an </a:t>
            </a:r>
            <a:r>
              <a:rPr lang="en-US" altLang="zh-CN" i="1" dirty="0">
                <a:cs typeface="Times New Roman" pitchFamily="18" charset="0"/>
              </a:rPr>
              <a:t>update</a:t>
            </a:r>
            <a:r>
              <a:rPr lang="en-US" altLang="zh-CN" dirty="0">
                <a:cs typeface="Times New Roman" pitchFamily="18" charset="0"/>
              </a:rPr>
              <a:t> can be referenced</a:t>
            </a:r>
          </a:p>
          <a:p>
            <a:pPr lvl="1">
              <a:lnSpc>
                <a:spcPct val="90000"/>
              </a:lnSpc>
            </a:pPr>
            <a:r>
              <a:rPr lang="en-US" altLang="zh-CN" b="1" dirty="0">
                <a:ea typeface="ＭＳ Ｐゴシック" pitchFamily="34" charset="-128"/>
              </a:rPr>
              <a:t>referencing old row as</a:t>
            </a:r>
            <a:r>
              <a:rPr lang="en-US" altLang="zh-CN" dirty="0">
                <a:ea typeface="ＭＳ Ｐゴシック" pitchFamily="34" charset="-128"/>
              </a:rPr>
              <a:t>   </a:t>
            </a:r>
            <a:r>
              <a:rPr lang="en-US" altLang="zh-CN" b="1" dirty="0">
                <a:ea typeface="ＭＳ Ｐゴシック" pitchFamily="34" charset="-128"/>
              </a:rPr>
              <a:t>: </a:t>
            </a:r>
            <a:r>
              <a:rPr lang="en-US" altLang="zh-CN" dirty="0">
                <a:ea typeface="ＭＳ Ｐゴシック" pitchFamily="34" charset="-128"/>
              </a:rPr>
              <a:t> for deletes and updates</a:t>
            </a:r>
          </a:p>
          <a:p>
            <a:pPr lvl="1">
              <a:lnSpc>
                <a:spcPct val="90000"/>
              </a:lnSpc>
            </a:pPr>
            <a:r>
              <a:rPr lang="en-US" altLang="zh-CN" b="1" dirty="0">
                <a:ea typeface="ＭＳ Ｐゴシック" pitchFamily="34" charset="-128"/>
              </a:rPr>
              <a:t>referencing new row as  : </a:t>
            </a:r>
            <a:r>
              <a:rPr lang="en-US" altLang="zh-CN" dirty="0">
                <a:ea typeface="ＭＳ Ｐゴシック" pitchFamily="34" charset="-128"/>
              </a:rPr>
              <a:t>for inserts and updates</a:t>
            </a:r>
            <a:endParaRPr lang="en-US" altLang="zh-CN" b="1" dirty="0">
              <a:ea typeface="ＭＳ Ｐゴシック" pitchFamily="34" charset="-128"/>
            </a:endParaRPr>
          </a:p>
          <a:p>
            <a:endParaRPr lang="zh-CN" altLang="en-US" dirty="0"/>
          </a:p>
        </p:txBody>
      </p:sp>
      <p:sp>
        <p:nvSpPr>
          <p:cNvPr id="4" name="日期占位符 3">
            <a:extLst>
              <a:ext uri="{FF2B5EF4-FFF2-40B4-BE49-F238E27FC236}">
                <a16:creationId xmlns:a16="http://schemas.microsoft.com/office/drawing/2014/main" id="{CAA01E16-70A4-4D0B-98C5-9751B618756F}"/>
              </a:ext>
            </a:extLst>
          </p:cNvPr>
          <p:cNvSpPr>
            <a:spLocks noGrp="1"/>
          </p:cNvSpPr>
          <p:nvPr>
            <p:ph type="dt" sz="half" idx="10"/>
          </p:nvPr>
        </p:nvSpPr>
        <p:spPr/>
        <p:txBody>
          <a:bodyPr/>
          <a:lstStyle/>
          <a:p>
            <a:fld id="{85B85210-99E6-4F43-B186-7073AB4D575A}"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29D62469-4150-460E-9BFE-24C0630E7A99}"/>
              </a:ext>
            </a:extLst>
          </p:cNvPr>
          <p:cNvSpPr>
            <a:spLocks noGrp="1"/>
          </p:cNvSpPr>
          <p:nvPr>
            <p:ph type="sldNum" sz="quarter" idx="12"/>
          </p:nvPr>
        </p:nvSpPr>
        <p:spPr/>
        <p:txBody>
          <a:bodyPr/>
          <a:lstStyle/>
          <a:p>
            <a:fld id="{47C4BD23-150C-4A56-8E66-9482A3FB2E80}" type="slidenum">
              <a:rPr lang="zh-CN" altLang="en-US" smtClean="0"/>
              <a:pPr/>
              <a:t>58</a:t>
            </a:fld>
            <a:endParaRPr lang="zh-CN" altLang="en-US" dirty="0"/>
          </a:p>
        </p:txBody>
      </p:sp>
    </p:spTree>
    <p:extLst>
      <p:ext uri="{BB962C8B-B14F-4D97-AF65-F5344CB8AC3E}">
        <p14:creationId xmlns:p14="http://schemas.microsoft.com/office/powerpoint/2010/main" val="38820550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D28027-1791-4CEA-BBD2-025EDF060E4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909ED76-2B4B-42C9-8D46-2EDDB50F67D6}"/>
              </a:ext>
            </a:extLst>
          </p:cNvPr>
          <p:cNvSpPr>
            <a:spLocks noGrp="1"/>
          </p:cNvSpPr>
          <p:nvPr>
            <p:ph idx="1"/>
          </p:nvPr>
        </p:nvSpPr>
        <p:spPr/>
        <p:txBody>
          <a:bodyPr/>
          <a:lstStyle/>
          <a:p>
            <a:endParaRPr lang="zh-CN" altLang="en-US" dirty="0"/>
          </a:p>
        </p:txBody>
      </p:sp>
      <p:sp>
        <p:nvSpPr>
          <p:cNvPr id="4" name="日期占位符 3">
            <a:extLst>
              <a:ext uri="{FF2B5EF4-FFF2-40B4-BE49-F238E27FC236}">
                <a16:creationId xmlns:a16="http://schemas.microsoft.com/office/drawing/2014/main" id="{EDB82214-16DC-40A5-B630-7E560B60DAAD}"/>
              </a:ext>
            </a:extLst>
          </p:cNvPr>
          <p:cNvSpPr>
            <a:spLocks noGrp="1"/>
          </p:cNvSpPr>
          <p:nvPr>
            <p:ph type="dt" sz="half" idx="10"/>
          </p:nvPr>
        </p:nvSpPr>
        <p:spPr/>
        <p:txBody>
          <a:bodyPr/>
          <a:lstStyle/>
          <a:p>
            <a:fld id="{1056F6B6-8967-4D65-A1D9-28F41279185B}"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315508D0-A340-4E7F-B0FB-559292DCB6F5}"/>
              </a:ext>
            </a:extLst>
          </p:cNvPr>
          <p:cNvSpPr>
            <a:spLocks noGrp="1"/>
          </p:cNvSpPr>
          <p:nvPr>
            <p:ph type="sldNum" sz="quarter" idx="12"/>
          </p:nvPr>
        </p:nvSpPr>
        <p:spPr/>
        <p:txBody>
          <a:bodyPr/>
          <a:lstStyle/>
          <a:p>
            <a:fld id="{47C4BD23-150C-4A56-8E66-9482A3FB2E80}" type="slidenum">
              <a:rPr lang="zh-CN" altLang="en-US" smtClean="0"/>
              <a:pPr/>
              <a:t>59</a:t>
            </a:fld>
            <a:endParaRPr lang="zh-CN" altLang="en-US" dirty="0"/>
          </a:p>
        </p:txBody>
      </p:sp>
      <p:sp>
        <p:nvSpPr>
          <p:cNvPr id="6" name="Text Box 5">
            <a:extLst>
              <a:ext uri="{FF2B5EF4-FFF2-40B4-BE49-F238E27FC236}">
                <a16:creationId xmlns:a16="http://schemas.microsoft.com/office/drawing/2014/main" id="{70C8C8A3-1871-4E26-8260-7C63D354647D}"/>
              </a:ext>
            </a:extLst>
          </p:cNvPr>
          <p:cNvSpPr txBox="1">
            <a:spLocks noChangeArrowheads="1"/>
          </p:cNvSpPr>
          <p:nvPr/>
        </p:nvSpPr>
        <p:spPr bwMode="auto">
          <a:xfrm>
            <a:off x="4625658" y="6042025"/>
            <a:ext cx="32369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dirty="0">
                <a:latin typeface="+mn-lt"/>
                <a:ea typeface="微软雅黑 Light" panose="020B0502040204020203" pitchFamily="34" charset="-122"/>
              </a:rPr>
              <a:t>Fig. 2.8 </a:t>
            </a:r>
            <a:r>
              <a:rPr kumimoji="0" lang="en-US" altLang="zh-CN" dirty="0">
                <a:latin typeface="+mn-lt"/>
                <a:ea typeface="微软雅黑 Light" panose="020B0502040204020203" pitchFamily="34" charset="-122"/>
              </a:rPr>
              <a:t>Schema Diagram</a:t>
            </a:r>
          </a:p>
        </p:txBody>
      </p:sp>
      <p:sp>
        <p:nvSpPr>
          <p:cNvPr id="7" name="AutoShape 6">
            <a:hlinkClick r:id="" action="ppaction://hlinkshowjump?jump=lastslideviewed" highlightClick="1"/>
            <a:extLst>
              <a:ext uri="{FF2B5EF4-FFF2-40B4-BE49-F238E27FC236}">
                <a16:creationId xmlns:a16="http://schemas.microsoft.com/office/drawing/2014/main" id="{12D23E1B-68B7-4548-A874-33C28F2E36AB}"/>
              </a:ext>
            </a:extLst>
          </p:cNvPr>
          <p:cNvSpPr>
            <a:spLocks noChangeArrowheads="1"/>
          </p:cNvSpPr>
          <p:nvPr/>
        </p:nvSpPr>
        <p:spPr bwMode="auto">
          <a:xfrm>
            <a:off x="9738995" y="6669088"/>
            <a:ext cx="250825" cy="188912"/>
          </a:xfrm>
          <a:prstGeom prst="actionButtonBackPrevious">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ea typeface="微软雅黑 Light" panose="020B0502040204020203" pitchFamily="34" charset="-122"/>
            </a:endParaRPr>
          </a:p>
        </p:txBody>
      </p:sp>
      <p:pic>
        <p:nvPicPr>
          <p:cNvPr id="8" name="Picture 1">
            <a:extLst>
              <a:ext uri="{FF2B5EF4-FFF2-40B4-BE49-F238E27FC236}">
                <a16:creationId xmlns:a16="http://schemas.microsoft.com/office/drawing/2014/main" id="{60AF4F18-F8EF-478A-B2C6-D09CA5C82BE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1532" y="-52388"/>
            <a:ext cx="9324976" cy="5661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任意多边形 1">
            <a:extLst>
              <a:ext uri="{FF2B5EF4-FFF2-40B4-BE49-F238E27FC236}">
                <a16:creationId xmlns:a16="http://schemas.microsoft.com/office/drawing/2014/main" id="{2C103E4D-6F16-46D0-8B32-33D86FB78BA2}"/>
              </a:ext>
            </a:extLst>
          </p:cNvPr>
          <p:cNvSpPr>
            <a:spLocks/>
          </p:cNvSpPr>
          <p:nvPr/>
        </p:nvSpPr>
        <p:spPr bwMode="auto">
          <a:xfrm>
            <a:off x="6624320" y="1341438"/>
            <a:ext cx="2641600" cy="3775075"/>
          </a:xfrm>
          <a:custGeom>
            <a:avLst/>
            <a:gdLst>
              <a:gd name="T0" fmla="*/ 2377849 w 2641908"/>
              <a:gd name="T1" fmla="*/ 3249739 h 3775493"/>
              <a:gd name="T2" fmla="*/ 2247357 w 2641908"/>
              <a:gd name="T3" fmla="*/ 3438235 h 3775493"/>
              <a:gd name="T4" fmla="*/ 2131359 w 2641908"/>
              <a:gd name="T5" fmla="*/ 3583234 h 3775493"/>
              <a:gd name="T6" fmla="*/ 2044369 w 2641908"/>
              <a:gd name="T7" fmla="*/ 3684735 h 3775493"/>
              <a:gd name="T8" fmla="*/ 1913879 w 2641908"/>
              <a:gd name="T9" fmla="*/ 3771731 h 3775493"/>
              <a:gd name="T10" fmla="*/ 1580402 w 2641908"/>
              <a:gd name="T11" fmla="*/ 3728233 h 3775493"/>
              <a:gd name="T12" fmla="*/ 1391914 w 2641908"/>
              <a:gd name="T13" fmla="*/ 3626732 h 3775493"/>
              <a:gd name="T14" fmla="*/ 1217922 w 2641908"/>
              <a:gd name="T15" fmla="*/ 3481733 h 3775493"/>
              <a:gd name="T16" fmla="*/ 1029435 w 2641908"/>
              <a:gd name="T17" fmla="*/ 3365736 h 3775493"/>
              <a:gd name="T18" fmla="*/ 840947 w 2641908"/>
              <a:gd name="T19" fmla="*/ 3235240 h 3775493"/>
              <a:gd name="T20" fmla="*/ 652459 w 2641908"/>
              <a:gd name="T21" fmla="*/ 3090243 h 3775493"/>
              <a:gd name="T22" fmla="*/ 362480 w 2641908"/>
              <a:gd name="T23" fmla="*/ 2988742 h 3775493"/>
              <a:gd name="T24" fmla="*/ 289980 w 2641908"/>
              <a:gd name="T25" fmla="*/ 2916243 h 3775493"/>
              <a:gd name="T26" fmla="*/ 144990 w 2641908"/>
              <a:gd name="T27" fmla="*/ 2640746 h 3775493"/>
              <a:gd name="T28" fmla="*/ 86996 w 2641908"/>
              <a:gd name="T29" fmla="*/ 2423250 h 3775493"/>
              <a:gd name="T30" fmla="*/ 29002 w 2641908"/>
              <a:gd name="T31" fmla="*/ 2002752 h 3775493"/>
              <a:gd name="T32" fmla="*/ 14497 w 2641908"/>
              <a:gd name="T33" fmla="*/ 1060267 h 3775493"/>
              <a:gd name="T34" fmla="*/ 57995 w 2641908"/>
              <a:gd name="T35" fmla="*/ 16275 h 3775493"/>
              <a:gd name="T36" fmla="*/ 492968 w 2641908"/>
              <a:gd name="T37" fmla="*/ 30780 h 3775493"/>
              <a:gd name="T38" fmla="*/ 811945 w 2641908"/>
              <a:gd name="T39" fmla="*/ 59773 h 3775493"/>
              <a:gd name="T40" fmla="*/ 985937 w 2641908"/>
              <a:gd name="T41" fmla="*/ 161274 h 3775493"/>
              <a:gd name="T42" fmla="*/ 1101927 w 2641908"/>
              <a:gd name="T43" fmla="*/ 204772 h 3775493"/>
              <a:gd name="T44" fmla="*/ 1246922 w 2641908"/>
              <a:gd name="T45" fmla="*/ 291776 h 3775493"/>
              <a:gd name="T46" fmla="*/ 1696390 w 2641908"/>
              <a:gd name="T47" fmla="*/ 320769 h 3775493"/>
              <a:gd name="T48" fmla="*/ 1783386 w 2641908"/>
              <a:gd name="T49" fmla="*/ 364276 h 3775493"/>
              <a:gd name="T50" fmla="*/ 1855881 w 2641908"/>
              <a:gd name="T51" fmla="*/ 596270 h 3775493"/>
              <a:gd name="T52" fmla="*/ 1971873 w 2641908"/>
              <a:gd name="T53" fmla="*/ 900764 h 3775493"/>
              <a:gd name="T54" fmla="*/ 2015371 w 2641908"/>
              <a:gd name="T55" fmla="*/ 1132765 h 3775493"/>
              <a:gd name="T56" fmla="*/ 2073365 w 2641908"/>
              <a:gd name="T57" fmla="*/ 1466263 h 3775493"/>
              <a:gd name="T58" fmla="*/ 2116863 w 2641908"/>
              <a:gd name="T59" fmla="*/ 1625759 h 3775493"/>
              <a:gd name="T60" fmla="*/ 2145865 w 2641908"/>
              <a:gd name="T61" fmla="*/ 1814255 h 3775493"/>
              <a:gd name="T62" fmla="*/ 2232857 w 2641908"/>
              <a:gd name="T63" fmla="*/ 2017254 h 3775493"/>
              <a:gd name="T64" fmla="*/ 2363345 w 2641908"/>
              <a:gd name="T65" fmla="*/ 2278253 h 3775493"/>
              <a:gd name="T66" fmla="*/ 2435844 w 2641908"/>
              <a:gd name="T67" fmla="*/ 2379745 h 3775493"/>
              <a:gd name="T68" fmla="*/ 2464841 w 2641908"/>
              <a:gd name="T69" fmla="*/ 2495749 h 3775493"/>
              <a:gd name="T70" fmla="*/ 2566337 w 2641908"/>
              <a:gd name="T71" fmla="*/ 2640746 h 3775493"/>
              <a:gd name="T72" fmla="*/ 2638828 w 2641908"/>
              <a:gd name="T73" fmla="*/ 2785742 h 3775493"/>
              <a:gd name="T74" fmla="*/ 2595331 w 2641908"/>
              <a:gd name="T75" fmla="*/ 3104740 h 3775493"/>
              <a:gd name="T76" fmla="*/ 2479342 w 2641908"/>
              <a:gd name="T77" fmla="*/ 3220737 h 3775493"/>
              <a:gd name="T78" fmla="*/ 2348849 w 2641908"/>
              <a:gd name="T79" fmla="*/ 3293236 h 377549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641908" h="3775493">
                <a:moveTo>
                  <a:pt x="2394858" y="3180407"/>
                </a:moveTo>
                <a:cubicBezTo>
                  <a:pt x="2390020" y="3204598"/>
                  <a:pt x="2392583" y="3231560"/>
                  <a:pt x="2380343" y="3252979"/>
                </a:cubicBezTo>
                <a:cubicBezTo>
                  <a:pt x="2352975" y="3300873"/>
                  <a:pt x="2310142" y="3338253"/>
                  <a:pt x="2278743" y="3383607"/>
                </a:cubicBezTo>
                <a:cubicBezTo>
                  <a:pt x="2266427" y="3401396"/>
                  <a:pt x="2262697" y="3424355"/>
                  <a:pt x="2249715" y="3441664"/>
                </a:cubicBezTo>
                <a:cubicBezTo>
                  <a:pt x="2233294" y="3463559"/>
                  <a:pt x="2208755" y="3478350"/>
                  <a:pt x="2191658" y="3499721"/>
                </a:cubicBezTo>
                <a:cubicBezTo>
                  <a:pt x="2169863" y="3526964"/>
                  <a:pt x="2158270" y="3562137"/>
                  <a:pt x="2133600" y="3586807"/>
                </a:cubicBezTo>
                <a:cubicBezTo>
                  <a:pt x="2114248" y="3606159"/>
                  <a:pt x="2093354" y="3624084"/>
                  <a:pt x="2075543" y="3644864"/>
                </a:cubicBezTo>
                <a:cubicBezTo>
                  <a:pt x="2064191" y="3658108"/>
                  <a:pt x="2059643" y="3676920"/>
                  <a:pt x="2046515" y="3688407"/>
                </a:cubicBezTo>
                <a:cubicBezTo>
                  <a:pt x="2020259" y="3711381"/>
                  <a:pt x="1988458" y="3727112"/>
                  <a:pt x="1959429" y="3746464"/>
                </a:cubicBezTo>
                <a:lnTo>
                  <a:pt x="1915886" y="3775493"/>
                </a:lnTo>
                <a:lnTo>
                  <a:pt x="1654629" y="3746464"/>
                </a:lnTo>
                <a:cubicBezTo>
                  <a:pt x="1630167" y="3743273"/>
                  <a:pt x="1605461" y="3739751"/>
                  <a:pt x="1582058" y="3731950"/>
                </a:cubicBezTo>
                <a:cubicBezTo>
                  <a:pt x="1527154" y="3713649"/>
                  <a:pt x="1486603" y="3672468"/>
                  <a:pt x="1436915" y="3644864"/>
                </a:cubicBezTo>
                <a:cubicBezTo>
                  <a:pt x="1423541" y="3637434"/>
                  <a:pt x="1407886" y="3635188"/>
                  <a:pt x="1393372" y="3630350"/>
                </a:cubicBezTo>
                <a:cubicBezTo>
                  <a:pt x="1364343" y="3610998"/>
                  <a:pt x="1325638" y="3601322"/>
                  <a:pt x="1306286" y="3572293"/>
                </a:cubicBezTo>
                <a:cubicBezTo>
                  <a:pt x="1272493" y="3521603"/>
                  <a:pt x="1279212" y="3521214"/>
                  <a:pt x="1219200" y="3485207"/>
                </a:cubicBezTo>
                <a:cubicBezTo>
                  <a:pt x="1191370" y="3468509"/>
                  <a:pt x="1160486" y="3457425"/>
                  <a:pt x="1132115" y="3441664"/>
                </a:cubicBezTo>
                <a:cubicBezTo>
                  <a:pt x="1076834" y="3410952"/>
                  <a:pt x="1090893" y="3406830"/>
                  <a:pt x="1030515" y="3369093"/>
                </a:cubicBezTo>
                <a:cubicBezTo>
                  <a:pt x="915620" y="3297283"/>
                  <a:pt x="1031793" y="3395890"/>
                  <a:pt x="885372" y="3282007"/>
                </a:cubicBezTo>
                <a:cubicBezTo>
                  <a:pt x="869169" y="3269405"/>
                  <a:pt x="858032" y="3251066"/>
                  <a:pt x="841829" y="3238464"/>
                </a:cubicBezTo>
                <a:cubicBezTo>
                  <a:pt x="814290" y="3217045"/>
                  <a:pt x="779413" y="3205077"/>
                  <a:pt x="754743" y="3180407"/>
                </a:cubicBezTo>
                <a:cubicBezTo>
                  <a:pt x="725969" y="3151633"/>
                  <a:pt x="692931" y="3111005"/>
                  <a:pt x="653143" y="3093321"/>
                </a:cubicBezTo>
                <a:cubicBezTo>
                  <a:pt x="625182" y="3080894"/>
                  <a:pt x="593426" y="3077977"/>
                  <a:pt x="566058" y="3064293"/>
                </a:cubicBezTo>
                <a:cubicBezTo>
                  <a:pt x="423621" y="2993075"/>
                  <a:pt x="492628" y="3013351"/>
                  <a:pt x="362858" y="2991721"/>
                </a:cubicBezTo>
                <a:cubicBezTo>
                  <a:pt x="348344" y="2982045"/>
                  <a:pt x="331650" y="2975028"/>
                  <a:pt x="319315" y="2962693"/>
                </a:cubicBezTo>
                <a:cubicBezTo>
                  <a:pt x="306980" y="2950358"/>
                  <a:pt x="299428" y="2934006"/>
                  <a:pt x="290286" y="2919150"/>
                </a:cubicBezTo>
                <a:cubicBezTo>
                  <a:pt x="260716" y="2871098"/>
                  <a:pt x="221042" y="2827533"/>
                  <a:pt x="203200" y="2774007"/>
                </a:cubicBezTo>
                <a:cubicBezTo>
                  <a:pt x="178423" y="2699675"/>
                  <a:pt x="195528" y="2744148"/>
                  <a:pt x="145143" y="2643379"/>
                </a:cubicBezTo>
                <a:cubicBezTo>
                  <a:pt x="107439" y="2454854"/>
                  <a:pt x="158886" y="2689190"/>
                  <a:pt x="101600" y="2498236"/>
                </a:cubicBezTo>
                <a:cubicBezTo>
                  <a:pt x="94511" y="2474607"/>
                  <a:pt x="92437" y="2449746"/>
                  <a:pt x="87086" y="2425664"/>
                </a:cubicBezTo>
                <a:cubicBezTo>
                  <a:pt x="76871" y="2379696"/>
                  <a:pt x="63768" y="2342619"/>
                  <a:pt x="58058" y="2295036"/>
                </a:cubicBezTo>
                <a:cubicBezTo>
                  <a:pt x="46472" y="2198484"/>
                  <a:pt x="35497" y="2101779"/>
                  <a:pt x="29029" y="2004750"/>
                </a:cubicBezTo>
                <a:cubicBezTo>
                  <a:pt x="8071" y="1690368"/>
                  <a:pt x="18147" y="1859678"/>
                  <a:pt x="0" y="1496750"/>
                </a:cubicBezTo>
                <a:cubicBezTo>
                  <a:pt x="4838" y="1351607"/>
                  <a:pt x="11099" y="1206504"/>
                  <a:pt x="14515" y="1061321"/>
                </a:cubicBezTo>
                <a:cubicBezTo>
                  <a:pt x="34222" y="223768"/>
                  <a:pt x="-35880" y="522677"/>
                  <a:pt x="43543" y="204979"/>
                </a:cubicBezTo>
                <a:cubicBezTo>
                  <a:pt x="48381" y="142084"/>
                  <a:pt x="33209" y="74274"/>
                  <a:pt x="58058" y="16293"/>
                </a:cubicBezTo>
                <a:cubicBezTo>
                  <a:pt x="67776" y="-6382"/>
                  <a:pt x="105973" y="957"/>
                  <a:pt x="130629" y="1779"/>
                </a:cubicBezTo>
                <a:cubicBezTo>
                  <a:pt x="251900" y="5821"/>
                  <a:pt x="372566" y="20731"/>
                  <a:pt x="493486" y="30807"/>
                </a:cubicBezTo>
                <a:lnTo>
                  <a:pt x="653143" y="45321"/>
                </a:lnTo>
                <a:lnTo>
                  <a:pt x="812800" y="59836"/>
                </a:lnTo>
                <a:cubicBezTo>
                  <a:pt x="912616" y="126380"/>
                  <a:pt x="866788" y="106861"/>
                  <a:pt x="943429" y="132407"/>
                </a:cubicBezTo>
                <a:cubicBezTo>
                  <a:pt x="957943" y="142083"/>
                  <a:pt x="971370" y="153635"/>
                  <a:pt x="986972" y="161436"/>
                </a:cubicBezTo>
                <a:cubicBezTo>
                  <a:pt x="1010275" y="173088"/>
                  <a:pt x="1035148" y="181316"/>
                  <a:pt x="1059543" y="190464"/>
                </a:cubicBezTo>
                <a:cubicBezTo>
                  <a:pt x="1073868" y="195836"/>
                  <a:pt x="1089402" y="198137"/>
                  <a:pt x="1103086" y="204979"/>
                </a:cubicBezTo>
                <a:cubicBezTo>
                  <a:pt x="1148030" y="227451"/>
                  <a:pt x="1158643" y="251240"/>
                  <a:pt x="1204686" y="277550"/>
                </a:cubicBezTo>
                <a:cubicBezTo>
                  <a:pt x="1217970" y="285141"/>
                  <a:pt x="1232975" y="290891"/>
                  <a:pt x="1248229" y="292064"/>
                </a:cubicBezTo>
                <a:cubicBezTo>
                  <a:pt x="1359282" y="300607"/>
                  <a:pt x="1470782" y="301741"/>
                  <a:pt x="1582058" y="306579"/>
                </a:cubicBezTo>
                <a:cubicBezTo>
                  <a:pt x="1620763" y="311417"/>
                  <a:pt x="1660541" y="310830"/>
                  <a:pt x="1698172" y="321093"/>
                </a:cubicBezTo>
                <a:cubicBezTo>
                  <a:pt x="1715001" y="325683"/>
                  <a:pt x="1726113" y="342320"/>
                  <a:pt x="1741715" y="350121"/>
                </a:cubicBezTo>
                <a:cubicBezTo>
                  <a:pt x="1755399" y="356963"/>
                  <a:pt x="1770744" y="359798"/>
                  <a:pt x="1785258" y="364636"/>
                </a:cubicBezTo>
                <a:cubicBezTo>
                  <a:pt x="1820038" y="503757"/>
                  <a:pt x="1774148" y="331308"/>
                  <a:pt x="1828800" y="495264"/>
                </a:cubicBezTo>
                <a:cubicBezTo>
                  <a:pt x="1839938" y="528678"/>
                  <a:pt x="1846691" y="563450"/>
                  <a:pt x="1857829" y="596864"/>
                </a:cubicBezTo>
                <a:cubicBezTo>
                  <a:pt x="1878370" y="658485"/>
                  <a:pt x="1900794" y="697309"/>
                  <a:pt x="1930400" y="756521"/>
                </a:cubicBezTo>
                <a:cubicBezTo>
                  <a:pt x="1967601" y="979718"/>
                  <a:pt x="1917690" y="732906"/>
                  <a:pt x="1973943" y="901664"/>
                </a:cubicBezTo>
                <a:cubicBezTo>
                  <a:pt x="1985979" y="937773"/>
                  <a:pt x="1997711" y="1046898"/>
                  <a:pt x="2002972" y="1075836"/>
                </a:cubicBezTo>
                <a:cubicBezTo>
                  <a:pt x="2006540" y="1095462"/>
                  <a:pt x="2013000" y="1114456"/>
                  <a:pt x="2017486" y="1133893"/>
                </a:cubicBezTo>
                <a:cubicBezTo>
                  <a:pt x="2027516" y="1177356"/>
                  <a:pt x="2036839" y="1220978"/>
                  <a:pt x="2046515" y="1264521"/>
                </a:cubicBezTo>
                <a:cubicBezTo>
                  <a:pt x="2051684" y="1311045"/>
                  <a:pt x="2059233" y="1413354"/>
                  <a:pt x="2075543" y="1467721"/>
                </a:cubicBezTo>
                <a:cubicBezTo>
                  <a:pt x="2083030" y="1492676"/>
                  <a:pt x="2094896" y="1516102"/>
                  <a:pt x="2104572" y="1540293"/>
                </a:cubicBezTo>
                <a:cubicBezTo>
                  <a:pt x="2109410" y="1569322"/>
                  <a:pt x="2115436" y="1598177"/>
                  <a:pt x="2119086" y="1627379"/>
                </a:cubicBezTo>
                <a:cubicBezTo>
                  <a:pt x="2125117" y="1675626"/>
                  <a:pt x="2126207" y="1724464"/>
                  <a:pt x="2133600" y="1772521"/>
                </a:cubicBezTo>
                <a:cubicBezTo>
                  <a:pt x="2135926" y="1787643"/>
                  <a:pt x="2143912" y="1801353"/>
                  <a:pt x="2148115" y="1816064"/>
                </a:cubicBezTo>
                <a:cubicBezTo>
                  <a:pt x="2158637" y="1852889"/>
                  <a:pt x="2162229" y="1882865"/>
                  <a:pt x="2177143" y="1917664"/>
                </a:cubicBezTo>
                <a:cubicBezTo>
                  <a:pt x="2223342" y="2025462"/>
                  <a:pt x="2186617" y="1930195"/>
                  <a:pt x="2235200" y="2019264"/>
                </a:cubicBezTo>
                <a:cubicBezTo>
                  <a:pt x="2255922" y="2057254"/>
                  <a:pt x="2273905" y="2096674"/>
                  <a:pt x="2293258" y="2135379"/>
                </a:cubicBezTo>
                <a:lnTo>
                  <a:pt x="2365829" y="2280521"/>
                </a:lnTo>
                <a:cubicBezTo>
                  <a:pt x="2375505" y="2299874"/>
                  <a:pt x="2379558" y="2323279"/>
                  <a:pt x="2394858" y="2338579"/>
                </a:cubicBezTo>
                <a:lnTo>
                  <a:pt x="2438400" y="2382121"/>
                </a:lnTo>
                <a:cubicBezTo>
                  <a:pt x="2443238" y="2396635"/>
                  <a:pt x="2449204" y="2410821"/>
                  <a:pt x="2452915" y="2425664"/>
                </a:cubicBezTo>
                <a:cubicBezTo>
                  <a:pt x="2458898" y="2449597"/>
                  <a:pt x="2456396" y="2476171"/>
                  <a:pt x="2467429" y="2498236"/>
                </a:cubicBezTo>
                <a:cubicBezTo>
                  <a:pt x="2481283" y="2525944"/>
                  <a:pt x="2507721" y="2545428"/>
                  <a:pt x="2525486" y="2570807"/>
                </a:cubicBezTo>
                <a:cubicBezTo>
                  <a:pt x="2541664" y="2593918"/>
                  <a:pt x="2553380" y="2619906"/>
                  <a:pt x="2569029" y="2643379"/>
                </a:cubicBezTo>
                <a:cubicBezTo>
                  <a:pt x="2582447" y="2663507"/>
                  <a:pt x="2598058" y="2682084"/>
                  <a:pt x="2612572" y="2701436"/>
                </a:cubicBezTo>
                <a:cubicBezTo>
                  <a:pt x="2622248" y="2730464"/>
                  <a:pt x="2644803" y="2758091"/>
                  <a:pt x="2641600" y="2788521"/>
                </a:cubicBezTo>
                <a:cubicBezTo>
                  <a:pt x="2631924" y="2880445"/>
                  <a:pt x="2625060" y="2972709"/>
                  <a:pt x="2612572" y="3064293"/>
                </a:cubicBezTo>
                <a:cubicBezTo>
                  <a:pt x="2610505" y="3079452"/>
                  <a:pt x="2606545" y="3095106"/>
                  <a:pt x="2598058" y="3107836"/>
                </a:cubicBezTo>
                <a:cubicBezTo>
                  <a:pt x="2586672" y="3124915"/>
                  <a:pt x="2567656" y="3135610"/>
                  <a:pt x="2554515" y="3151379"/>
                </a:cubicBezTo>
                <a:cubicBezTo>
                  <a:pt x="2494039" y="3223949"/>
                  <a:pt x="2561771" y="3170731"/>
                  <a:pt x="2481943" y="3223950"/>
                </a:cubicBezTo>
                <a:cubicBezTo>
                  <a:pt x="2461452" y="3254687"/>
                  <a:pt x="2449216" y="3285137"/>
                  <a:pt x="2409372" y="3296521"/>
                </a:cubicBezTo>
                <a:cubicBezTo>
                  <a:pt x="2390764" y="3301837"/>
                  <a:pt x="2370667" y="3296521"/>
                  <a:pt x="2351315" y="3296521"/>
                </a:cubicBezTo>
              </a:path>
            </a:pathLst>
          </a:custGeom>
          <a:noFill/>
          <a:ln w="9525" cap="flat" cmpd="sng" algn="ctr">
            <a:solidFill>
              <a:srgbClr val="FF0000"/>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ea typeface="微软雅黑 Light" panose="020B0502040204020203" pitchFamily="34" charset="-122"/>
            </a:endParaRPr>
          </a:p>
        </p:txBody>
      </p:sp>
      <p:sp>
        <p:nvSpPr>
          <p:cNvPr id="10" name="TextBox 1">
            <a:extLst>
              <a:ext uri="{FF2B5EF4-FFF2-40B4-BE49-F238E27FC236}">
                <a16:creationId xmlns:a16="http://schemas.microsoft.com/office/drawing/2014/main" id="{F9479862-4095-4836-B996-FA64346C8025}"/>
              </a:ext>
            </a:extLst>
          </p:cNvPr>
          <p:cNvSpPr txBox="1">
            <a:spLocks noChangeArrowheads="1"/>
          </p:cNvSpPr>
          <p:nvPr/>
        </p:nvSpPr>
        <p:spPr bwMode="auto">
          <a:xfrm>
            <a:off x="7741920" y="3141663"/>
            <a:ext cx="359394" cy="40011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sz="2000" i="1">
                <a:latin typeface="+mn-lt"/>
                <a:ea typeface="微软雅黑 Light" panose="020B0502040204020203" pitchFamily="34" charset="-122"/>
              </a:rPr>
              <a:t>r</a:t>
            </a:r>
            <a:r>
              <a:rPr lang="en-US" altLang="zh-CN" sz="2000" baseline="-25000">
                <a:latin typeface="+mn-lt"/>
                <a:ea typeface="微软雅黑 Light" panose="020B0502040204020203" pitchFamily="34" charset="-122"/>
              </a:rPr>
              <a:t>1</a:t>
            </a:r>
            <a:endParaRPr lang="zh-CN" altLang="en-US" sz="2000">
              <a:latin typeface="+mn-lt"/>
              <a:ea typeface="微软雅黑 Light" panose="020B0502040204020203" pitchFamily="34" charset="-122"/>
            </a:endParaRPr>
          </a:p>
        </p:txBody>
      </p:sp>
      <p:sp>
        <p:nvSpPr>
          <p:cNvPr id="11" name="矩形 2">
            <a:extLst>
              <a:ext uri="{FF2B5EF4-FFF2-40B4-BE49-F238E27FC236}">
                <a16:creationId xmlns:a16="http://schemas.microsoft.com/office/drawing/2014/main" id="{73D3FF2A-C1DA-4A51-BA0D-00D600B276B1}"/>
              </a:ext>
            </a:extLst>
          </p:cNvPr>
          <p:cNvSpPr>
            <a:spLocks noChangeArrowheads="1"/>
          </p:cNvSpPr>
          <p:nvPr/>
        </p:nvSpPr>
        <p:spPr bwMode="auto">
          <a:xfrm>
            <a:off x="7372033" y="1323975"/>
            <a:ext cx="369887" cy="40005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0" lang="en-US" altLang="zh-CN" sz="2000" i="1">
                <a:ea typeface="微软雅黑 Light" panose="020B0502040204020203" pitchFamily="34" charset="-122"/>
              </a:rPr>
              <a:t>r</a:t>
            </a:r>
            <a:r>
              <a:rPr lang="en-US" altLang="zh-CN" sz="2000" baseline="-25000">
                <a:ea typeface="微软雅黑 Light" panose="020B0502040204020203" pitchFamily="34" charset="-122"/>
              </a:rPr>
              <a:t>2</a:t>
            </a:r>
            <a:endParaRPr lang="zh-CN" altLang="en-US" sz="2000">
              <a:ea typeface="微软雅黑 Light" panose="020B0502040204020203" pitchFamily="34" charset="-122"/>
            </a:endParaRPr>
          </a:p>
        </p:txBody>
      </p:sp>
      <p:sp>
        <p:nvSpPr>
          <p:cNvPr id="12" name="任意多边形 1">
            <a:extLst>
              <a:ext uri="{FF2B5EF4-FFF2-40B4-BE49-F238E27FC236}">
                <a16:creationId xmlns:a16="http://schemas.microsoft.com/office/drawing/2014/main" id="{4E4C779D-D5B1-4150-BD6B-4E18BCF44C62}"/>
              </a:ext>
            </a:extLst>
          </p:cNvPr>
          <p:cNvSpPr>
            <a:spLocks/>
          </p:cNvSpPr>
          <p:nvPr/>
        </p:nvSpPr>
        <p:spPr bwMode="auto">
          <a:xfrm rot="17589554">
            <a:off x="1926951" y="679983"/>
            <a:ext cx="2044762" cy="3790460"/>
          </a:xfrm>
          <a:custGeom>
            <a:avLst/>
            <a:gdLst>
              <a:gd name="T0" fmla="*/ 2377849 w 2641908"/>
              <a:gd name="T1" fmla="*/ 3249739 h 3775493"/>
              <a:gd name="T2" fmla="*/ 2247357 w 2641908"/>
              <a:gd name="T3" fmla="*/ 3438235 h 3775493"/>
              <a:gd name="T4" fmla="*/ 2131359 w 2641908"/>
              <a:gd name="T5" fmla="*/ 3583234 h 3775493"/>
              <a:gd name="T6" fmla="*/ 2044369 w 2641908"/>
              <a:gd name="T7" fmla="*/ 3684735 h 3775493"/>
              <a:gd name="T8" fmla="*/ 1913879 w 2641908"/>
              <a:gd name="T9" fmla="*/ 3771731 h 3775493"/>
              <a:gd name="T10" fmla="*/ 1580402 w 2641908"/>
              <a:gd name="T11" fmla="*/ 3728233 h 3775493"/>
              <a:gd name="T12" fmla="*/ 1391914 w 2641908"/>
              <a:gd name="T13" fmla="*/ 3626732 h 3775493"/>
              <a:gd name="T14" fmla="*/ 1217922 w 2641908"/>
              <a:gd name="T15" fmla="*/ 3481733 h 3775493"/>
              <a:gd name="T16" fmla="*/ 1029435 w 2641908"/>
              <a:gd name="T17" fmla="*/ 3365736 h 3775493"/>
              <a:gd name="T18" fmla="*/ 840947 w 2641908"/>
              <a:gd name="T19" fmla="*/ 3235240 h 3775493"/>
              <a:gd name="T20" fmla="*/ 652459 w 2641908"/>
              <a:gd name="T21" fmla="*/ 3090243 h 3775493"/>
              <a:gd name="T22" fmla="*/ 362480 w 2641908"/>
              <a:gd name="T23" fmla="*/ 2988742 h 3775493"/>
              <a:gd name="T24" fmla="*/ 289980 w 2641908"/>
              <a:gd name="T25" fmla="*/ 2916243 h 3775493"/>
              <a:gd name="T26" fmla="*/ 144990 w 2641908"/>
              <a:gd name="T27" fmla="*/ 2640746 h 3775493"/>
              <a:gd name="T28" fmla="*/ 86996 w 2641908"/>
              <a:gd name="T29" fmla="*/ 2423250 h 3775493"/>
              <a:gd name="T30" fmla="*/ 29002 w 2641908"/>
              <a:gd name="T31" fmla="*/ 2002752 h 3775493"/>
              <a:gd name="T32" fmla="*/ 14497 w 2641908"/>
              <a:gd name="T33" fmla="*/ 1060267 h 3775493"/>
              <a:gd name="T34" fmla="*/ 57995 w 2641908"/>
              <a:gd name="T35" fmla="*/ 16275 h 3775493"/>
              <a:gd name="T36" fmla="*/ 492968 w 2641908"/>
              <a:gd name="T37" fmla="*/ 30780 h 3775493"/>
              <a:gd name="T38" fmla="*/ 811945 w 2641908"/>
              <a:gd name="T39" fmla="*/ 59773 h 3775493"/>
              <a:gd name="T40" fmla="*/ 985937 w 2641908"/>
              <a:gd name="T41" fmla="*/ 161274 h 3775493"/>
              <a:gd name="T42" fmla="*/ 1101927 w 2641908"/>
              <a:gd name="T43" fmla="*/ 204772 h 3775493"/>
              <a:gd name="T44" fmla="*/ 1246922 w 2641908"/>
              <a:gd name="T45" fmla="*/ 291776 h 3775493"/>
              <a:gd name="T46" fmla="*/ 1696390 w 2641908"/>
              <a:gd name="T47" fmla="*/ 320769 h 3775493"/>
              <a:gd name="T48" fmla="*/ 1783386 w 2641908"/>
              <a:gd name="T49" fmla="*/ 364276 h 3775493"/>
              <a:gd name="T50" fmla="*/ 1855881 w 2641908"/>
              <a:gd name="T51" fmla="*/ 596270 h 3775493"/>
              <a:gd name="T52" fmla="*/ 1971873 w 2641908"/>
              <a:gd name="T53" fmla="*/ 900764 h 3775493"/>
              <a:gd name="T54" fmla="*/ 2015371 w 2641908"/>
              <a:gd name="T55" fmla="*/ 1132765 h 3775493"/>
              <a:gd name="T56" fmla="*/ 2073365 w 2641908"/>
              <a:gd name="T57" fmla="*/ 1466263 h 3775493"/>
              <a:gd name="T58" fmla="*/ 2116863 w 2641908"/>
              <a:gd name="T59" fmla="*/ 1625759 h 3775493"/>
              <a:gd name="T60" fmla="*/ 2145865 w 2641908"/>
              <a:gd name="T61" fmla="*/ 1814255 h 3775493"/>
              <a:gd name="T62" fmla="*/ 2232857 w 2641908"/>
              <a:gd name="T63" fmla="*/ 2017254 h 3775493"/>
              <a:gd name="T64" fmla="*/ 2363345 w 2641908"/>
              <a:gd name="T65" fmla="*/ 2278253 h 3775493"/>
              <a:gd name="T66" fmla="*/ 2435844 w 2641908"/>
              <a:gd name="T67" fmla="*/ 2379745 h 3775493"/>
              <a:gd name="T68" fmla="*/ 2464841 w 2641908"/>
              <a:gd name="T69" fmla="*/ 2495749 h 3775493"/>
              <a:gd name="T70" fmla="*/ 2566337 w 2641908"/>
              <a:gd name="T71" fmla="*/ 2640746 h 3775493"/>
              <a:gd name="T72" fmla="*/ 2638828 w 2641908"/>
              <a:gd name="T73" fmla="*/ 2785742 h 3775493"/>
              <a:gd name="T74" fmla="*/ 2595331 w 2641908"/>
              <a:gd name="T75" fmla="*/ 3104740 h 3775493"/>
              <a:gd name="T76" fmla="*/ 2479342 w 2641908"/>
              <a:gd name="T77" fmla="*/ 3220737 h 3775493"/>
              <a:gd name="T78" fmla="*/ 2348849 w 2641908"/>
              <a:gd name="T79" fmla="*/ 3293236 h 377549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641908" h="3775493">
                <a:moveTo>
                  <a:pt x="2394858" y="3180407"/>
                </a:moveTo>
                <a:cubicBezTo>
                  <a:pt x="2390020" y="3204598"/>
                  <a:pt x="2392583" y="3231560"/>
                  <a:pt x="2380343" y="3252979"/>
                </a:cubicBezTo>
                <a:cubicBezTo>
                  <a:pt x="2352975" y="3300873"/>
                  <a:pt x="2310142" y="3338253"/>
                  <a:pt x="2278743" y="3383607"/>
                </a:cubicBezTo>
                <a:cubicBezTo>
                  <a:pt x="2266427" y="3401396"/>
                  <a:pt x="2262697" y="3424355"/>
                  <a:pt x="2249715" y="3441664"/>
                </a:cubicBezTo>
                <a:cubicBezTo>
                  <a:pt x="2233294" y="3463559"/>
                  <a:pt x="2208755" y="3478350"/>
                  <a:pt x="2191658" y="3499721"/>
                </a:cubicBezTo>
                <a:cubicBezTo>
                  <a:pt x="2169863" y="3526964"/>
                  <a:pt x="2158270" y="3562137"/>
                  <a:pt x="2133600" y="3586807"/>
                </a:cubicBezTo>
                <a:cubicBezTo>
                  <a:pt x="2114248" y="3606159"/>
                  <a:pt x="2093354" y="3624084"/>
                  <a:pt x="2075543" y="3644864"/>
                </a:cubicBezTo>
                <a:cubicBezTo>
                  <a:pt x="2064191" y="3658108"/>
                  <a:pt x="2059643" y="3676920"/>
                  <a:pt x="2046515" y="3688407"/>
                </a:cubicBezTo>
                <a:cubicBezTo>
                  <a:pt x="2020259" y="3711381"/>
                  <a:pt x="1988458" y="3727112"/>
                  <a:pt x="1959429" y="3746464"/>
                </a:cubicBezTo>
                <a:lnTo>
                  <a:pt x="1915886" y="3775493"/>
                </a:lnTo>
                <a:lnTo>
                  <a:pt x="1654629" y="3746464"/>
                </a:lnTo>
                <a:cubicBezTo>
                  <a:pt x="1630167" y="3743273"/>
                  <a:pt x="1605461" y="3739751"/>
                  <a:pt x="1582058" y="3731950"/>
                </a:cubicBezTo>
                <a:cubicBezTo>
                  <a:pt x="1527154" y="3713649"/>
                  <a:pt x="1486603" y="3672468"/>
                  <a:pt x="1436915" y="3644864"/>
                </a:cubicBezTo>
                <a:cubicBezTo>
                  <a:pt x="1423541" y="3637434"/>
                  <a:pt x="1407886" y="3635188"/>
                  <a:pt x="1393372" y="3630350"/>
                </a:cubicBezTo>
                <a:cubicBezTo>
                  <a:pt x="1364343" y="3610998"/>
                  <a:pt x="1325638" y="3601322"/>
                  <a:pt x="1306286" y="3572293"/>
                </a:cubicBezTo>
                <a:cubicBezTo>
                  <a:pt x="1272493" y="3521603"/>
                  <a:pt x="1279212" y="3521214"/>
                  <a:pt x="1219200" y="3485207"/>
                </a:cubicBezTo>
                <a:cubicBezTo>
                  <a:pt x="1191370" y="3468509"/>
                  <a:pt x="1160486" y="3457425"/>
                  <a:pt x="1132115" y="3441664"/>
                </a:cubicBezTo>
                <a:cubicBezTo>
                  <a:pt x="1076834" y="3410952"/>
                  <a:pt x="1090893" y="3406830"/>
                  <a:pt x="1030515" y="3369093"/>
                </a:cubicBezTo>
                <a:cubicBezTo>
                  <a:pt x="915620" y="3297283"/>
                  <a:pt x="1031793" y="3395890"/>
                  <a:pt x="885372" y="3282007"/>
                </a:cubicBezTo>
                <a:cubicBezTo>
                  <a:pt x="869169" y="3269405"/>
                  <a:pt x="858032" y="3251066"/>
                  <a:pt x="841829" y="3238464"/>
                </a:cubicBezTo>
                <a:cubicBezTo>
                  <a:pt x="814290" y="3217045"/>
                  <a:pt x="779413" y="3205077"/>
                  <a:pt x="754743" y="3180407"/>
                </a:cubicBezTo>
                <a:cubicBezTo>
                  <a:pt x="725969" y="3151633"/>
                  <a:pt x="692931" y="3111005"/>
                  <a:pt x="653143" y="3093321"/>
                </a:cubicBezTo>
                <a:cubicBezTo>
                  <a:pt x="625182" y="3080894"/>
                  <a:pt x="593426" y="3077977"/>
                  <a:pt x="566058" y="3064293"/>
                </a:cubicBezTo>
                <a:cubicBezTo>
                  <a:pt x="423621" y="2993075"/>
                  <a:pt x="492628" y="3013351"/>
                  <a:pt x="362858" y="2991721"/>
                </a:cubicBezTo>
                <a:cubicBezTo>
                  <a:pt x="348344" y="2982045"/>
                  <a:pt x="331650" y="2975028"/>
                  <a:pt x="319315" y="2962693"/>
                </a:cubicBezTo>
                <a:cubicBezTo>
                  <a:pt x="306980" y="2950358"/>
                  <a:pt x="299428" y="2934006"/>
                  <a:pt x="290286" y="2919150"/>
                </a:cubicBezTo>
                <a:cubicBezTo>
                  <a:pt x="260716" y="2871098"/>
                  <a:pt x="221042" y="2827533"/>
                  <a:pt x="203200" y="2774007"/>
                </a:cubicBezTo>
                <a:cubicBezTo>
                  <a:pt x="178423" y="2699675"/>
                  <a:pt x="195528" y="2744148"/>
                  <a:pt x="145143" y="2643379"/>
                </a:cubicBezTo>
                <a:cubicBezTo>
                  <a:pt x="107439" y="2454854"/>
                  <a:pt x="158886" y="2689190"/>
                  <a:pt x="101600" y="2498236"/>
                </a:cubicBezTo>
                <a:cubicBezTo>
                  <a:pt x="94511" y="2474607"/>
                  <a:pt x="92437" y="2449746"/>
                  <a:pt x="87086" y="2425664"/>
                </a:cubicBezTo>
                <a:cubicBezTo>
                  <a:pt x="76871" y="2379696"/>
                  <a:pt x="63768" y="2342619"/>
                  <a:pt x="58058" y="2295036"/>
                </a:cubicBezTo>
                <a:cubicBezTo>
                  <a:pt x="46472" y="2198484"/>
                  <a:pt x="35497" y="2101779"/>
                  <a:pt x="29029" y="2004750"/>
                </a:cubicBezTo>
                <a:cubicBezTo>
                  <a:pt x="8071" y="1690368"/>
                  <a:pt x="18147" y="1859678"/>
                  <a:pt x="0" y="1496750"/>
                </a:cubicBezTo>
                <a:cubicBezTo>
                  <a:pt x="4838" y="1351607"/>
                  <a:pt x="11099" y="1206504"/>
                  <a:pt x="14515" y="1061321"/>
                </a:cubicBezTo>
                <a:cubicBezTo>
                  <a:pt x="34222" y="223768"/>
                  <a:pt x="-35880" y="522677"/>
                  <a:pt x="43543" y="204979"/>
                </a:cubicBezTo>
                <a:cubicBezTo>
                  <a:pt x="48381" y="142084"/>
                  <a:pt x="33209" y="74274"/>
                  <a:pt x="58058" y="16293"/>
                </a:cubicBezTo>
                <a:cubicBezTo>
                  <a:pt x="67776" y="-6382"/>
                  <a:pt x="105973" y="957"/>
                  <a:pt x="130629" y="1779"/>
                </a:cubicBezTo>
                <a:cubicBezTo>
                  <a:pt x="251900" y="5821"/>
                  <a:pt x="372566" y="20731"/>
                  <a:pt x="493486" y="30807"/>
                </a:cubicBezTo>
                <a:lnTo>
                  <a:pt x="653143" y="45321"/>
                </a:lnTo>
                <a:lnTo>
                  <a:pt x="812800" y="59836"/>
                </a:lnTo>
                <a:cubicBezTo>
                  <a:pt x="912616" y="126380"/>
                  <a:pt x="866788" y="106861"/>
                  <a:pt x="943429" y="132407"/>
                </a:cubicBezTo>
                <a:cubicBezTo>
                  <a:pt x="957943" y="142083"/>
                  <a:pt x="971370" y="153635"/>
                  <a:pt x="986972" y="161436"/>
                </a:cubicBezTo>
                <a:cubicBezTo>
                  <a:pt x="1010275" y="173088"/>
                  <a:pt x="1035148" y="181316"/>
                  <a:pt x="1059543" y="190464"/>
                </a:cubicBezTo>
                <a:cubicBezTo>
                  <a:pt x="1073868" y="195836"/>
                  <a:pt x="1089402" y="198137"/>
                  <a:pt x="1103086" y="204979"/>
                </a:cubicBezTo>
                <a:cubicBezTo>
                  <a:pt x="1148030" y="227451"/>
                  <a:pt x="1158643" y="251240"/>
                  <a:pt x="1204686" y="277550"/>
                </a:cubicBezTo>
                <a:cubicBezTo>
                  <a:pt x="1217970" y="285141"/>
                  <a:pt x="1232975" y="290891"/>
                  <a:pt x="1248229" y="292064"/>
                </a:cubicBezTo>
                <a:cubicBezTo>
                  <a:pt x="1359282" y="300607"/>
                  <a:pt x="1470782" y="301741"/>
                  <a:pt x="1582058" y="306579"/>
                </a:cubicBezTo>
                <a:cubicBezTo>
                  <a:pt x="1620763" y="311417"/>
                  <a:pt x="1660541" y="310830"/>
                  <a:pt x="1698172" y="321093"/>
                </a:cubicBezTo>
                <a:cubicBezTo>
                  <a:pt x="1715001" y="325683"/>
                  <a:pt x="1726113" y="342320"/>
                  <a:pt x="1741715" y="350121"/>
                </a:cubicBezTo>
                <a:cubicBezTo>
                  <a:pt x="1755399" y="356963"/>
                  <a:pt x="1770744" y="359798"/>
                  <a:pt x="1785258" y="364636"/>
                </a:cubicBezTo>
                <a:cubicBezTo>
                  <a:pt x="1820038" y="503757"/>
                  <a:pt x="1774148" y="331308"/>
                  <a:pt x="1828800" y="495264"/>
                </a:cubicBezTo>
                <a:cubicBezTo>
                  <a:pt x="1839938" y="528678"/>
                  <a:pt x="1846691" y="563450"/>
                  <a:pt x="1857829" y="596864"/>
                </a:cubicBezTo>
                <a:cubicBezTo>
                  <a:pt x="1878370" y="658485"/>
                  <a:pt x="1900794" y="697309"/>
                  <a:pt x="1930400" y="756521"/>
                </a:cubicBezTo>
                <a:cubicBezTo>
                  <a:pt x="1967601" y="979718"/>
                  <a:pt x="1917690" y="732906"/>
                  <a:pt x="1973943" y="901664"/>
                </a:cubicBezTo>
                <a:cubicBezTo>
                  <a:pt x="1985979" y="937773"/>
                  <a:pt x="1997711" y="1046898"/>
                  <a:pt x="2002972" y="1075836"/>
                </a:cubicBezTo>
                <a:cubicBezTo>
                  <a:pt x="2006540" y="1095462"/>
                  <a:pt x="2013000" y="1114456"/>
                  <a:pt x="2017486" y="1133893"/>
                </a:cubicBezTo>
                <a:cubicBezTo>
                  <a:pt x="2027516" y="1177356"/>
                  <a:pt x="2036839" y="1220978"/>
                  <a:pt x="2046515" y="1264521"/>
                </a:cubicBezTo>
                <a:cubicBezTo>
                  <a:pt x="2051684" y="1311045"/>
                  <a:pt x="2059233" y="1413354"/>
                  <a:pt x="2075543" y="1467721"/>
                </a:cubicBezTo>
                <a:cubicBezTo>
                  <a:pt x="2083030" y="1492676"/>
                  <a:pt x="2094896" y="1516102"/>
                  <a:pt x="2104572" y="1540293"/>
                </a:cubicBezTo>
                <a:cubicBezTo>
                  <a:pt x="2109410" y="1569322"/>
                  <a:pt x="2115436" y="1598177"/>
                  <a:pt x="2119086" y="1627379"/>
                </a:cubicBezTo>
                <a:cubicBezTo>
                  <a:pt x="2125117" y="1675626"/>
                  <a:pt x="2126207" y="1724464"/>
                  <a:pt x="2133600" y="1772521"/>
                </a:cubicBezTo>
                <a:cubicBezTo>
                  <a:pt x="2135926" y="1787643"/>
                  <a:pt x="2143912" y="1801353"/>
                  <a:pt x="2148115" y="1816064"/>
                </a:cubicBezTo>
                <a:cubicBezTo>
                  <a:pt x="2158637" y="1852889"/>
                  <a:pt x="2162229" y="1882865"/>
                  <a:pt x="2177143" y="1917664"/>
                </a:cubicBezTo>
                <a:cubicBezTo>
                  <a:pt x="2223342" y="2025462"/>
                  <a:pt x="2186617" y="1930195"/>
                  <a:pt x="2235200" y="2019264"/>
                </a:cubicBezTo>
                <a:cubicBezTo>
                  <a:pt x="2255922" y="2057254"/>
                  <a:pt x="2273905" y="2096674"/>
                  <a:pt x="2293258" y="2135379"/>
                </a:cubicBezTo>
                <a:lnTo>
                  <a:pt x="2365829" y="2280521"/>
                </a:lnTo>
                <a:cubicBezTo>
                  <a:pt x="2375505" y="2299874"/>
                  <a:pt x="2379558" y="2323279"/>
                  <a:pt x="2394858" y="2338579"/>
                </a:cubicBezTo>
                <a:lnTo>
                  <a:pt x="2438400" y="2382121"/>
                </a:lnTo>
                <a:cubicBezTo>
                  <a:pt x="2443238" y="2396635"/>
                  <a:pt x="2449204" y="2410821"/>
                  <a:pt x="2452915" y="2425664"/>
                </a:cubicBezTo>
                <a:cubicBezTo>
                  <a:pt x="2458898" y="2449597"/>
                  <a:pt x="2456396" y="2476171"/>
                  <a:pt x="2467429" y="2498236"/>
                </a:cubicBezTo>
                <a:cubicBezTo>
                  <a:pt x="2481283" y="2525944"/>
                  <a:pt x="2507721" y="2545428"/>
                  <a:pt x="2525486" y="2570807"/>
                </a:cubicBezTo>
                <a:cubicBezTo>
                  <a:pt x="2541664" y="2593918"/>
                  <a:pt x="2553380" y="2619906"/>
                  <a:pt x="2569029" y="2643379"/>
                </a:cubicBezTo>
                <a:cubicBezTo>
                  <a:pt x="2582447" y="2663507"/>
                  <a:pt x="2598058" y="2682084"/>
                  <a:pt x="2612572" y="2701436"/>
                </a:cubicBezTo>
                <a:cubicBezTo>
                  <a:pt x="2622248" y="2730464"/>
                  <a:pt x="2644803" y="2758091"/>
                  <a:pt x="2641600" y="2788521"/>
                </a:cubicBezTo>
                <a:cubicBezTo>
                  <a:pt x="2631924" y="2880445"/>
                  <a:pt x="2625060" y="2972709"/>
                  <a:pt x="2612572" y="3064293"/>
                </a:cubicBezTo>
                <a:cubicBezTo>
                  <a:pt x="2610505" y="3079452"/>
                  <a:pt x="2606545" y="3095106"/>
                  <a:pt x="2598058" y="3107836"/>
                </a:cubicBezTo>
                <a:cubicBezTo>
                  <a:pt x="2586672" y="3124915"/>
                  <a:pt x="2567656" y="3135610"/>
                  <a:pt x="2554515" y="3151379"/>
                </a:cubicBezTo>
                <a:cubicBezTo>
                  <a:pt x="2494039" y="3223949"/>
                  <a:pt x="2561771" y="3170731"/>
                  <a:pt x="2481943" y="3223950"/>
                </a:cubicBezTo>
                <a:cubicBezTo>
                  <a:pt x="2461452" y="3254687"/>
                  <a:pt x="2449216" y="3285137"/>
                  <a:pt x="2409372" y="3296521"/>
                </a:cubicBezTo>
                <a:cubicBezTo>
                  <a:pt x="2390764" y="3301837"/>
                  <a:pt x="2370667" y="3296521"/>
                  <a:pt x="2351315" y="3296521"/>
                </a:cubicBezTo>
              </a:path>
            </a:pathLst>
          </a:custGeom>
          <a:noFill/>
          <a:ln w="9525" cap="flat" cmpd="sng" algn="ctr">
            <a:solidFill>
              <a:srgbClr val="FF0000"/>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ea typeface="微软雅黑 Light" panose="020B0502040204020203" pitchFamily="34" charset="-122"/>
            </a:endParaRPr>
          </a:p>
        </p:txBody>
      </p:sp>
    </p:spTree>
    <p:extLst>
      <p:ext uri="{BB962C8B-B14F-4D97-AF65-F5344CB8AC3E}">
        <p14:creationId xmlns:p14="http://schemas.microsoft.com/office/powerpoint/2010/main" val="2021676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F308D8-2676-471D-857B-F0B219B457AE}"/>
              </a:ext>
            </a:extLst>
          </p:cNvPr>
          <p:cNvSpPr>
            <a:spLocks noGrp="1"/>
          </p:cNvSpPr>
          <p:nvPr>
            <p:ph type="title"/>
          </p:nvPr>
        </p:nvSpPr>
        <p:spPr/>
        <p:txBody>
          <a:bodyPr/>
          <a:lstStyle/>
          <a:p>
            <a:r>
              <a:rPr lang="en-US" altLang="zh-CN" sz="2800" dirty="0">
                <a:cs typeface="Times New Roman" pitchFamily="18" charset="0"/>
              </a:rPr>
              <a:t>5.1.1 JDBC</a:t>
            </a:r>
            <a:endParaRPr lang="zh-CN" altLang="en-US" dirty="0"/>
          </a:p>
        </p:txBody>
      </p:sp>
      <p:sp>
        <p:nvSpPr>
          <p:cNvPr id="3" name="内容占位符 2">
            <a:extLst>
              <a:ext uri="{FF2B5EF4-FFF2-40B4-BE49-F238E27FC236}">
                <a16:creationId xmlns:a16="http://schemas.microsoft.com/office/drawing/2014/main" id="{61724F9F-96D3-47F4-B117-4943D0E7ABA9}"/>
              </a:ext>
            </a:extLst>
          </p:cNvPr>
          <p:cNvSpPr>
            <a:spLocks noGrp="1"/>
          </p:cNvSpPr>
          <p:nvPr>
            <p:ph idx="1"/>
          </p:nvPr>
        </p:nvSpPr>
        <p:spPr/>
        <p:txBody>
          <a:bodyPr/>
          <a:lstStyle/>
          <a:p>
            <a:r>
              <a:rPr lang="en-US" altLang="zh-CN" b="1" dirty="0">
                <a:solidFill>
                  <a:srgbClr val="000099"/>
                </a:solidFill>
                <a:cs typeface="Times New Roman" pitchFamily="18" charset="0"/>
              </a:rPr>
              <a:t>JDBC</a:t>
            </a:r>
            <a:r>
              <a:rPr lang="en-US" altLang="zh-CN" dirty="0">
                <a:cs typeface="Times New Roman" pitchFamily="18" charset="0"/>
              </a:rPr>
              <a:t> is a Java API for communicating with database systems supporting SQL.</a:t>
            </a:r>
          </a:p>
          <a:p>
            <a:r>
              <a:rPr lang="en-US" altLang="zh-CN" dirty="0">
                <a:cs typeface="Times New Roman" pitchFamily="18" charset="0"/>
              </a:rPr>
              <a:t>JDBC supports a variety of features for querying and updating data, and for retrieving query results.</a:t>
            </a:r>
          </a:p>
          <a:p>
            <a:r>
              <a:rPr lang="en-US" altLang="zh-CN" dirty="0">
                <a:cs typeface="Times New Roman" pitchFamily="18" charset="0"/>
              </a:rPr>
              <a:t>JDBC also supports </a:t>
            </a:r>
            <a:r>
              <a:rPr lang="en-US" altLang="zh-CN" dirty="0">
                <a:solidFill>
                  <a:srgbClr val="FF0000"/>
                </a:solidFill>
                <a:cs typeface="Times New Roman" pitchFamily="18" charset="0"/>
              </a:rPr>
              <a:t>metadata retrieval</a:t>
            </a:r>
            <a:r>
              <a:rPr lang="en-US" altLang="zh-CN" dirty="0">
                <a:cs typeface="Times New Roman" pitchFamily="18" charset="0"/>
              </a:rPr>
              <a:t>, such as querying about relations presented in the database and the names and types of relation attributes</a:t>
            </a:r>
          </a:p>
          <a:p>
            <a:pPr lvl="1"/>
            <a:r>
              <a:rPr lang="en-US" altLang="zh-CN" dirty="0">
                <a:cs typeface="Times New Roman" pitchFamily="18" charset="0"/>
              </a:rPr>
              <a:t>SQL injection</a:t>
            </a:r>
          </a:p>
          <a:p>
            <a:r>
              <a:rPr lang="en-US" altLang="zh-CN" dirty="0">
                <a:cs typeface="Times New Roman" pitchFamily="18" charset="0"/>
              </a:rPr>
              <a:t>Model for communicating with the database:</a:t>
            </a:r>
          </a:p>
          <a:p>
            <a:pPr lvl="1"/>
            <a:r>
              <a:rPr lang="en-US" altLang="zh-CN" dirty="0">
                <a:ea typeface="ＭＳ Ｐゴシック" pitchFamily="34" charset="-128"/>
                <a:cs typeface="Times New Roman" pitchFamily="18" charset="0"/>
              </a:rPr>
              <a:t>Open a connection</a:t>
            </a:r>
          </a:p>
          <a:p>
            <a:pPr lvl="1"/>
            <a:r>
              <a:rPr lang="en-US" altLang="zh-CN" dirty="0">
                <a:ea typeface="ＭＳ Ｐゴシック" pitchFamily="34" charset="-128"/>
                <a:cs typeface="Times New Roman" pitchFamily="18" charset="0"/>
              </a:rPr>
              <a:t>Create a “SQL statement” object</a:t>
            </a:r>
          </a:p>
          <a:p>
            <a:pPr lvl="1"/>
            <a:r>
              <a:rPr lang="en-US" altLang="zh-CN" dirty="0">
                <a:ea typeface="ＭＳ Ｐゴシック" pitchFamily="34" charset="-128"/>
                <a:cs typeface="Times New Roman" pitchFamily="18" charset="0"/>
              </a:rPr>
              <a:t>Execute queries using the Statement object to send queries and fetch results</a:t>
            </a:r>
          </a:p>
          <a:p>
            <a:pPr lvl="1"/>
            <a:r>
              <a:rPr lang="en-US" altLang="zh-CN" dirty="0">
                <a:ea typeface="ＭＳ Ｐゴシック" pitchFamily="34" charset="-128"/>
                <a:cs typeface="Times New Roman" pitchFamily="18" charset="0"/>
              </a:rPr>
              <a:t>Exception mechanism to handle errors</a:t>
            </a:r>
          </a:p>
          <a:p>
            <a:endParaRPr lang="zh-CN" altLang="en-US" dirty="0"/>
          </a:p>
        </p:txBody>
      </p:sp>
      <p:sp>
        <p:nvSpPr>
          <p:cNvPr id="4" name="日期占位符 3">
            <a:extLst>
              <a:ext uri="{FF2B5EF4-FFF2-40B4-BE49-F238E27FC236}">
                <a16:creationId xmlns:a16="http://schemas.microsoft.com/office/drawing/2014/main" id="{C70646FD-0E56-4FBF-851E-0E059C13CF66}"/>
              </a:ext>
            </a:extLst>
          </p:cNvPr>
          <p:cNvSpPr>
            <a:spLocks noGrp="1"/>
          </p:cNvSpPr>
          <p:nvPr>
            <p:ph type="dt" sz="half" idx="10"/>
          </p:nvPr>
        </p:nvSpPr>
        <p:spPr/>
        <p:txBody>
          <a:bodyPr/>
          <a:lstStyle/>
          <a:p>
            <a:fld id="{8B71B6B0-9111-4751-89CD-8BED24C21EF6}"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12476C90-CFFA-48A0-A3D8-4BFBCBBD9C65}"/>
              </a:ext>
            </a:extLst>
          </p:cNvPr>
          <p:cNvSpPr>
            <a:spLocks noGrp="1"/>
          </p:cNvSpPr>
          <p:nvPr>
            <p:ph type="sldNum" sz="quarter" idx="12"/>
          </p:nvPr>
        </p:nvSpPr>
        <p:spPr/>
        <p:txBody>
          <a:bodyPr/>
          <a:lstStyle/>
          <a:p>
            <a:fld id="{47C4BD23-150C-4A56-8E66-9482A3FB2E80}" type="slidenum">
              <a:rPr lang="zh-CN" altLang="en-US" smtClean="0"/>
              <a:pPr/>
              <a:t>6</a:t>
            </a:fld>
            <a:endParaRPr lang="zh-CN" altLang="en-US" dirty="0"/>
          </a:p>
        </p:txBody>
      </p:sp>
    </p:spTree>
    <p:extLst>
      <p:ext uri="{BB962C8B-B14F-4D97-AF65-F5344CB8AC3E}">
        <p14:creationId xmlns:p14="http://schemas.microsoft.com/office/powerpoint/2010/main" val="18133897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B24BCE-65F8-42C8-975C-A1DEE3C6A28E}"/>
              </a:ext>
            </a:extLst>
          </p:cNvPr>
          <p:cNvSpPr>
            <a:spLocks noGrp="1"/>
          </p:cNvSpPr>
          <p:nvPr>
            <p:ph type="title"/>
          </p:nvPr>
        </p:nvSpPr>
        <p:spPr/>
        <p:txBody>
          <a:bodyPr/>
          <a:lstStyle/>
          <a:p>
            <a:r>
              <a:rPr lang="en-US" altLang="zh-CN" sz="2800" dirty="0">
                <a:cs typeface="Times New Roman" pitchFamily="18" charset="0"/>
              </a:rPr>
              <a:t>Triggering Events and Actions in SQL </a:t>
            </a:r>
            <a:endParaRPr lang="zh-CN" altLang="en-US" dirty="0"/>
          </a:p>
        </p:txBody>
      </p:sp>
      <p:sp>
        <p:nvSpPr>
          <p:cNvPr id="3" name="内容占位符 2">
            <a:extLst>
              <a:ext uri="{FF2B5EF4-FFF2-40B4-BE49-F238E27FC236}">
                <a16:creationId xmlns:a16="http://schemas.microsoft.com/office/drawing/2014/main" id="{49BAEF49-7119-451B-8A04-E2F6D456FDAF}"/>
              </a:ext>
            </a:extLst>
          </p:cNvPr>
          <p:cNvSpPr>
            <a:spLocks noGrp="1"/>
          </p:cNvSpPr>
          <p:nvPr>
            <p:ph idx="1"/>
          </p:nvPr>
        </p:nvSpPr>
        <p:spPr/>
        <p:txBody>
          <a:bodyPr/>
          <a:lstStyle/>
          <a:p>
            <a:pPr>
              <a:lnSpc>
                <a:spcPct val="90000"/>
              </a:lnSpc>
            </a:pPr>
            <a:r>
              <a:rPr lang="en-US" altLang="zh-CN" dirty="0">
                <a:cs typeface="Times New Roman" pitchFamily="18" charset="0"/>
              </a:rPr>
              <a:t> Triggers can be activated before an event, which can serve as extra constraints.  </a:t>
            </a:r>
          </a:p>
          <a:p>
            <a:pPr>
              <a:lnSpc>
                <a:spcPct val="90000"/>
              </a:lnSpc>
            </a:pPr>
            <a:endParaRPr lang="en-US" altLang="zh-CN" dirty="0">
              <a:cs typeface="Times New Roman" pitchFamily="18" charset="0"/>
            </a:endParaRPr>
          </a:p>
          <a:p>
            <a:pPr>
              <a:lnSpc>
                <a:spcPct val="90000"/>
              </a:lnSpc>
            </a:pPr>
            <a:r>
              <a:rPr lang="en-US" altLang="zh-CN" dirty="0">
                <a:cs typeface="Times New Roman" pitchFamily="18" charset="0"/>
              </a:rPr>
              <a:t>For example,  convert </a:t>
            </a:r>
            <a:r>
              <a:rPr lang="en-US" altLang="zh-CN" dirty="0">
                <a:solidFill>
                  <a:srgbClr val="FF0000"/>
                </a:solidFill>
                <a:cs typeface="Times New Roman" pitchFamily="18" charset="0"/>
              </a:rPr>
              <a:t>blank grades </a:t>
            </a:r>
            <a:r>
              <a:rPr lang="en-US" altLang="zh-CN" dirty="0">
                <a:cs typeface="Times New Roman" pitchFamily="18" charset="0"/>
              </a:rPr>
              <a:t>to null.</a:t>
            </a:r>
            <a:endParaRPr lang="en-US" altLang="zh-CN" dirty="0"/>
          </a:p>
          <a:p>
            <a:pPr>
              <a:lnSpc>
                <a:spcPct val="90000"/>
              </a:lnSpc>
              <a:buFont typeface="Monotype Sorts" pitchFamily="2" charset="2"/>
              <a:buNone/>
            </a:pPr>
            <a:endParaRPr lang="en-US" altLang="zh-CN" dirty="0">
              <a:cs typeface="Times New Roman" pitchFamily="18" charset="0"/>
            </a:endParaRPr>
          </a:p>
          <a:p>
            <a:pPr>
              <a:lnSpc>
                <a:spcPct val="80000"/>
              </a:lnSpc>
              <a:buFont typeface="Monotype Sorts" pitchFamily="2" charset="2"/>
              <a:buNone/>
            </a:pPr>
            <a:r>
              <a:rPr lang="en-US" altLang="zh-CN" b="1" dirty="0">
                <a:cs typeface="Times New Roman" pitchFamily="18" charset="0"/>
              </a:rPr>
              <a:t>		create trigger </a:t>
            </a:r>
            <a:r>
              <a:rPr lang="en-US" altLang="zh-CN" i="1" dirty="0" err="1">
                <a:cs typeface="Times New Roman" pitchFamily="18" charset="0"/>
              </a:rPr>
              <a:t>setnull_trigger</a:t>
            </a:r>
            <a:r>
              <a:rPr lang="en-US" altLang="zh-CN" i="1" dirty="0">
                <a:cs typeface="Times New Roman" pitchFamily="18" charset="0"/>
              </a:rPr>
              <a:t> </a:t>
            </a:r>
            <a:r>
              <a:rPr lang="en-US" altLang="zh-CN" b="1" dirty="0">
                <a:cs typeface="Times New Roman" pitchFamily="18" charset="0"/>
              </a:rPr>
              <a:t>before update of </a:t>
            </a:r>
            <a:r>
              <a:rPr lang="en-US" altLang="zh-CN" i="1" dirty="0">
                <a:cs typeface="Times New Roman" pitchFamily="18" charset="0"/>
              </a:rPr>
              <a:t>takes</a:t>
            </a:r>
            <a:br>
              <a:rPr lang="en-US" altLang="zh-CN" i="1" dirty="0">
                <a:cs typeface="Times New Roman" pitchFamily="18" charset="0"/>
              </a:rPr>
            </a:br>
            <a:r>
              <a:rPr lang="en-US" altLang="zh-CN" b="1" dirty="0">
                <a:cs typeface="Times New Roman" pitchFamily="18" charset="0"/>
              </a:rPr>
              <a:t>	referencing new row as </a:t>
            </a:r>
            <a:r>
              <a:rPr lang="en-US" altLang="zh-CN" i="1" dirty="0" err="1">
                <a:cs typeface="Times New Roman" pitchFamily="18" charset="0"/>
              </a:rPr>
              <a:t>nrow</a:t>
            </a:r>
            <a:br>
              <a:rPr lang="en-US" altLang="zh-CN" i="1" dirty="0">
                <a:cs typeface="Times New Roman" pitchFamily="18" charset="0"/>
              </a:rPr>
            </a:br>
            <a:r>
              <a:rPr lang="en-US" altLang="zh-CN" b="1" dirty="0">
                <a:cs typeface="Times New Roman" pitchFamily="18" charset="0"/>
              </a:rPr>
              <a:t>	for each row</a:t>
            </a:r>
            <a:br>
              <a:rPr lang="en-US" altLang="zh-CN" b="1" dirty="0">
                <a:cs typeface="Times New Roman" pitchFamily="18" charset="0"/>
              </a:rPr>
            </a:br>
            <a:r>
              <a:rPr lang="en-US" altLang="zh-CN" b="1" dirty="0">
                <a:cs typeface="Times New Roman" pitchFamily="18" charset="0"/>
              </a:rPr>
              <a:t>	when (</a:t>
            </a:r>
            <a:r>
              <a:rPr lang="en-US" altLang="zh-CN" i="1" dirty="0" err="1">
                <a:solidFill>
                  <a:srgbClr val="FF0000"/>
                </a:solidFill>
                <a:cs typeface="Times New Roman" pitchFamily="18" charset="0"/>
              </a:rPr>
              <a:t>nrow.grade</a:t>
            </a:r>
            <a:r>
              <a:rPr lang="en-US" altLang="zh-CN" dirty="0">
                <a:cs typeface="Times New Roman" pitchFamily="18" charset="0"/>
              </a:rPr>
              <a:t> = ‘ ‘)</a:t>
            </a:r>
            <a:br>
              <a:rPr lang="en-US" altLang="zh-CN" dirty="0">
                <a:cs typeface="Times New Roman" pitchFamily="18" charset="0"/>
              </a:rPr>
            </a:br>
            <a:r>
              <a:rPr lang="en-US" altLang="zh-CN" dirty="0">
                <a:cs typeface="Times New Roman" pitchFamily="18" charset="0"/>
              </a:rPr>
              <a:t>         </a:t>
            </a:r>
            <a:r>
              <a:rPr lang="en-US" altLang="zh-CN" b="1" dirty="0">
                <a:cs typeface="Times New Roman" pitchFamily="18" charset="0"/>
              </a:rPr>
              <a:t>begin atomic</a:t>
            </a:r>
            <a:br>
              <a:rPr lang="en-US" altLang="zh-CN" i="1" dirty="0">
                <a:cs typeface="Times New Roman" pitchFamily="18" charset="0"/>
              </a:rPr>
            </a:br>
            <a:r>
              <a:rPr lang="en-US" altLang="zh-CN" b="1" dirty="0">
                <a:cs typeface="Times New Roman" pitchFamily="18" charset="0"/>
              </a:rPr>
              <a:t>	          set </a:t>
            </a:r>
            <a:r>
              <a:rPr lang="en-US" altLang="zh-CN" i="1" dirty="0" err="1">
                <a:cs typeface="Times New Roman" pitchFamily="18" charset="0"/>
              </a:rPr>
              <a:t>nrow.grade</a:t>
            </a:r>
            <a:r>
              <a:rPr lang="en-US" altLang="zh-CN" i="1" dirty="0">
                <a:cs typeface="Times New Roman" pitchFamily="18" charset="0"/>
              </a:rPr>
              <a:t> </a:t>
            </a:r>
            <a:r>
              <a:rPr lang="en-US" altLang="zh-CN" dirty="0">
                <a:cs typeface="Times New Roman" pitchFamily="18" charset="0"/>
              </a:rPr>
              <a:t>= </a:t>
            </a:r>
            <a:r>
              <a:rPr lang="en-US" altLang="zh-CN" b="1" dirty="0">
                <a:cs typeface="Times New Roman" pitchFamily="18" charset="0"/>
              </a:rPr>
              <a:t>null;</a:t>
            </a:r>
            <a:br>
              <a:rPr lang="en-US" altLang="zh-CN" b="1" dirty="0">
                <a:cs typeface="Times New Roman" pitchFamily="18" charset="0"/>
              </a:rPr>
            </a:br>
            <a:r>
              <a:rPr lang="en-US" altLang="zh-CN" b="1" dirty="0">
                <a:cs typeface="Times New Roman" pitchFamily="18" charset="0"/>
              </a:rPr>
              <a:t>         end;</a:t>
            </a:r>
          </a:p>
          <a:p>
            <a:pPr>
              <a:lnSpc>
                <a:spcPct val="90000"/>
              </a:lnSpc>
              <a:buFont typeface="Monotype Sorts" pitchFamily="2" charset="2"/>
              <a:buNone/>
            </a:pPr>
            <a:endParaRPr lang="en-US" altLang="zh-CN" dirty="0">
              <a:cs typeface="Times New Roman" pitchFamily="18" charset="0"/>
            </a:endParaRPr>
          </a:p>
          <a:p>
            <a:pPr marL="0" indent="0">
              <a:buNone/>
            </a:pPr>
            <a:endParaRPr lang="zh-CN" altLang="en-US" dirty="0"/>
          </a:p>
        </p:txBody>
      </p:sp>
      <p:sp>
        <p:nvSpPr>
          <p:cNvPr id="4" name="日期占位符 3">
            <a:extLst>
              <a:ext uri="{FF2B5EF4-FFF2-40B4-BE49-F238E27FC236}">
                <a16:creationId xmlns:a16="http://schemas.microsoft.com/office/drawing/2014/main" id="{6A9517EA-DC19-464B-9A05-53DC3F570844}"/>
              </a:ext>
            </a:extLst>
          </p:cNvPr>
          <p:cNvSpPr>
            <a:spLocks noGrp="1"/>
          </p:cNvSpPr>
          <p:nvPr>
            <p:ph type="dt" sz="half" idx="10"/>
          </p:nvPr>
        </p:nvSpPr>
        <p:spPr/>
        <p:txBody>
          <a:bodyPr/>
          <a:lstStyle/>
          <a:p>
            <a:fld id="{9B6C388E-090B-465D-B90F-73E8F718AF95}"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07BAF0B1-3DD1-4E1F-8C96-DD9B028FA019}"/>
              </a:ext>
            </a:extLst>
          </p:cNvPr>
          <p:cNvSpPr>
            <a:spLocks noGrp="1"/>
          </p:cNvSpPr>
          <p:nvPr>
            <p:ph type="sldNum" sz="quarter" idx="12"/>
          </p:nvPr>
        </p:nvSpPr>
        <p:spPr/>
        <p:txBody>
          <a:bodyPr/>
          <a:lstStyle/>
          <a:p>
            <a:fld id="{47C4BD23-150C-4A56-8E66-9482A3FB2E80}" type="slidenum">
              <a:rPr lang="zh-CN" altLang="en-US" smtClean="0"/>
              <a:pPr/>
              <a:t>60</a:t>
            </a:fld>
            <a:endParaRPr lang="zh-CN" altLang="en-US" dirty="0"/>
          </a:p>
        </p:txBody>
      </p:sp>
      <p:sp>
        <p:nvSpPr>
          <p:cNvPr id="6" name="TextBox 1">
            <a:extLst>
              <a:ext uri="{FF2B5EF4-FFF2-40B4-BE49-F238E27FC236}">
                <a16:creationId xmlns:a16="http://schemas.microsoft.com/office/drawing/2014/main" id="{F26B6E4D-4E25-4F77-ACCE-31DF6B625E57}"/>
              </a:ext>
            </a:extLst>
          </p:cNvPr>
          <p:cNvSpPr txBox="1">
            <a:spLocks noChangeArrowheads="1"/>
          </p:cNvSpPr>
          <p:nvPr/>
        </p:nvSpPr>
        <p:spPr bwMode="auto">
          <a:xfrm>
            <a:off x="8772819" y="3261585"/>
            <a:ext cx="2260600" cy="1200150"/>
          </a:xfrm>
          <a:prstGeom prst="rect">
            <a:avLst/>
          </a:prstGeom>
          <a:solidFill>
            <a:srgbClr val="FFFF00"/>
          </a:solidFill>
          <a:ln>
            <a:noFill/>
          </a:ln>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1800">
                <a:latin typeface="微软雅黑 Light" panose="020B0502040204020203" pitchFamily="34" charset="-122"/>
                <a:ea typeface="微软雅黑 Light" panose="020B0502040204020203" pitchFamily="34" charset="-122"/>
              </a:rPr>
              <a:t>优点：</a:t>
            </a:r>
            <a:endParaRPr lang="en-US" altLang="zh-CN" sz="1800">
              <a:latin typeface="微软雅黑 Light" panose="020B0502040204020203" pitchFamily="34" charset="-122"/>
              <a:ea typeface="微软雅黑 Light" panose="020B0502040204020203" pitchFamily="34" charset="-122"/>
            </a:endParaRPr>
          </a:p>
          <a:p>
            <a:pPr eaLnBrk="1" hangingPunct="1"/>
            <a:r>
              <a:rPr lang="zh-CN" altLang="en-US" sz="1800">
                <a:latin typeface="微软雅黑 Light" panose="020B0502040204020203" pitchFamily="34" charset="-122"/>
                <a:ea typeface="微软雅黑 Light" panose="020B0502040204020203" pitchFamily="34" charset="-122"/>
              </a:rPr>
              <a:t>预先编译（查询处理优化），存储在</a:t>
            </a:r>
            <a:r>
              <a:rPr lang="en-US" altLang="zh-CN" sz="1800">
                <a:latin typeface="微软雅黑 Light" panose="020B0502040204020203" pitchFamily="34" charset="-122"/>
                <a:ea typeface="微软雅黑 Light" panose="020B0502040204020203" pitchFamily="34" charset="-122"/>
              </a:rPr>
              <a:t>DBMS</a:t>
            </a:r>
            <a:r>
              <a:rPr lang="zh-CN" altLang="en-US" sz="1800">
                <a:latin typeface="微软雅黑 Light" panose="020B0502040204020203" pitchFamily="34" charset="-122"/>
                <a:ea typeface="微软雅黑 Light" panose="020B0502040204020203" pitchFamily="34" charset="-122"/>
              </a:rPr>
              <a:t>中，直接调用</a:t>
            </a:r>
          </a:p>
        </p:txBody>
      </p:sp>
      <p:sp>
        <p:nvSpPr>
          <p:cNvPr id="7" name="TextBox 2">
            <a:extLst>
              <a:ext uri="{FF2B5EF4-FFF2-40B4-BE49-F238E27FC236}">
                <a16:creationId xmlns:a16="http://schemas.microsoft.com/office/drawing/2014/main" id="{4C08FFFD-F3DB-4E09-8041-34775272876B}"/>
              </a:ext>
            </a:extLst>
          </p:cNvPr>
          <p:cNvSpPr txBox="1"/>
          <p:nvPr/>
        </p:nvSpPr>
        <p:spPr>
          <a:xfrm>
            <a:off x="4255331" y="4338306"/>
            <a:ext cx="3816424" cy="1477328"/>
          </a:xfrm>
          <a:prstGeom prst="rect">
            <a:avLst/>
          </a:prstGeom>
          <a:solidFill>
            <a:srgbClr val="FFFF00"/>
          </a:solidFill>
        </p:spPr>
        <p:txBody>
          <a:bodyPr wrap="square" rtlCol="0">
            <a:spAutoFit/>
          </a:bodyPr>
          <a:lstStyle/>
          <a:p>
            <a:r>
              <a:rPr lang="zh-CN" altLang="en-US" sz="1800" dirty="0">
                <a:latin typeface="微软雅黑 Light" panose="020B0502040204020203" pitchFamily="34" charset="-122"/>
                <a:ea typeface="微软雅黑 Light" panose="020B0502040204020203" pitchFamily="34" charset="-122"/>
              </a:rPr>
              <a:t>当新插入元组中的成绩</a:t>
            </a:r>
            <a:r>
              <a:rPr lang="en-US" altLang="zh-CN" sz="1800" dirty="0">
                <a:latin typeface="微软雅黑 Light" panose="020B0502040204020203" pitchFamily="34" charset="-122"/>
                <a:ea typeface="微软雅黑 Light" panose="020B0502040204020203" pitchFamily="34" charset="-122"/>
              </a:rPr>
              <a:t>grade</a:t>
            </a:r>
            <a:r>
              <a:rPr lang="zh-CN" altLang="en-US" sz="1800" dirty="0">
                <a:latin typeface="微软雅黑 Light" panose="020B0502040204020203" pitchFamily="34" charset="-122"/>
                <a:ea typeface="微软雅黑 Light" panose="020B0502040204020203" pitchFamily="34" charset="-122"/>
              </a:rPr>
              <a:t>为</a:t>
            </a:r>
            <a:r>
              <a:rPr lang="en-US" altLang="zh-CN" sz="1800" dirty="0">
                <a:latin typeface="微软雅黑 Light" panose="020B0502040204020203" pitchFamily="34" charset="-122"/>
                <a:ea typeface="微软雅黑 Light" panose="020B0502040204020203" pitchFamily="34" charset="-122"/>
              </a:rPr>
              <a:t>blank</a:t>
            </a:r>
            <a:r>
              <a:rPr lang="zh-CN" altLang="en-US" sz="1800" dirty="0">
                <a:latin typeface="微软雅黑 Light" panose="020B0502040204020203" pitchFamily="34" charset="-122"/>
                <a:ea typeface="微软雅黑 Light" panose="020B0502040204020203" pitchFamily="34" charset="-122"/>
              </a:rPr>
              <a:t>时，将</a:t>
            </a:r>
            <a:r>
              <a:rPr lang="en-US" altLang="zh-CN" sz="1800" dirty="0">
                <a:latin typeface="微软雅黑 Light" panose="020B0502040204020203" pitchFamily="34" charset="-122"/>
                <a:ea typeface="微软雅黑 Light" panose="020B0502040204020203" pitchFamily="34" charset="-122"/>
              </a:rPr>
              <a:t>grade</a:t>
            </a:r>
            <a:r>
              <a:rPr lang="zh-CN" altLang="en-US" sz="1800" dirty="0">
                <a:latin typeface="微软雅黑 Light" panose="020B0502040204020203" pitchFamily="34" charset="-122"/>
                <a:ea typeface="微软雅黑 Light" panose="020B0502040204020203" pitchFamily="34" charset="-122"/>
              </a:rPr>
              <a:t>替换为</a:t>
            </a:r>
            <a:r>
              <a:rPr lang="en-US" altLang="zh-CN" sz="1800" dirty="0">
                <a:latin typeface="微软雅黑 Light" panose="020B0502040204020203" pitchFamily="34" charset="-122"/>
                <a:ea typeface="微软雅黑 Light" panose="020B0502040204020203" pitchFamily="34" charset="-122"/>
              </a:rPr>
              <a:t>null</a:t>
            </a:r>
            <a:r>
              <a:rPr lang="zh-CN" altLang="en-US" sz="1800" dirty="0">
                <a:latin typeface="微软雅黑 Light" panose="020B0502040204020203" pitchFamily="34" charset="-122"/>
                <a:ea typeface="微软雅黑 Light" panose="020B0502040204020203" pitchFamily="34" charset="-122"/>
              </a:rPr>
              <a:t>，再插入。</a:t>
            </a:r>
            <a:endParaRPr lang="en-US" altLang="zh-CN" sz="1800" dirty="0">
              <a:latin typeface="微软雅黑 Light" panose="020B0502040204020203" pitchFamily="34" charset="-122"/>
              <a:ea typeface="微软雅黑 Light" panose="020B0502040204020203" pitchFamily="34" charset="-122"/>
            </a:endParaRPr>
          </a:p>
          <a:p>
            <a:r>
              <a:rPr lang="zh-CN" altLang="en-US" sz="1800" dirty="0">
                <a:latin typeface="微软雅黑 Light" panose="020B0502040204020203" pitchFamily="34" charset="-122"/>
                <a:ea typeface="微软雅黑 Light" panose="020B0502040204020203" pitchFamily="34" charset="-122"/>
              </a:rPr>
              <a:t>注意：由于是</a:t>
            </a:r>
            <a:r>
              <a:rPr lang="en-US" altLang="zh-CN" sz="1800" dirty="0">
                <a:latin typeface="微软雅黑 Light" panose="020B0502040204020203" pitchFamily="34" charset="-122"/>
                <a:ea typeface="微软雅黑 Light" panose="020B0502040204020203" pitchFamily="34" charset="-122"/>
              </a:rPr>
              <a:t>insert</a:t>
            </a:r>
            <a:r>
              <a:rPr lang="zh-CN" altLang="en-US" sz="1800" dirty="0">
                <a:latin typeface="微软雅黑 Light" panose="020B0502040204020203" pitchFamily="34" charset="-122"/>
                <a:ea typeface="微软雅黑 Light" panose="020B0502040204020203" pitchFamily="34" charset="-122"/>
              </a:rPr>
              <a:t>操作，不存在</a:t>
            </a:r>
            <a:r>
              <a:rPr lang="en-US" altLang="zh-CN" sz="1800" dirty="0">
                <a:latin typeface="微软雅黑 Light" panose="020B0502040204020203" pitchFamily="34" charset="-122"/>
                <a:ea typeface="微软雅黑 Light" panose="020B0502040204020203" pitchFamily="34" charset="-122"/>
              </a:rPr>
              <a:t>old row</a:t>
            </a:r>
            <a:r>
              <a:rPr lang="zh-CN" altLang="en-US" sz="1800" dirty="0">
                <a:latin typeface="微软雅黑 Light" panose="020B0502040204020203" pitchFamily="34" charset="-122"/>
                <a:ea typeface="微软雅黑 Light" panose="020B0502040204020203" pitchFamily="34" charset="-122"/>
              </a:rPr>
              <a:t>，只有</a:t>
            </a:r>
            <a:r>
              <a:rPr lang="en-US" altLang="zh-CN" sz="1800" dirty="0">
                <a:latin typeface="微软雅黑 Light" panose="020B0502040204020203" pitchFamily="34" charset="-122"/>
                <a:ea typeface="微软雅黑 Light" panose="020B0502040204020203" pitchFamily="34" charset="-122"/>
              </a:rPr>
              <a:t>new row</a:t>
            </a:r>
            <a:endParaRPr lang="zh-CN" altLang="en-US" sz="18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175415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9C08F-67FA-41F1-B027-9540A03D6242}"/>
              </a:ext>
            </a:extLst>
          </p:cNvPr>
          <p:cNvSpPr>
            <a:spLocks noGrp="1"/>
          </p:cNvSpPr>
          <p:nvPr>
            <p:ph type="title"/>
          </p:nvPr>
        </p:nvSpPr>
        <p:spPr/>
        <p:txBody>
          <a:bodyPr/>
          <a:lstStyle/>
          <a:p>
            <a:r>
              <a:rPr lang="en-US" altLang="zh-CN" sz="2800" dirty="0">
                <a:ea typeface="微软雅黑 Light" panose="020B0502040204020203" pitchFamily="34" charset="-122"/>
                <a:cs typeface="Times New Roman" pitchFamily="18" charset="0"/>
              </a:rPr>
              <a:t>Trigger to maintain referential integrity</a:t>
            </a:r>
            <a:endParaRPr lang="zh-CN" altLang="en-US" dirty="0">
              <a:ea typeface="微软雅黑 Light" panose="020B0502040204020203" pitchFamily="34" charset="-122"/>
            </a:endParaRPr>
          </a:p>
        </p:txBody>
      </p:sp>
      <p:sp>
        <p:nvSpPr>
          <p:cNvPr id="3" name="内容占位符 2">
            <a:extLst>
              <a:ext uri="{FF2B5EF4-FFF2-40B4-BE49-F238E27FC236}">
                <a16:creationId xmlns:a16="http://schemas.microsoft.com/office/drawing/2014/main" id="{BE629DFD-22AE-40BA-BE13-66FB09B4AD55}"/>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3131B627-8243-4A2C-9220-B2BBFCA25EC1}"/>
              </a:ext>
            </a:extLst>
          </p:cNvPr>
          <p:cNvSpPr>
            <a:spLocks noGrp="1"/>
          </p:cNvSpPr>
          <p:nvPr>
            <p:ph type="dt" sz="half" idx="10"/>
          </p:nvPr>
        </p:nvSpPr>
        <p:spPr/>
        <p:txBody>
          <a:bodyPr/>
          <a:lstStyle/>
          <a:p>
            <a:fld id="{F7E79D63-77D8-49CD-8E52-38A55C5AB85E}"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03D3A0CC-C8A4-453E-8F58-5CB9C9DABB15}"/>
              </a:ext>
            </a:extLst>
          </p:cNvPr>
          <p:cNvSpPr>
            <a:spLocks noGrp="1"/>
          </p:cNvSpPr>
          <p:nvPr>
            <p:ph type="sldNum" sz="quarter" idx="12"/>
          </p:nvPr>
        </p:nvSpPr>
        <p:spPr/>
        <p:txBody>
          <a:bodyPr/>
          <a:lstStyle/>
          <a:p>
            <a:fld id="{47C4BD23-150C-4A56-8E66-9482A3FB2E80}" type="slidenum">
              <a:rPr lang="zh-CN" altLang="en-US" smtClean="0"/>
              <a:pPr/>
              <a:t>61</a:t>
            </a:fld>
            <a:endParaRPr lang="zh-CN" altLang="en-US" dirty="0"/>
          </a:p>
        </p:txBody>
      </p:sp>
      <p:sp>
        <p:nvSpPr>
          <p:cNvPr id="6" name="Rectangle 3">
            <a:extLst>
              <a:ext uri="{FF2B5EF4-FFF2-40B4-BE49-F238E27FC236}">
                <a16:creationId xmlns:a16="http://schemas.microsoft.com/office/drawing/2014/main" id="{4300DC03-626B-4AD9-B959-42506EAD2436}"/>
              </a:ext>
            </a:extLst>
          </p:cNvPr>
          <p:cNvSpPr txBox="1">
            <a:spLocks noChangeArrowheads="1"/>
          </p:cNvSpPr>
          <p:nvPr/>
        </p:nvSpPr>
        <p:spPr>
          <a:xfrm>
            <a:off x="1142048" y="1946398"/>
            <a:ext cx="8569325" cy="4824412"/>
          </a:xfrm>
          <a:prstGeom prst="rect">
            <a:avLst/>
          </a:prstGeom>
        </p:spPr>
        <p:txBody>
          <a:bodyPr vert="horz" lIns="91440" tIns="45720" rIns="91440" bIns="45720" rtlCol="0">
            <a:normAutofit/>
          </a:bodyPr>
          <a:lstStyle>
            <a:lvl1pPr marL="269875" indent="-269875" algn="l" defTabSz="914400" rtl="0" eaLnBrk="1" latinLnBrk="0" hangingPunct="1">
              <a:lnSpc>
                <a:spcPct val="100000"/>
              </a:lnSpc>
              <a:spcBef>
                <a:spcPts val="560"/>
              </a:spcBef>
              <a:buClr>
                <a:srgbClr val="0B32D9"/>
              </a:buClr>
              <a:buSzPct val="60000"/>
              <a:buFont typeface="Wingdings" panose="05000000000000000000" pitchFamily="2" charset="2"/>
              <a:buChar char="n"/>
              <a:defRPr sz="2400" kern="1200">
                <a:solidFill>
                  <a:schemeClr val="tx1"/>
                </a:solidFill>
                <a:latin typeface="+mn-lt"/>
                <a:ea typeface="微软雅黑 Light" panose="020B0502040204020203" pitchFamily="34" charset="-122"/>
                <a:cs typeface="Arial" panose="020B0604020202020204" pitchFamily="34" charset="0"/>
              </a:defRPr>
            </a:lvl1pPr>
            <a:lvl2pPr marL="627063" indent="-269875" algn="l" defTabSz="914400" rtl="0" eaLnBrk="1" latinLnBrk="0" hangingPunct="1">
              <a:lnSpc>
                <a:spcPct val="100000"/>
              </a:lnSpc>
              <a:spcBef>
                <a:spcPts val="500"/>
              </a:spcBef>
              <a:buClr>
                <a:srgbClr val="FF0000"/>
              </a:buClr>
              <a:buSzPct val="50000"/>
              <a:buFont typeface="Wingdings" panose="05000000000000000000" pitchFamily="2" charset="2"/>
              <a:buChar char="p"/>
              <a:defRPr sz="2400" kern="1200">
                <a:solidFill>
                  <a:schemeClr val="tx1"/>
                </a:solidFill>
                <a:latin typeface="+mn-lt"/>
                <a:ea typeface="微软雅黑 Light" panose="020B0502040204020203" pitchFamily="34" charset="-122"/>
                <a:cs typeface="Arial" panose="020B0604020202020204" pitchFamily="34" charset="0"/>
              </a:defRPr>
            </a:lvl2pPr>
            <a:lvl3pPr marL="806450" indent="-271463" algn="l" defTabSz="914400" rtl="0" eaLnBrk="1" latinLnBrk="0" hangingPunct="1">
              <a:lnSpc>
                <a:spcPct val="100000"/>
              </a:lnSpc>
              <a:spcBef>
                <a:spcPts val="500"/>
              </a:spcBef>
              <a:buClr>
                <a:schemeClr val="accent2">
                  <a:lumMod val="75000"/>
                </a:schemeClr>
              </a:buClr>
              <a:buSzPct val="133000"/>
              <a:buFont typeface="微软雅黑 Light" panose="020B0502040204020203" pitchFamily="34" charset="-122"/>
              <a:buChar char="－"/>
              <a:tabLst>
                <a:tab pos="806450" algn="l"/>
              </a:tabLst>
              <a:defRPr sz="2400" kern="1200">
                <a:solidFill>
                  <a:schemeClr val="tx1"/>
                </a:solidFill>
                <a:latin typeface="+mn-lt"/>
                <a:ea typeface="微软雅黑 Light" panose="020B0502040204020203" pitchFamily="34" charset="-122"/>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ltLang="zh-CN" b="1">
                <a:cs typeface="Times New Roman" pitchFamily="18" charset="0"/>
              </a:rPr>
              <a:t>create trigger </a:t>
            </a:r>
            <a:r>
              <a:rPr lang="en-US" altLang="zh-CN" i="1">
                <a:cs typeface="Times New Roman" pitchFamily="18" charset="0"/>
              </a:rPr>
              <a:t>timeslot</a:t>
            </a:r>
            <a:r>
              <a:rPr lang="en-IN" altLang="zh-CN" i="1">
                <a:cs typeface="Times New Roman" pitchFamily="18" charset="0"/>
              </a:rPr>
              <a:t>_check</a:t>
            </a:r>
            <a:r>
              <a:rPr lang="en-IN" altLang="zh-CN">
                <a:cs typeface="Times New Roman" pitchFamily="18" charset="0"/>
              </a:rPr>
              <a:t>1</a:t>
            </a:r>
            <a:r>
              <a:rPr lang="en-IN" altLang="zh-CN" i="1">
                <a:cs typeface="Times New Roman" pitchFamily="18" charset="0"/>
              </a:rPr>
              <a:t> </a:t>
            </a:r>
            <a:r>
              <a:rPr lang="en-IN" altLang="zh-CN" b="1">
                <a:cs typeface="Times New Roman" pitchFamily="18" charset="0"/>
              </a:rPr>
              <a:t>after insert on </a:t>
            </a:r>
            <a:r>
              <a:rPr lang="en-IN" altLang="zh-CN" i="1">
                <a:cs typeface="Times New Roman" pitchFamily="18" charset="0"/>
              </a:rPr>
              <a:t>section</a:t>
            </a:r>
            <a:br>
              <a:rPr lang="en-IN" altLang="zh-CN">
                <a:cs typeface="Times New Roman" pitchFamily="18" charset="0"/>
              </a:rPr>
            </a:br>
            <a:r>
              <a:rPr lang="en-IN" altLang="zh-CN" b="1">
                <a:cs typeface="Times New Roman" pitchFamily="18" charset="0"/>
              </a:rPr>
              <a:t>referencing new row as </a:t>
            </a:r>
            <a:r>
              <a:rPr lang="en-IN" altLang="zh-CN" i="1">
                <a:cs typeface="Times New Roman" pitchFamily="18" charset="0"/>
              </a:rPr>
              <a:t>nrow </a:t>
            </a:r>
            <a:r>
              <a:rPr lang="en-IN" altLang="zh-CN" sz="1600" i="1">
                <a:cs typeface="Times New Roman" pitchFamily="18" charset="0"/>
              </a:rPr>
              <a:t>//</a:t>
            </a:r>
            <a:r>
              <a:rPr lang="zh-CN" altLang="en-US" sz="1600">
                <a:cs typeface="Times New Roman" pitchFamily="18" charset="0"/>
              </a:rPr>
              <a:t>插入的新元组</a:t>
            </a:r>
            <a:br>
              <a:rPr lang="en-IN" altLang="zh-CN" i="1">
                <a:cs typeface="Times New Roman" pitchFamily="18" charset="0"/>
              </a:rPr>
            </a:br>
            <a:r>
              <a:rPr lang="en-IN" altLang="zh-CN" b="1">
                <a:cs typeface="Times New Roman" pitchFamily="18" charset="0"/>
              </a:rPr>
              <a:t>for each row</a:t>
            </a:r>
            <a:br>
              <a:rPr lang="en-IN" altLang="zh-CN" b="1">
                <a:cs typeface="Times New Roman" pitchFamily="18" charset="0"/>
              </a:rPr>
            </a:br>
            <a:r>
              <a:rPr lang="en-IN" altLang="zh-CN" b="1">
                <a:cs typeface="Times New Roman" pitchFamily="18" charset="0"/>
              </a:rPr>
              <a:t>when </a:t>
            </a:r>
            <a:r>
              <a:rPr lang="en-IN" altLang="zh-CN" i="1">
                <a:cs typeface="Times New Roman" pitchFamily="18" charset="0"/>
              </a:rPr>
              <a:t>nrow.</a:t>
            </a:r>
            <a:r>
              <a:rPr lang="en-IN" altLang="zh-CN" i="1">
                <a:solidFill>
                  <a:srgbClr val="FF0000"/>
                </a:solidFill>
                <a:cs typeface="Times New Roman" pitchFamily="18" charset="0"/>
              </a:rPr>
              <a:t>time_slot_id</a:t>
            </a:r>
            <a:r>
              <a:rPr lang="en-IN" altLang="zh-CN" i="1">
                <a:cs typeface="Times New Roman" pitchFamily="18" charset="0"/>
              </a:rPr>
              <a:t>  </a:t>
            </a:r>
            <a:r>
              <a:rPr lang="en-IN" altLang="zh-CN" b="1">
                <a:cs typeface="Times New Roman" pitchFamily="18" charset="0"/>
              </a:rPr>
              <a:t>not in (</a:t>
            </a:r>
            <a:br>
              <a:rPr lang="en-IN" altLang="zh-CN" b="1">
                <a:cs typeface="Times New Roman" pitchFamily="18" charset="0"/>
              </a:rPr>
            </a:br>
            <a:r>
              <a:rPr lang="en-IN" altLang="zh-CN" b="1">
                <a:cs typeface="Times New Roman" pitchFamily="18" charset="0"/>
              </a:rPr>
              <a:t>          select </a:t>
            </a:r>
            <a:r>
              <a:rPr lang="en-IN" altLang="zh-CN" i="1">
                <a:cs typeface="Times New Roman" pitchFamily="18" charset="0"/>
              </a:rPr>
              <a:t>time_slot_id</a:t>
            </a:r>
            <a:r>
              <a:rPr lang="en-IN" altLang="zh-CN" b="1">
                <a:cs typeface="Times New Roman" pitchFamily="18" charset="0"/>
              </a:rPr>
              <a:t> </a:t>
            </a:r>
          </a:p>
          <a:p>
            <a:pPr marL="0" indent="0">
              <a:buFont typeface="Wingdings" panose="05000000000000000000" pitchFamily="2" charset="2"/>
              <a:buNone/>
            </a:pPr>
            <a:r>
              <a:rPr lang="en-IN" altLang="zh-CN" b="1">
                <a:cs typeface="Times New Roman" pitchFamily="18" charset="0"/>
              </a:rPr>
              <a:t>             from </a:t>
            </a:r>
            <a:r>
              <a:rPr lang="en-IN" altLang="zh-CN" i="1">
                <a:cs typeface="Times New Roman" pitchFamily="18" charset="0"/>
              </a:rPr>
              <a:t>timeslot</a:t>
            </a:r>
            <a:r>
              <a:rPr lang="en-IN" altLang="zh-CN">
                <a:cs typeface="Times New Roman" pitchFamily="18" charset="0"/>
              </a:rPr>
              <a:t>)</a:t>
            </a:r>
            <a:br>
              <a:rPr lang="en-IN" altLang="zh-CN">
                <a:cs typeface="Times New Roman" pitchFamily="18" charset="0"/>
              </a:rPr>
            </a:br>
            <a:r>
              <a:rPr lang="en-IN" altLang="zh-CN">
                <a:cs typeface="Times New Roman" pitchFamily="18" charset="0"/>
              </a:rPr>
              <a:t>   </a:t>
            </a:r>
            <a:r>
              <a:rPr lang="en-IN" altLang="zh-CN" b="1">
                <a:cs typeface="Times New Roman" pitchFamily="18" charset="0"/>
              </a:rPr>
              <a:t>begin atomic</a:t>
            </a:r>
            <a:br>
              <a:rPr lang="en-IN" altLang="zh-CN" b="1">
                <a:cs typeface="Times New Roman" pitchFamily="18" charset="0"/>
              </a:rPr>
            </a:br>
            <a:r>
              <a:rPr lang="en-IN" altLang="zh-CN" b="1">
                <a:cs typeface="Times New Roman" pitchFamily="18" charset="0"/>
              </a:rPr>
              <a:t>              rollback  </a:t>
            </a:r>
          </a:p>
          <a:p>
            <a:pPr marL="0" indent="0">
              <a:buFont typeface="Wingdings" panose="05000000000000000000" pitchFamily="2" charset="2"/>
              <a:buNone/>
            </a:pPr>
            <a:r>
              <a:rPr lang="en-IN" altLang="zh-CN" b="1">
                <a:cs typeface="Times New Roman" pitchFamily="18" charset="0"/>
              </a:rPr>
              <a:t>   end</a:t>
            </a:r>
            <a:r>
              <a:rPr lang="en-IN" altLang="zh-CN">
                <a:cs typeface="Times New Roman" pitchFamily="18" charset="0"/>
              </a:rPr>
              <a:t>;</a:t>
            </a:r>
            <a:endParaRPr lang="en-IN" altLang="zh-CN" dirty="0">
              <a:cs typeface="Times New Roman" pitchFamily="18" charset="0"/>
            </a:endParaRPr>
          </a:p>
        </p:txBody>
      </p:sp>
      <p:sp>
        <p:nvSpPr>
          <p:cNvPr id="7" name="TextBox 1">
            <a:extLst>
              <a:ext uri="{FF2B5EF4-FFF2-40B4-BE49-F238E27FC236}">
                <a16:creationId xmlns:a16="http://schemas.microsoft.com/office/drawing/2014/main" id="{97E8676D-0DA2-463F-8E26-5E39D3CA82BD}"/>
              </a:ext>
            </a:extLst>
          </p:cNvPr>
          <p:cNvSpPr txBox="1">
            <a:spLocks noChangeArrowheads="1"/>
          </p:cNvSpPr>
          <p:nvPr/>
        </p:nvSpPr>
        <p:spPr bwMode="auto">
          <a:xfrm>
            <a:off x="747851" y="1010765"/>
            <a:ext cx="9144000" cy="923330"/>
          </a:xfrm>
          <a:prstGeom prst="rect">
            <a:avLst/>
          </a:prstGeom>
          <a:solidFill>
            <a:srgbClr val="FFFF00"/>
          </a:solidFill>
          <a:ln>
            <a:noFill/>
          </a:ln>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800" dirty="0">
                <a:latin typeface="+mn-lt"/>
                <a:ea typeface="微软雅黑 Light" panose="020B0502040204020203" pitchFamily="34" charset="-122"/>
              </a:rPr>
              <a:t>1. </a:t>
            </a:r>
            <a:r>
              <a:rPr lang="zh-CN" altLang="en-US" sz="1800" dirty="0">
                <a:latin typeface="+mn-lt"/>
                <a:ea typeface="微软雅黑 Light" panose="020B0502040204020203" pitchFamily="34" charset="-122"/>
              </a:rPr>
              <a:t>插入</a:t>
            </a:r>
            <a:r>
              <a:rPr lang="en-US" altLang="zh-CN" sz="1800" dirty="0">
                <a:latin typeface="+mn-lt"/>
                <a:ea typeface="微软雅黑 Light" panose="020B0502040204020203" pitchFamily="34" charset="-122"/>
              </a:rPr>
              <a:t>section</a:t>
            </a:r>
            <a:r>
              <a:rPr lang="zh-CN" altLang="en-US" sz="1800" dirty="0">
                <a:latin typeface="+mn-lt"/>
                <a:ea typeface="微软雅黑 Light" panose="020B0502040204020203" pitchFamily="34" charset="-122"/>
              </a:rPr>
              <a:t>中新元组的</a:t>
            </a:r>
            <a:r>
              <a:rPr lang="en-US" altLang="zh-CN" sz="1800" dirty="0" err="1">
                <a:latin typeface="+mn-lt"/>
                <a:ea typeface="微软雅黑 Light" panose="020B0502040204020203" pitchFamily="34" charset="-122"/>
              </a:rPr>
              <a:t>time_slot_id</a:t>
            </a:r>
            <a:r>
              <a:rPr lang="zh-CN" altLang="en-US" sz="1800" dirty="0">
                <a:latin typeface="+mn-lt"/>
                <a:ea typeface="微软雅黑 Light" panose="020B0502040204020203" pitchFamily="34" charset="-122"/>
              </a:rPr>
              <a:t>必须在</a:t>
            </a:r>
            <a:r>
              <a:rPr lang="en-US" altLang="zh-CN" sz="1800" dirty="0">
                <a:latin typeface="+mn-lt"/>
                <a:ea typeface="微软雅黑 Light" panose="020B0502040204020203" pitchFamily="34" charset="-122"/>
              </a:rPr>
              <a:t>timeslot</a:t>
            </a:r>
            <a:r>
              <a:rPr lang="zh-CN" altLang="en-US" sz="1800" dirty="0">
                <a:latin typeface="+mn-lt"/>
                <a:ea typeface="微软雅黑 Light" panose="020B0502040204020203" pitchFamily="34" charset="-122"/>
              </a:rPr>
              <a:t>中存在，否则回滚</a:t>
            </a:r>
            <a:r>
              <a:rPr lang="en-US" altLang="zh-CN" sz="1800" dirty="0">
                <a:latin typeface="+mn-lt"/>
                <a:ea typeface="微软雅黑 Light" panose="020B0502040204020203" pitchFamily="34" charset="-122"/>
              </a:rPr>
              <a:t>rollback</a:t>
            </a:r>
            <a:r>
              <a:rPr lang="zh-CN" altLang="en-US" sz="1800" dirty="0">
                <a:latin typeface="+mn-lt"/>
                <a:ea typeface="微软雅黑 Light" panose="020B0502040204020203" pitchFamily="34" charset="-122"/>
              </a:rPr>
              <a:t>；</a:t>
            </a:r>
            <a:endParaRPr lang="en-US" altLang="zh-CN" sz="1800" dirty="0">
              <a:latin typeface="+mn-lt"/>
              <a:ea typeface="微软雅黑 Light" panose="020B0502040204020203" pitchFamily="34" charset="-122"/>
            </a:endParaRPr>
          </a:p>
          <a:p>
            <a:pPr eaLnBrk="1" hangingPunct="1"/>
            <a:r>
              <a:rPr lang="en-US" altLang="zh-CN" sz="1800" dirty="0">
                <a:latin typeface="+mn-lt"/>
                <a:ea typeface="微软雅黑 Light" panose="020B0502040204020203" pitchFamily="34" charset="-122"/>
              </a:rPr>
              <a:t>2. </a:t>
            </a:r>
            <a:r>
              <a:rPr lang="zh-CN" altLang="en-US" sz="1800" dirty="0">
                <a:latin typeface="+mn-lt"/>
                <a:ea typeface="微软雅黑 Light" panose="020B0502040204020203" pitchFamily="34" charset="-122"/>
              </a:rPr>
              <a:t>删除</a:t>
            </a:r>
            <a:r>
              <a:rPr lang="en-US" altLang="zh-CN" sz="1800" dirty="0">
                <a:latin typeface="+mn-lt"/>
                <a:ea typeface="微软雅黑 Light" panose="020B0502040204020203" pitchFamily="34" charset="-122"/>
              </a:rPr>
              <a:t>timeslot</a:t>
            </a:r>
            <a:r>
              <a:rPr lang="zh-CN" altLang="en-US" sz="1800" dirty="0">
                <a:latin typeface="+mn-lt"/>
                <a:ea typeface="微软雅黑 Light" panose="020B0502040204020203" pitchFamily="34" charset="-122"/>
              </a:rPr>
              <a:t>中某个已有元组时，该元组的</a:t>
            </a:r>
            <a:r>
              <a:rPr lang="en-US" altLang="zh-CN" sz="1800" dirty="0" err="1">
                <a:latin typeface="+mn-lt"/>
                <a:ea typeface="微软雅黑 Light" panose="020B0502040204020203" pitchFamily="34" charset="-122"/>
              </a:rPr>
              <a:t>time_slot_id</a:t>
            </a:r>
            <a:r>
              <a:rPr lang="zh-CN" altLang="en-US" sz="1800" dirty="0">
                <a:latin typeface="+mn-lt"/>
                <a:ea typeface="微软雅黑 Light" panose="020B0502040204020203" pitchFamily="34" charset="-122"/>
              </a:rPr>
              <a:t>已在</a:t>
            </a:r>
            <a:r>
              <a:rPr lang="en-US" altLang="zh-CN" sz="1800" dirty="0">
                <a:latin typeface="+mn-lt"/>
                <a:ea typeface="微软雅黑 Light" panose="020B0502040204020203" pitchFamily="34" charset="-122"/>
              </a:rPr>
              <a:t>section</a:t>
            </a:r>
            <a:r>
              <a:rPr lang="zh-CN" altLang="en-US" sz="1800" dirty="0">
                <a:latin typeface="+mn-lt"/>
                <a:ea typeface="微软雅黑 Light" panose="020B0502040204020203" pitchFamily="34" charset="-122"/>
              </a:rPr>
              <a:t>中，并且该元组是具有</a:t>
            </a:r>
            <a:r>
              <a:rPr lang="en-US" altLang="zh-CN" sz="1800" dirty="0" err="1">
                <a:latin typeface="+mn-lt"/>
                <a:ea typeface="微软雅黑 Light" panose="020B0502040204020203" pitchFamily="34" charset="-122"/>
              </a:rPr>
              <a:t>time_slot_id</a:t>
            </a:r>
            <a:r>
              <a:rPr lang="zh-CN" altLang="en-US" sz="1800" dirty="0">
                <a:latin typeface="+mn-lt"/>
                <a:ea typeface="微软雅黑 Light" panose="020B0502040204020203" pitchFamily="34" charset="-122"/>
              </a:rPr>
              <a:t>的唯一</a:t>
            </a:r>
            <a:r>
              <a:rPr lang="en-US" altLang="zh-CN" sz="1800" dirty="0">
                <a:latin typeface="+mn-lt"/>
                <a:ea typeface="微软雅黑 Light" panose="020B0502040204020203" pitchFamily="34" charset="-122"/>
              </a:rPr>
              <a:t>/</a:t>
            </a:r>
            <a:r>
              <a:rPr lang="zh-CN" altLang="en-US" sz="1800" dirty="0">
                <a:latin typeface="+mn-lt"/>
                <a:ea typeface="微软雅黑 Light" panose="020B0502040204020203" pitchFamily="34" charset="-122"/>
              </a:rPr>
              <a:t>最后一个元组，</a:t>
            </a:r>
            <a:r>
              <a:rPr lang="en-US" altLang="zh-CN" sz="1800" dirty="0">
                <a:latin typeface="+mn-lt"/>
                <a:ea typeface="微软雅黑 Light" panose="020B0502040204020203" pitchFamily="34" charset="-122"/>
              </a:rPr>
              <a:t>e.g. &lt;1-2</a:t>
            </a:r>
            <a:r>
              <a:rPr lang="zh-CN" altLang="en-US" sz="1800" dirty="0">
                <a:latin typeface="+mn-lt"/>
                <a:ea typeface="微软雅黑 Light" panose="020B0502040204020203" pitchFamily="34" charset="-122"/>
              </a:rPr>
              <a:t>节</a:t>
            </a:r>
            <a:r>
              <a:rPr lang="en-US" altLang="zh-CN" sz="1800" dirty="0">
                <a:latin typeface="+mn-lt"/>
                <a:ea typeface="微软雅黑 Light" panose="020B0502040204020203" pitchFamily="34" charset="-122"/>
              </a:rPr>
              <a:t>,</a:t>
            </a:r>
            <a:r>
              <a:rPr lang="zh-CN" altLang="en-US" sz="1800" dirty="0">
                <a:latin typeface="+mn-lt"/>
                <a:ea typeface="微软雅黑 Light" panose="020B0502040204020203" pitchFamily="34" charset="-122"/>
              </a:rPr>
              <a:t>星期二</a:t>
            </a:r>
            <a:r>
              <a:rPr lang="en-US" altLang="zh-CN" sz="1800" dirty="0">
                <a:latin typeface="+mn-lt"/>
                <a:ea typeface="微软雅黑 Light" panose="020B0502040204020203" pitchFamily="34" charset="-122"/>
              </a:rPr>
              <a:t>,8:00,10:00&gt;</a:t>
            </a:r>
            <a:r>
              <a:rPr lang="zh-CN" altLang="en-US" sz="1800" dirty="0">
                <a:latin typeface="+mn-lt"/>
                <a:ea typeface="微软雅黑 Light" panose="020B0502040204020203" pitchFamily="34" charset="-122"/>
              </a:rPr>
              <a:t>，否则回滚</a:t>
            </a:r>
          </a:p>
        </p:txBody>
      </p:sp>
      <p:sp>
        <p:nvSpPr>
          <p:cNvPr id="8" name="TextBox 6">
            <a:extLst>
              <a:ext uri="{FF2B5EF4-FFF2-40B4-BE49-F238E27FC236}">
                <a16:creationId xmlns:a16="http://schemas.microsoft.com/office/drawing/2014/main" id="{BC55BCCA-CF77-4B9A-8594-D4F91230DE1E}"/>
              </a:ext>
            </a:extLst>
          </p:cNvPr>
          <p:cNvSpPr txBox="1">
            <a:spLocks noChangeArrowheads="1"/>
          </p:cNvSpPr>
          <p:nvPr/>
        </p:nvSpPr>
        <p:spPr bwMode="auto">
          <a:xfrm>
            <a:off x="6686913" y="4559423"/>
            <a:ext cx="3095898" cy="584775"/>
          </a:xfrm>
          <a:prstGeom prst="rect">
            <a:avLst/>
          </a:prstGeom>
          <a:solidFill>
            <a:srgbClr val="FFFF00"/>
          </a:solidFill>
          <a:ln>
            <a:noFill/>
          </a:ln>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1600" dirty="0">
                <a:latin typeface="+mn-lt"/>
                <a:ea typeface="微软雅黑 Light" panose="020B0502040204020203" pitchFamily="34" charset="-122"/>
              </a:rPr>
              <a:t>新插入的</a:t>
            </a:r>
            <a:r>
              <a:rPr lang="en-US" altLang="zh-CN" sz="1600" dirty="0">
                <a:latin typeface="+mn-lt"/>
                <a:ea typeface="微软雅黑 Light" panose="020B0502040204020203" pitchFamily="34" charset="-122"/>
              </a:rPr>
              <a:t>section</a:t>
            </a:r>
            <a:r>
              <a:rPr lang="zh-CN" altLang="en-US" sz="1600" dirty="0">
                <a:latin typeface="+mn-lt"/>
                <a:ea typeface="微软雅黑 Light" panose="020B0502040204020203" pitchFamily="34" charset="-122"/>
              </a:rPr>
              <a:t>的</a:t>
            </a:r>
            <a:r>
              <a:rPr lang="en-US" altLang="zh-CN" sz="1600" dirty="0" err="1">
                <a:latin typeface="+mn-lt"/>
                <a:ea typeface="微软雅黑 Light" panose="020B0502040204020203" pitchFamily="34" charset="-122"/>
              </a:rPr>
              <a:t>time_slot_id</a:t>
            </a:r>
            <a:r>
              <a:rPr lang="zh-CN" altLang="en-US" sz="1600" dirty="0">
                <a:latin typeface="+mn-lt"/>
                <a:ea typeface="微软雅黑 Light" panose="020B0502040204020203" pitchFamily="34" charset="-122"/>
              </a:rPr>
              <a:t>还没有在</a:t>
            </a:r>
            <a:r>
              <a:rPr lang="en-US" altLang="zh-CN" sz="1600" dirty="0">
                <a:latin typeface="+mn-lt"/>
                <a:ea typeface="微软雅黑 Light" panose="020B0502040204020203" pitchFamily="34" charset="-122"/>
              </a:rPr>
              <a:t>timeslot</a:t>
            </a:r>
            <a:r>
              <a:rPr lang="zh-CN" altLang="en-US" sz="1600" dirty="0">
                <a:latin typeface="+mn-lt"/>
                <a:ea typeface="微软雅黑 Light" panose="020B0502040204020203" pitchFamily="34" charset="-122"/>
              </a:rPr>
              <a:t>中定义</a:t>
            </a:r>
            <a:endParaRPr lang="en-US" altLang="zh-CN" sz="1600" dirty="0">
              <a:latin typeface="+mn-lt"/>
              <a:ea typeface="微软雅黑 Light" panose="020B0502040204020203" pitchFamily="34" charset="-122"/>
            </a:endParaRPr>
          </a:p>
        </p:txBody>
      </p:sp>
      <p:cxnSp>
        <p:nvCxnSpPr>
          <p:cNvPr id="9" name="直接箭头连接符 5">
            <a:extLst>
              <a:ext uri="{FF2B5EF4-FFF2-40B4-BE49-F238E27FC236}">
                <a16:creationId xmlns:a16="http://schemas.microsoft.com/office/drawing/2014/main" id="{A5D35EA5-D667-4F53-9F2F-97F887557B8B}"/>
              </a:ext>
            </a:extLst>
          </p:cNvPr>
          <p:cNvCxnSpPr>
            <a:cxnSpLocks noChangeShapeType="1"/>
            <a:stCxn id="8" idx="1"/>
          </p:cNvCxnSpPr>
          <p:nvPr/>
        </p:nvCxnSpPr>
        <p:spPr bwMode="auto">
          <a:xfrm flipH="1" flipV="1">
            <a:off x="4886713" y="3408494"/>
            <a:ext cx="1800200" cy="1443317"/>
          </a:xfrm>
          <a:prstGeom prst="straightConnector1">
            <a:avLst/>
          </a:prstGeom>
          <a:noFill/>
          <a:ln w="9525"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AutoShape 6">
            <a:hlinkClick r:id="rId2" action="ppaction://hlinksldjump" highlightClick="1"/>
            <a:extLst>
              <a:ext uri="{FF2B5EF4-FFF2-40B4-BE49-F238E27FC236}">
                <a16:creationId xmlns:a16="http://schemas.microsoft.com/office/drawing/2014/main" id="{D722ECB0-4C73-4B37-8EF4-750F61334E73}"/>
              </a:ext>
            </a:extLst>
          </p:cNvPr>
          <p:cNvSpPr>
            <a:spLocks noChangeArrowheads="1"/>
          </p:cNvSpPr>
          <p:nvPr/>
        </p:nvSpPr>
        <p:spPr bwMode="auto">
          <a:xfrm>
            <a:off x="9525069" y="2090313"/>
            <a:ext cx="250825" cy="188912"/>
          </a:xfrm>
          <a:prstGeom prst="actionButtonBackPrevious">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ea typeface="微软雅黑 Light" panose="020B0502040204020203" pitchFamily="34" charset="-122"/>
            </a:endParaRPr>
          </a:p>
        </p:txBody>
      </p:sp>
      <p:sp>
        <p:nvSpPr>
          <p:cNvPr id="11" name="矩形 10">
            <a:extLst>
              <a:ext uri="{FF2B5EF4-FFF2-40B4-BE49-F238E27FC236}">
                <a16:creationId xmlns:a16="http://schemas.microsoft.com/office/drawing/2014/main" id="{654FD6B4-1D42-4935-BC4A-59B6FD8A3F26}"/>
              </a:ext>
            </a:extLst>
          </p:cNvPr>
          <p:cNvSpPr/>
          <p:nvPr/>
        </p:nvSpPr>
        <p:spPr>
          <a:xfrm>
            <a:off x="5246752" y="2788119"/>
            <a:ext cx="3198311" cy="307777"/>
          </a:xfrm>
          <a:prstGeom prst="rect">
            <a:avLst/>
          </a:prstGeom>
          <a:solidFill>
            <a:srgbClr val="92D050"/>
          </a:solidFill>
        </p:spPr>
        <p:txBody>
          <a:bodyPr wrap="none">
            <a:spAutoFit/>
          </a:bodyPr>
          <a:lstStyle/>
          <a:p>
            <a:pPr eaLnBrk="1" hangingPunct="1"/>
            <a:r>
              <a:rPr lang="en-US" altLang="zh-CN" sz="1400" dirty="0">
                <a:ea typeface="微软雅黑 Light" panose="020B0502040204020203" pitchFamily="34" charset="-122"/>
              </a:rPr>
              <a:t>&lt;DBS,9-12</a:t>
            </a:r>
            <a:r>
              <a:rPr lang="zh-CN" altLang="en-US" sz="1400" dirty="0">
                <a:ea typeface="微软雅黑 Light" panose="020B0502040204020203" pitchFamily="34" charset="-122"/>
              </a:rPr>
              <a:t>班</a:t>
            </a:r>
            <a:r>
              <a:rPr lang="en-US" altLang="zh-CN" sz="1400" dirty="0">
                <a:ea typeface="微软雅黑 Light" panose="020B0502040204020203" pitchFamily="34" charset="-122"/>
              </a:rPr>
              <a:t>,</a:t>
            </a:r>
            <a:r>
              <a:rPr lang="zh-CN" altLang="en-US" sz="1400" dirty="0">
                <a:ea typeface="微软雅黑 Light" panose="020B0502040204020203" pitchFamily="34" charset="-122"/>
              </a:rPr>
              <a:t>秋季</a:t>
            </a:r>
            <a:r>
              <a:rPr lang="en-US" altLang="zh-CN" sz="1400" dirty="0">
                <a:ea typeface="微软雅黑 Light" panose="020B0502040204020203" pitchFamily="34" charset="-122"/>
              </a:rPr>
              <a:t>,2020,</a:t>
            </a:r>
            <a:r>
              <a:rPr lang="zh-CN" altLang="en-US" sz="1400" dirty="0">
                <a:ea typeface="微软雅黑 Light" panose="020B0502040204020203" pitchFamily="34" charset="-122"/>
              </a:rPr>
              <a:t>教</a:t>
            </a:r>
            <a:r>
              <a:rPr lang="en-US" altLang="zh-CN" sz="1400" dirty="0">
                <a:ea typeface="微软雅黑 Light" panose="020B0502040204020203" pitchFamily="34" charset="-122"/>
              </a:rPr>
              <a:t>2, 340, </a:t>
            </a:r>
            <a:r>
              <a:rPr lang="en-US" altLang="zh-CN" sz="1400" dirty="0">
                <a:solidFill>
                  <a:srgbClr val="FF0000"/>
                </a:solidFill>
                <a:ea typeface="微软雅黑 Light" panose="020B0502040204020203" pitchFamily="34" charset="-122"/>
              </a:rPr>
              <a:t>3-5</a:t>
            </a:r>
            <a:r>
              <a:rPr lang="zh-CN" altLang="en-US" sz="1400" dirty="0">
                <a:solidFill>
                  <a:srgbClr val="FF0000"/>
                </a:solidFill>
                <a:ea typeface="微软雅黑 Light" panose="020B0502040204020203" pitchFamily="34" charset="-122"/>
              </a:rPr>
              <a:t>节</a:t>
            </a:r>
            <a:r>
              <a:rPr lang="en-US" altLang="zh-CN" sz="1400" dirty="0">
                <a:ea typeface="微软雅黑 Light" panose="020B0502040204020203" pitchFamily="34" charset="-122"/>
              </a:rPr>
              <a:t>&gt;</a:t>
            </a:r>
            <a:endParaRPr lang="zh-CN" altLang="en-US" sz="1400" dirty="0">
              <a:ea typeface="微软雅黑 Light" panose="020B0502040204020203" pitchFamily="34" charset="-122"/>
            </a:endParaRPr>
          </a:p>
        </p:txBody>
      </p:sp>
    </p:spTree>
    <p:extLst>
      <p:ext uri="{BB962C8B-B14F-4D97-AF65-F5344CB8AC3E}">
        <p14:creationId xmlns:p14="http://schemas.microsoft.com/office/powerpoint/2010/main" val="15444105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F2377260-4C8A-4FD7-9991-E86952F38177}"/>
              </a:ext>
            </a:extLst>
          </p:cNvPr>
          <p:cNvSpPr>
            <a:spLocks noGrp="1"/>
          </p:cNvSpPr>
          <p:nvPr>
            <p:ph type="sldNum" sz="quarter" idx="12"/>
          </p:nvPr>
        </p:nvSpPr>
        <p:spPr/>
        <p:txBody>
          <a:bodyPr/>
          <a:lstStyle/>
          <a:p>
            <a:fld id="{47C4BD23-150C-4A56-8E66-9482A3FB2E80}" type="slidenum">
              <a:rPr lang="zh-CN" altLang="en-US" smtClean="0"/>
              <a:t>62</a:t>
            </a:fld>
            <a:endParaRPr lang="zh-CN" altLang="en-US"/>
          </a:p>
        </p:txBody>
      </p:sp>
      <p:sp>
        <p:nvSpPr>
          <p:cNvPr id="4" name="日期占位符 3">
            <a:extLst>
              <a:ext uri="{FF2B5EF4-FFF2-40B4-BE49-F238E27FC236}">
                <a16:creationId xmlns:a16="http://schemas.microsoft.com/office/drawing/2014/main" id="{ED375863-4A0A-45D4-8FB3-23B9243731CF}"/>
              </a:ext>
            </a:extLst>
          </p:cNvPr>
          <p:cNvSpPr>
            <a:spLocks noGrp="1"/>
          </p:cNvSpPr>
          <p:nvPr>
            <p:ph type="dt" sz="half" idx="10"/>
          </p:nvPr>
        </p:nvSpPr>
        <p:spPr/>
        <p:txBody>
          <a:bodyPr/>
          <a:lstStyle/>
          <a:p>
            <a:fld id="{0E603AB0-72D9-4C12-BF86-BF5E476A2245}" type="datetime1">
              <a:rPr lang="zh-CN" altLang="en-US" smtClean="0"/>
              <a:t>2021/10/18</a:t>
            </a:fld>
            <a:endParaRPr lang="zh-CN" altLang="en-US" dirty="0"/>
          </a:p>
        </p:txBody>
      </p:sp>
      <p:sp>
        <p:nvSpPr>
          <p:cNvPr id="5" name="Rectangle 3">
            <a:extLst>
              <a:ext uri="{FF2B5EF4-FFF2-40B4-BE49-F238E27FC236}">
                <a16:creationId xmlns:a16="http://schemas.microsoft.com/office/drawing/2014/main" id="{158F2802-B7D6-4F47-BB6D-261893286FFA}"/>
              </a:ext>
            </a:extLst>
          </p:cNvPr>
          <p:cNvSpPr txBox="1">
            <a:spLocks noChangeArrowheads="1"/>
          </p:cNvSpPr>
          <p:nvPr/>
        </p:nvSpPr>
        <p:spPr>
          <a:xfrm>
            <a:off x="1384617" y="1566704"/>
            <a:ext cx="8856663" cy="4824412"/>
          </a:xfrm>
          <a:prstGeom prst="rect">
            <a:avLst/>
          </a:prstGeom>
          <a:noFill/>
          <a:ln>
            <a:noFill/>
          </a:ln>
        </p:spPr>
        <p:txBody>
          <a:bodyPr vert="horz" lIns="91440" tIns="45720" rIns="91440" bIns="45720" rtlCol="0">
            <a:normAutofit/>
          </a:bodyPr>
          <a:lstStyle>
            <a:lvl1pPr marL="271463" indent="-271463" algn="l" defTabSz="914400" rtl="0" eaLnBrk="1" latinLnBrk="0" hangingPunct="1">
              <a:lnSpc>
                <a:spcPct val="100000"/>
              </a:lnSpc>
              <a:spcBef>
                <a:spcPts val="500"/>
              </a:spcBef>
              <a:buClr>
                <a:srgbClr val="1404E0"/>
              </a:buClr>
              <a:buSzPct val="80000"/>
              <a:buFont typeface="Wingdings" panose="05000000000000000000" pitchFamily="2" charset="2"/>
              <a:buChar char="l"/>
              <a:defRPr sz="2400" kern="1200">
                <a:solidFill>
                  <a:schemeClr val="tx1"/>
                </a:solidFill>
                <a:latin typeface="微软雅黑 Light" panose="020B0502040204020203" pitchFamily="34" charset="-122"/>
                <a:ea typeface="微软雅黑 Light" panose="020B0502040204020203" pitchFamily="34" charset="-122"/>
                <a:cs typeface="+mn-cs"/>
              </a:defRPr>
            </a:lvl1pPr>
            <a:lvl2pPr marL="627063" indent="-269875" algn="l" defTabSz="914400" rtl="0" eaLnBrk="1" latinLnBrk="0" hangingPunct="1">
              <a:lnSpc>
                <a:spcPct val="100000"/>
              </a:lnSpc>
              <a:spcBef>
                <a:spcPts val="500"/>
              </a:spcBef>
              <a:buClr>
                <a:srgbClr val="FF0000"/>
              </a:buClr>
              <a:buSzPct val="60000"/>
              <a:buFont typeface="Wingdings" panose="05000000000000000000" pitchFamily="2" charset="2"/>
              <a:buChar char="p"/>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898525" indent="-363538" algn="l" defTabSz="914400" rtl="0" eaLnBrk="1" latinLnBrk="0" hangingPunct="1">
              <a:lnSpc>
                <a:spcPct val="100000"/>
              </a:lnSpc>
              <a:spcBef>
                <a:spcPts val="500"/>
              </a:spcBef>
              <a:buClr>
                <a:schemeClr val="accent2">
                  <a:lumMod val="75000"/>
                </a:schemeClr>
              </a:buClr>
              <a:buSzPct val="133000"/>
              <a:buFont typeface="微软雅黑 Light" panose="020B0502040204020203" pitchFamily="34" charset="-122"/>
              <a:buChar char="－"/>
              <a:defRPr sz="24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ltLang="zh-CN" b="1" dirty="0">
                <a:latin typeface="+mn-lt"/>
                <a:cs typeface="Times New Roman" pitchFamily="18" charset="0"/>
              </a:rPr>
              <a:t>create trigger </a:t>
            </a:r>
            <a:r>
              <a:rPr lang="en-US" altLang="zh-CN" i="1" dirty="0">
                <a:latin typeface="+mn-lt"/>
                <a:cs typeface="Times New Roman" pitchFamily="18" charset="0"/>
              </a:rPr>
              <a:t>timeslot</a:t>
            </a:r>
            <a:r>
              <a:rPr lang="en-IN" altLang="zh-CN" i="1" dirty="0">
                <a:latin typeface="+mn-lt"/>
                <a:cs typeface="Times New Roman" pitchFamily="18" charset="0"/>
              </a:rPr>
              <a:t>_check</a:t>
            </a:r>
            <a:r>
              <a:rPr lang="en-US" altLang="zh-CN" dirty="0">
                <a:latin typeface="+mn-lt"/>
                <a:cs typeface="Times New Roman" pitchFamily="18" charset="0"/>
              </a:rPr>
              <a:t>2</a:t>
            </a:r>
            <a:r>
              <a:rPr lang="en-IN" altLang="zh-CN" i="1" dirty="0">
                <a:latin typeface="+mn-lt"/>
                <a:cs typeface="Times New Roman" pitchFamily="18" charset="0"/>
              </a:rPr>
              <a:t> </a:t>
            </a:r>
            <a:r>
              <a:rPr lang="en-IN" altLang="zh-CN" b="1" dirty="0">
                <a:latin typeface="+mn-lt"/>
                <a:cs typeface="Times New Roman" pitchFamily="18" charset="0"/>
              </a:rPr>
              <a:t>after </a:t>
            </a:r>
            <a:r>
              <a:rPr lang="en-US" altLang="zh-CN" b="1" dirty="0">
                <a:latin typeface="+mn-lt"/>
                <a:cs typeface="Times New Roman" pitchFamily="18" charset="0"/>
              </a:rPr>
              <a:t>delete</a:t>
            </a:r>
            <a:r>
              <a:rPr lang="en-IN" altLang="zh-CN" b="1" dirty="0">
                <a:latin typeface="+mn-lt"/>
                <a:cs typeface="Times New Roman" pitchFamily="18" charset="0"/>
              </a:rPr>
              <a:t> on </a:t>
            </a:r>
            <a:r>
              <a:rPr lang="en-IN" altLang="zh-CN" i="1" dirty="0">
                <a:latin typeface="+mn-lt"/>
                <a:cs typeface="Times New Roman" pitchFamily="18" charset="0"/>
              </a:rPr>
              <a:t>timeslot</a:t>
            </a:r>
            <a:br>
              <a:rPr lang="en-IN" altLang="zh-CN" dirty="0">
                <a:latin typeface="+mn-lt"/>
                <a:cs typeface="Times New Roman" pitchFamily="18" charset="0"/>
              </a:rPr>
            </a:br>
            <a:r>
              <a:rPr lang="en-IN" altLang="zh-CN" b="1" dirty="0">
                <a:latin typeface="+mn-lt"/>
                <a:cs typeface="Times New Roman" pitchFamily="18" charset="0"/>
              </a:rPr>
              <a:t>referencing old row as </a:t>
            </a:r>
            <a:r>
              <a:rPr lang="en-IN" altLang="zh-CN" i="1" dirty="0" err="1">
                <a:latin typeface="+mn-lt"/>
                <a:cs typeface="Times New Roman" pitchFamily="18" charset="0"/>
              </a:rPr>
              <a:t>orow</a:t>
            </a:r>
            <a:r>
              <a:rPr lang="en-IN" altLang="zh-CN" i="1" dirty="0">
                <a:latin typeface="+mn-lt"/>
                <a:cs typeface="Times New Roman" pitchFamily="18" charset="0"/>
              </a:rPr>
              <a:t> </a:t>
            </a:r>
            <a:r>
              <a:rPr lang="en-IN" altLang="zh-CN" sz="1600" i="1" dirty="0">
                <a:latin typeface="+mn-lt"/>
                <a:cs typeface="Times New Roman" pitchFamily="18" charset="0"/>
              </a:rPr>
              <a:t>//</a:t>
            </a:r>
            <a:r>
              <a:rPr lang="zh-CN" altLang="en-US" sz="1600" dirty="0">
                <a:latin typeface="+mn-lt"/>
                <a:cs typeface="Times New Roman" pitchFamily="18" charset="0"/>
              </a:rPr>
              <a:t>删除前的旧元组</a:t>
            </a:r>
            <a:br>
              <a:rPr lang="en-IN" altLang="zh-CN" i="1" dirty="0">
                <a:latin typeface="+mn-lt"/>
                <a:cs typeface="Times New Roman" pitchFamily="18" charset="0"/>
              </a:rPr>
            </a:br>
            <a:r>
              <a:rPr lang="en-IN" altLang="zh-CN" b="1" dirty="0">
                <a:latin typeface="+mn-lt"/>
                <a:cs typeface="Times New Roman" pitchFamily="18" charset="0"/>
              </a:rPr>
              <a:t>for each row</a:t>
            </a:r>
            <a:br>
              <a:rPr lang="en-IN" altLang="zh-CN" b="1" dirty="0">
                <a:latin typeface="+mn-lt"/>
                <a:cs typeface="Times New Roman" pitchFamily="18" charset="0"/>
              </a:rPr>
            </a:br>
            <a:r>
              <a:rPr lang="en-IN" altLang="zh-CN" b="1" dirty="0">
                <a:latin typeface="+mn-lt"/>
                <a:cs typeface="Times New Roman" pitchFamily="18" charset="0"/>
              </a:rPr>
              <a:t>when </a:t>
            </a:r>
            <a:r>
              <a:rPr lang="en-US" altLang="zh-CN" i="1" dirty="0">
                <a:latin typeface="+mn-lt"/>
                <a:cs typeface="Times New Roman" pitchFamily="18" charset="0"/>
              </a:rPr>
              <a:t>o</a:t>
            </a:r>
            <a:r>
              <a:rPr lang="en-IN" altLang="zh-CN" i="1" dirty="0" err="1">
                <a:latin typeface="+mn-lt"/>
                <a:cs typeface="Times New Roman" pitchFamily="18" charset="0"/>
              </a:rPr>
              <a:t>row.time_slot_id</a:t>
            </a:r>
            <a:r>
              <a:rPr lang="en-IN" altLang="zh-CN" i="1" dirty="0">
                <a:latin typeface="+mn-lt"/>
                <a:cs typeface="Times New Roman" pitchFamily="18" charset="0"/>
              </a:rPr>
              <a:t> </a:t>
            </a:r>
            <a:r>
              <a:rPr lang="en-IN" altLang="zh-CN" b="1" dirty="0">
                <a:latin typeface="+mn-lt"/>
                <a:cs typeface="Times New Roman" pitchFamily="18" charset="0"/>
              </a:rPr>
              <a:t>not in (</a:t>
            </a:r>
            <a:br>
              <a:rPr lang="en-IN" altLang="zh-CN" b="1" dirty="0">
                <a:latin typeface="+mn-lt"/>
                <a:cs typeface="Times New Roman" pitchFamily="18" charset="0"/>
              </a:rPr>
            </a:br>
            <a:r>
              <a:rPr lang="en-IN" altLang="zh-CN" b="1" dirty="0">
                <a:latin typeface="+mn-lt"/>
                <a:cs typeface="Times New Roman" pitchFamily="18" charset="0"/>
              </a:rPr>
              <a:t>     select </a:t>
            </a:r>
            <a:r>
              <a:rPr lang="en-IN" altLang="zh-CN" i="1" dirty="0" err="1">
                <a:latin typeface="+mn-lt"/>
                <a:cs typeface="Times New Roman" pitchFamily="18" charset="0"/>
              </a:rPr>
              <a:t>time_slot_id</a:t>
            </a:r>
            <a:r>
              <a:rPr lang="en-IN" altLang="zh-CN" b="1" dirty="0">
                <a:latin typeface="+mn-lt"/>
                <a:cs typeface="Times New Roman" pitchFamily="18" charset="0"/>
              </a:rPr>
              <a:t> </a:t>
            </a:r>
          </a:p>
          <a:p>
            <a:pPr marL="0" indent="0">
              <a:buFont typeface="Wingdings" panose="05000000000000000000" pitchFamily="2" charset="2"/>
              <a:buNone/>
            </a:pPr>
            <a:r>
              <a:rPr lang="en-IN" altLang="zh-CN" b="1" dirty="0">
                <a:latin typeface="+mn-lt"/>
                <a:cs typeface="Times New Roman" pitchFamily="18" charset="0"/>
              </a:rPr>
              <a:t>       from </a:t>
            </a:r>
            <a:r>
              <a:rPr lang="en-IN" altLang="zh-CN" i="1" dirty="0">
                <a:latin typeface="+mn-lt"/>
                <a:cs typeface="Times New Roman" pitchFamily="18" charset="0"/>
              </a:rPr>
              <a:t>timeslot</a:t>
            </a:r>
            <a:r>
              <a:rPr lang="en-IN" altLang="zh-CN" b="1" dirty="0">
                <a:latin typeface="+mn-lt"/>
                <a:cs typeface="Times New Roman" pitchFamily="18" charset="0"/>
              </a:rPr>
              <a:t>)</a:t>
            </a:r>
            <a:r>
              <a:rPr lang="en-IN" altLang="zh-CN" dirty="0">
                <a:latin typeface="+mn-lt"/>
                <a:cs typeface="Times New Roman" pitchFamily="18" charset="0"/>
              </a:rPr>
              <a:t>    /last tuple for </a:t>
            </a:r>
            <a:r>
              <a:rPr lang="en-IN" altLang="zh-CN" i="1" dirty="0" err="1">
                <a:latin typeface="+mn-lt"/>
                <a:cs typeface="Times New Roman" pitchFamily="18" charset="0"/>
              </a:rPr>
              <a:t>time_slot_id</a:t>
            </a:r>
            <a:r>
              <a:rPr lang="en-IN" altLang="zh-CN" dirty="0">
                <a:latin typeface="+mn-lt"/>
                <a:cs typeface="Times New Roman" pitchFamily="18" charset="0"/>
              </a:rPr>
              <a:t> deleted from </a:t>
            </a:r>
            <a:r>
              <a:rPr lang="en-IN" altLang="zh-CN" i="1" dirty="0">
                <a:latin typeface="+mn-lt"/>
                <a:cs typeface="Times New Roman" pitchFamily="18" charset="0"/>
              </a:rPr>
              <a:t>timeslot</a:t>
            </a:r>
          </a:p>
          <a:p>
            <a:pPr marL="0" indent="0">
              <a:buFont typeface="Wingdings" panose="05000000000000000000" pitchFamily="2" charset="2"/>
              <a:buNone/>
            </a:pPr>
            <a:r>
              <a:rPr lang="en-IN" altLang="zh-CN" i="1" dirty="0">
                <a:latin typeface="+mn-lt"/>
                <a:cs typeface="Times New Roman" pitchFamily="18" charset="0"/>
              </a:rPr>
              <a:t>      </a:t>
            </a:r>
            <a:r>
              <a:rPr lang="en-IN" altLang="zh-CN" b="1" dirty="0">
                <a:latin typeface="+mn-lt"/>
                <a:cs typeface="Times New Roman" pitchFamily="18" charset="0"/>
              </a:rPr>
              <a:t>and </a:t>
            </a:r>
            <a:r>
              <a:rPr lang="en-US" altLang="zh-CN" i="1" dirty="0">
                <a:latin typeface="+mn-lt"/>
                <a:cs typeface="Times New Roman" pitchFamily="18" charset="0"/>
              </a:rPr>
              <a:t>o</a:t>
            </a:r>
            <a:r>
              <a:rPr lang="en-IN" altLang="zh-CN" i="1" dirty="0" err="1">
                <a:latin typeface="+mn-lt"/>
                <a:cs typeface="Times New Roman" pitchFamily="18" charset="0"/>
              </a:rPr>
              <a:t>row.time_slot_id</a:t>
            </a:r>
            <a:r>
              <a:rPr lang="en-IN" altLang="zh-CN" b="1" dirty="0">
                <a:latin typeface="+mn-lt"/>
                <a:cs typeface="Times New Roman" pitchFamily="18" charset="0"/>
              </a:rPr>
              <a:t> in (</a:t>
            </a:r>
            <a:br>
              <a:rPr lang="en-IN" altLang="zh-CN" b="1" dirty="0">
                <a:latin typeface="+mn-lt"/>
                <a:cs typeface="Times New Roman" pitchFamily="18" charset="0"/>
              </a:rPr>
            </a:br>
            <a:r>
              <a:rPr lang="en-IN" altLang="zh-CN" b="1" dirty="0">
                <a:latin typeface="+mn-lt"/>
                <a:cs typeface="Times New Roman" pitchFamily="18" charset="0"/>
              </a:rPr>
              <a:t>             select </a:t>
            </a:r>
            <a:r>
              <a:rPr lang="en-IN" altLang="zh-CN" i="1" dirty="0" err="1">
                <a:latin typeface="+mn-lt"/>
                <a:cs typeface="Times New Roman" pitchFamily="18" charset="0"/>
              </a:rPr>
              <a:t>time_slot_id</a:t>
            </a:r>
            <a:r>
              <a:rPr lang="en-IN" altLang="zh-CN" b="1" dirty="0">
                <a:latin typeface="+mn-lt"/>
                <a:cs typeface="Times New Roman" pitchFamily="18" charset="0"/>
              </a:rPr>
              <a:t> </a:t>
            </a:r>
          </a:p>
          <a:p>
            <a:pPr marL="0" indent="0">
              <a:buFont typeface="Wingdings" panose="05000000000000000000" pitchFamily="2" charset="2"/>
              <a:buNone/>
            </a:pPr>
            <a:r>
              <a:rPr lang="en-IN" altLang="zh-CN" b="1" dirty="0">
                <a:latin typeface="+mn-lt"/>
                <a:cs typeface="Times New Roman" pitchFamily="18" charset="0"/>
              </a:rPr>
              <a:t>             from </a:t>
            </a:r>
            <a:r>
              <a:rPr lang="en-IN" altLang="zh-CN" i="1" dirty="0">
                <a:latin typeface="+mn-lt"/>
                <a:cs typeface="Times New Roman" pitchFamily="18" charset="0"/>
              </a:rPr>
              <a:t>section</a:t>
            </a:r>
            <a:r>
              <a:rPr lang="en-IN" altLang="zh-CN" b="1" dirty="0">
                <a:latin typeface="+mn-lt"/>
                <a:cs typeface="Times New Roman" pitchFamily="18" charset="0"/>
              </a:rPr>
              <a:t>)</a:t>
            </a:r>
            <a:r>
              <a:rPr lang="en-IN" altLang="zh-CN" dirty="0">
                <a:latin typeface="+mn-lt"/>
                <a:cs typeface="Times New Roman" pitchFamily="18" charset="0"/>
              </a:rPr>
              <a:t> /</a:t>
            </a:r>
            <a:r>
              <a:rPr lang="en-IN" altLang="zh-CN" i="1" dirty="0" err="1">
                <a:latin typeface="+mn-lt"/>
                <a:cs typeface="Times New Roman" pitchFamily="18" charset="0"/>
              </a:rPr>
              <a:t>time_slot_id</a:t>
            </a:r>
            <a:r>
              <a:rPr lang="en-IN" altLang="zh-CN" dirty="0">
                <a:latin typeface="+mn-lt"/>
                <a:cs typeface="Times New Roman" pitchFamily="18" charset="0"/>
              </a:rPr>
              <a:t> </a:t>
            </a:r>
            <a:r>
              <a:rPr lang="en-US" altLang="zh-CN" dirty="0">
                <a:latin typeface="+mn-lt"/>
                <a:cs typeface="Times New Roman" pitchFamily="18" charset="0"/>
              </a:rPr>
              <a:t>still referenced from </a:t>
            </a:r>
            <a:r>
              <a:rPr lang="en-US" altLang="zh-CN" i="1" dirty="0">
                <a:latin typeface="+mn-lt"/>
                <a:cs typeface="Times New Roman" pitchFamily="18" charset="0"/>
              </a:rPr>
              <a:t>section</a:t>
            </a:r>
            <a:br>
              <a:rPr lang="en-IN" altLang="zh-CN" dirty="0">
                <a:latin typeface="+mn-lt"/>
                <a:cs typeface="Times New Roman" pitchFamily="18" charset="0"/>
              </a:rPr>
            </a:br>
            <a:r>
              <a:rPr lang="en-IN" altLang="zh-CN" b="1" dirty="0">
                <a:latin typeface="+mn-lt"/>
                <a:cs typeface="Times New Roman" pitchFamily="18" charset="0"/>
              </a:rPr>
              <a:t>begin atomic</a:t>
            </a:r>
            <a:br>
              <a:rPr lang="en-IN" altLang="zh-CN" b="1" dirty="0">
                <a:latin typeface="+mn-lt"/>
                <a:cs typeface="Times New Roman" pitchFamily="18" charset="0"/>
              </a:rPr>
            </a:br>
            <a:r>
              <a:rPr lang="en-IN" altLang="zh-CN" b="1" dirty="0">
                <a:latin typeface="+mn-lt"/>
                <a:cs typeface="Times New Roman" pitchFamily="18" charset="0"/>
              </a:rPr>
              <a:t>          rollback</a:t>
            </a:r>
          </a:p>
          <a:p>
            <a:pPr marL="0" indent="0">
              <a:buFont typeface="Wingdings" panose="05000000000000000000" pitchFamily="2" charset="2"/>
              <a:buNone/>
            </a:pPr>
            <a:r>
              <a:rPr lang="en-IN" altLang="zh-CN" b="1" dirty="0">
                <a:latin typeface="+mn-lt"/>
                <a:cs typeface="Times New Roman" pitchFamily="18" charset="0"/>
              </a:rPr>
              <a:t>end</a:t>
            </a:r>
            <a:r>
              <a:rPr lang="en-IN" altLang="zh-CN" dirty="0">
                <a:latin typeface="+mn-lt"/>
                <a:cs typeface="Times New Roman" pitchFamily="18" charset="0"/>
              </a:rPr>
              <a:t>;</a:t>
            </a:r>
          </a:p>
        </p:txBody>
      </p:sp>
      <p:sp>
        <p:nvSpPr>
          <p:cNvPr id="6" name="TextBox 1">
            <a:extLst>
              <a:ext uri="{FF2B5EF4-FFF2-40B4-BE49-F238E27FC236}">
                <a16:creationId xmlns:a16="http://schemas.microsoft.com/office/drawing/2014/main" id="{9D65671E-C59E-4559-9B7F-B118B59C3E8D}"/>
              </a:ext>
            </a:extLst>
          </p:cNvPr>
          <p:cNvSpPr txBox="1">
            <a:spLocks noChangeArrowheads="1"/>
          </p:cNvSpPr>
          <p:nvPr/>
        </p:nvSpPr>
        <p:spPr bwMode="auto">
          <a:xfrm>
            <a:off x="1097280" y="441960"/>
            <a:ext cx="9144000" cy="923330"/>
          </a:xfrm>
          <a:prstGeom prst="rect">
            <a:avLst/>
          </a:prstGeom>
          <a:solidFill>
            <a:srgbClr val="FFFF00"/>
          </a:solidFill>
          <a:ln>
            <a:noFill/>
          </a:ln>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800" dirty="0">
                <a:latin typeface="+mn-lt"/>
                <a:ea typeface="微软雅黑 Light" panose="020B0502040204020203" pitchFamily="34" charset="-122"/>
              </a:rPr>
              <a:t>1. </a:t>
            </a:r>
            <a:r>
              <a:rPr lang="zh-CN" altLang="en-US" sz="1800" dirty="0">
                <a:latin typeface="+mn-lt"/>
                <a:ea typeface="微软雅黑 Light" panose="020B0502040204020203" pitchFamily="34" charset="-122"/>
              </a:rPr>
              <a:t>插入</a:t>
            </a:r>
            <a:r>
              <a:rPr lang="en-US" altLang="zh-CN" sz="1800" dirty="0">
                <a:latin typeface="+mn-lt"/>
                <a:ea typeface="微软雅黑 Light" panose="020B0502040204020203" pitchFamily="34" charset="-122"/>
              </a:rPr>
              <a:t>section</a:t>
            </a:r>
            <a:r>
              <a:rPr lang="zh-CN" altLang="en-US" sz="1800" dirty="0">
                <a:latin typeface="+mn-lt"/>
                <a:ea typeface="微软雅黑 Light" panose="020B0502040204020203" pitchFamily="34" charset="-122"/>
              </a:rPr>
              <a:t>中新元组的</a:t>
            </a:r>
            <a:r>
              <a:rPr lang="en-US" altLang="zh-CN" sz="1800" dirty="0" err="1">
                <a:latin typeface="+mn-lt"/>
                <a:ea typeface="微软雅黑 Light" panose="020B0502040204020203" pitchFamily="34" charset="-122"/>
              </a:rPr>
              <a:t>time_slot_id</a:t>
            </a:r>
            <a:r>
              <a:rPr lang="zh-CN" altLang="en-US" sz="1800" dirty="0">
                <a:latin typeface="+mn-lt"/>
                <a:ea typeface="微软雅黑 Light" panose="020B0502040204020203" pitchFamily="34" charset="-122"/>
              </a:rPr>
              <a:t>必须在</a:t>
            </a:r>
            <a:r>
              <a:rPr lang="en-US" altLang="zh-CN" sz="1800" dirty="0">
                <a:latin typeface="+mn-lt"/>
                <a:ea typeface="微软雅黑 Light" panose="020B0502040204020203" pitchFamily="34" charset="-122"/>
              </a:rPr>
              <a:t>timeslot</a:t>
            </a:r>
            <a:r>
              <a:rPr lang="zh-CN" altLang="en-US" sz="1800" dirty="0">
                <a:latin typeface="+mn-lt"/>
                <a:ea typeface="微软雅黑 Light" panose="020B0502040204020203" pitchFamily="34" charset="-122"/>
              </a:rPr>
              <a:t>中存在，否则回滚</a:t>
            </a:r>
            <a:r>
              <a:rPr lang="en-US" altLang="zh-CN" sz="1800" dirty="0">
                <a:latin typeface="+mn-lt"/>
                <a:ea typeface="微软雅黑 Light" panose="020B0502040204020203" pitchFamily="34" charset="-122"/>
              </a:rPr>
              <a:t>rollback</a:t>
            </a:r>
            <a:r>
              <a:rPr lang="zh-CN" altLang="en-US" sz="1800" dirty="0">
                <a:latin typeface="+mn-lt"/>
                <a:ea typeface="微软雅黑 Light" panose="020B0502040204020203" pitchFamily="34" charset="-122"/>
              </a:rPr>
              <a:t>；</a:t>
            </a:r>
            <a:endParaRPr lang="en-US" altLang="zh-CN" sz="1800" dirty="0">
              <a:latin typeface="+mn-lt"/>
              <a:ea typeface="微软雅黑 Light" panose="020B0502040204020203" pitchFamily="34" charset="-122"/>
            </a:endParaRPr>
          </a:p>
          <a:p>
            <a:pPr eaLnBrk="1" hangingPunct="1"/>
            <a:r>
              <a:rPr lang="en-US" altLang="zh-CN" sz="1800" dirty="0">
                <a:latin typeface="+mn-lt"/>
                <a:ea typeface="微软雅黑 Light" panose="020B0502040204020203" pitchFamily="34" charset="-122"/>
              </a:rPr>
              <a:t>2. </a:t>
            </a:r>
            <a:r>
              <a:rPr lang="zh-CN" altLang="en-US" sz="1800" dirty="0">
                <a:latin typeface="+mn-lt"/>
                <a:ea typeface="微软雅黑 Light" panose="020B0502040204020203" pitchFamily="34" charset="-122"/>
              </a:rPr>
              <a:t>删除</a:t>
            </a:r>
            <a:r>
              <a:rPr lang="en-US" altLang="zh-CN" sz="1800" dirty="0">
                <a:latin typeface="+mn-lt"/>
                <a:ea typeface="微软雅黑 Light" panose="020B0502040204020203" pitchFamily="34" charset="-122"/>
              </a:rPr>
              <a:t>timeslot</a:t>
            </a:r>
            <a:r>
              <a:rPr lang="zh-CN" altLang="en-US" sz="1800" dirty="0">
                <a:latin typeface="+mn-lt"/>
                <a:ea typeface="微软雅黑 Light" panose="020B0502040204020203" pitchFamily="34" charset="-122"/>
              </a:rPr>
              <a:t>中某个已有元组时，该元组的</a:t>
            </a:r>
            <a:r>
              <a:rPr lang="en-US" altLang="zh-CN" sz="1800" dirty="0" err="1">
                <a:latin typeface="+mn-lt"/>
                <a:ea typeface="微软雅黑 Light" panose="020B0502040204020203" pitchFamily="34" charset="-122"/>
              </a:rPr>
              <a:t>time_slot_id</a:t>
            </a:r>
            <a:r>
              <a:rPr lang="zh-CN" altLang="en-US" sz="1800" dirty="0">
                <a:latin typeface="+mn-lt"/>
                <a:ea typeface="微软雅黑 Light" panose="020B0502040204020203" pitchFamily="34" charset="-122"/>
              </a:rPr>
              <a:t>已在</a:t>
            </a:r>
            <a:r>
              <a:rPr lang="en-US" altLang="zh-CN" sz="1800" dirty="0">
                <a:latin typeface="+mn-lt"/>
                <a:ea typeface="微软雅黑 Light" panose="020B0502040204020203" pitchFamily="34" charset="-122"/>
              </a:rPr>
              <a:t>section</a:t>
            </a:r>
            <a:r>
              <a:rPr lang="zh-CN" altLang="en-US" sz="1800" dirty="0">
                <a:latin typeface="+mn-lt"/>
                <a:ea typeface="微软雅黑 Light" panose="020B0502040204020203" pitchFamily="34" charset="-122"/>
              </a:rPr>
              <a:t>中，并且该元组是具有</a:t>
            </a:r>
            <a:r>
              <a:rPr lang="en-US" altLang="zh-CN" sz="1800" dirty="0" err="1">
                <a:latin typeface="+mn-lt"/>
                <a:ea typeface="微软雅黑 Light" panose="020B0502040204020203" pitchFamily="34" charset="-122"/>
              </a:rPr>
              <a:t>time_slot_id</a:t>
            </a:r>
            <a:r>
              <a:rPr lang="zh-CN" altLang="en-US" sz="1800" dirty="0">
                <a:latin typeface="+mn-lt"/>
                <a:ea typeface="微软雅黑 Light" panose="020B0502040204020203" pitchFamily="34" charset="-122"/>
              </a:rPr>
              <a:t>的</a:t>
            </a:r>
            <a:r>
              <a:rPr lang="zh-CN" altLang="en-US" sz="1800" u="sng" dirty="0">
                <a:solidFill>
                  <a:srgbClr val="FF0000"/>
                </a:solidFill>
                <a:latin typeface="+mn-lt"/>
                <a:ea typeface="微软雅黑 Light" panose="020B0502040204020203" pitchFamily="34" charset="-122"/>
              </a:rPr>
              <a:t>唯一</a:t>
            </a:r>
            <a:r>
              <a:rPr lang="en-US" altLang="zh-CN" sz="1800" u="sng" dirty="0">
                <a:solidFill>
                  <a:srgbClr val="FF0000"/>
                </a:solidFill>
                <a:latin typeface="+mn-lt"/>
                <a:ea typeface="微软雅黑 Light" panose="020B0502040204020203" pitchFamily="34" charset="-122"/>
              </a:rPr>
              <a:t>/</a:t>
            </a:r>
            <a:r>
              <a:rPr lang="zh-CN" altLang="en-US" sz="1800" u="sng" dirty="0">
                <a:solidFill>
                  <a:srgbClr val="FF0000"/>
                </a:solidFill>
                <a:latin typeface="+mn-lt"/>
                <a:ea typeface="微软雅黑 Light" panose="020B0502040204020203" pitchFamily="34" charset="-122"/>
              </a:rPr>
              <a:t>最后一个元组</a:t>
            </a:r>
            <a:r>
              <a:rPr lang="zh-CN" altLang="en-US" sz="1800" dirty="0">
                <a:latin typeface="+mn-lt"/>
                <a:ea typeface="微软雅黑 Light" panose="020B0502040204020203" pitchFamily="34" charset="-122"/>
              </a:rPr>
              <a:t>。</a:t>
            </a:r>
            <a:r>
              <a:rPr lang="en-US" altLang="zh-CN" sz="1800" dirty="0">
                <a:latin typeface="+mn-lt"/>
                <a:ea typeface="微软雅黑 Light" panose="020B0502040204020203" pitchFamily="34" charset="-122"/>
              </a:rPr>
              <a:t>E.g. &lt;1-2</a:t>
            </a:r>
            <a:r>
              <a:rPr lang="zh-CN" altLang="en-US" sz="1800" dirty="0">
                <a:latin typeface="+mn-lt"/>
                <a:ea typeface="微软雅黑 Light" panose="020B0502040204020203" pitchFamily="34" charset="-122"/>
              </a:rPr>
              <a:t>节</a:t>
            </a:r>
            <a:r>
              <a:rPr lang="en-US" altLang="zh-CN" sz="1800" dirty="0">
                <a:latin typeface="+mn-lt"/>
                <a:ea typeface="微软雅黑 Light" panose="020B0502040204020203" pitchFamily="34" charset="-122"/>
              </a:rPr>
              <a:t>,</a:t>
            </a:r>
            <a:r>
              <a:rPr lang="zh-CN" altLang="en-US" sz="1800" dirty="0">
                <a:latin typeface="+mn-lt"/>
                <a:ea typeface="微软雅黑 Light" panose="020B0502040204020203" pitchFamily="34" charset="-122"/>
              </a:rPr>
              <a:t>星期二</a:t>
            </a:r>
            <a:r>
              <a:rPr lang="en-US" altLang="zh-CN" sz="1800" dirty="0">
                <a:latin typeface="+mn-lt"/>
                <a:ea typeface="微软雅黑 Light" panose="020B0502040204020203" pitchFamily="34" charset="-122"/>
              </a:rPr>
              <a:t>,8:00,10:00&gt;</a:t>
            </a:r>
            <a:endParaRPr lang="zh-CN" altLang="en-US" sz="1800" dirty="0">
              <a:latin typeface="+mn-lt"/>
              <a:ea typeface="微软雅黑 Light" panose="020B0502040204020203" pitchFamily="34" charset="-122"/>
            </a:endParaRPr>
          </a:p>
        </p:txBody>
      </p:sp>
      <p:cxnSp>
        <p:nvCxnSpPr>
          <p:cNvPr id="7" name="直接箭头连接符 5">
            <a:extLst>
              <a:ext uri="{FF2B5EF4-FFF2-40B4-BE49-F238E27FC236}">
                <a16:creationId xmlns:a16="http://schemas.microsoft.com/office/drawing/2014/main" id="{26DDB59A-09CE-42FA-95A3-7CD50DA59AA8}"/>
              </a:ext>
            </a:extLst>
          </p:cNvPr>
          <p:cNvCxnSpPr>
            <a:cxnSpLocks noChangeShapeType="1"/>
          </p:cNvCxnSpPr>
          <p:nvPr/>
        </p:nvCxnSpPr>
        <p:spPr bwMode="auto">
          <a:xfrm>
            <a:off x="3581048" y="1278672"/>
            <a:ext cx="504056" cy="2304256"/>
          </a:xfrm>
          <a:prstGeom prst="straightConnector1">
            <a:avLst/>
          </a:prstGeom>
          <a:noFill/>
          <a:ln w="9525"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AutoShape 6">
            <a:hlinkClick r:id="rId2" action="ppaction://hlinksldjump" highlightClick="1"/>
            <a:extLst>
              <a:ext uri="{FF2B5EF4-FFF2-40B4-BE49-F238E27FC236}">
                <a16:creationId xmlns:a16="http://schemas.microsoft.com/office/drawing/2014/main" id="{F222E8F3-6F09-415D-8620-DE11E15E6068}"/>
              </a:ext>
            </a:extLst>
          </p:cNvPr>
          <p:cNvSpPr>
            <a:spLocks noChangeArrowheads="1"/>
          </p:cNvSpPr>
          <p:nvPr/>
        </p:nvSpPr>
        <p:spPr bwMode="auto">
          <a:xfrm>
            <a:off x="10007918" y="1566704"/>
            <a:ext cx="250825" cy="188912"/>
          </a:xfrm>
          <a:prstGeom prst="actionButtonBackPrevious">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ea typeface="微软雅黑 Light" panose="020B0502040204020203" pitchFamily="34" charset="-122"/>
            </a:endParaRPr>
          </a:p>
        </p:txBody>
      </p:sp>
      <p:sp>
        <p:nvSpPr>
          <p:cNvPr id="9" name="TextBox 6">
            <a:extLst>
              <a:ext uri="{FF2B5EF4-FFF2-40B4-BE49-F238E27FC236}">
                <a16:creationId xmlns:a16="http://schemas.microsoft.com/office/drawing/2014/main" id="{006A2F73-BED7-4514-926B-608C3DBD2E56}"/>
              </a:ext>
            </a:extLst>
          </p:cNvPr>
          <p:cNvSpPr txBox="1">
            <a:spLocks noChangeArrowheads="1"/>
          </p:cNvSpPr>
          <p:nvPr/>
        </p:nvSpPr>
        <p:spPr bwMode="auto">
          <a:xfrm>
            <a:off x="5237232" y="5599152"/>
            <a:ext cx="4896098" cy="830997"/>
          </a:xfrm>
          <a:prstGeom prst="rect">
            <a:avLst/>
          </a:prstGeom>
          <a:solidFill>
            <a:srgbClr val="FFFF00"/>
          </a:solidFill>
          <a:ln>
            <a:noFill/>
          </a:ln>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1600" dirty="0">
                <a:latin typeface="+mn-lt"/>
                <a:ea typeface="微软雅黑 Light" panose="020B0502040204020203" pitchFamily="34" charset="-122"/>
              </a:rPr>
              <a:t>被删除的</a:t>
            </a:r>
            <a:r>
              <a:rPr lang="en-US" altLang="zh-CN" sz="1600" i="1" dirty="0">
                <a:latin typeface="+mn-lt"/>
                <a:ea typeface="微软雅黑 Light" panose="020B0502040204020203" pitchFamily="34" charset="-122"/>
              </a:rPr>
              <a:t>timeslot</a:t>
            </a:r>
            <a:r>
              <a:rPr lang="zh-CN" altLang="en-US" sz="1600" dirty="0">
                <a:latin typeface="+mn-lt"/>
                <a:ea typeface="微软雅黑 Light" panose="020B0502040204020203" pitchFamily="34" charset="-122"/>
              </a:rPr>
              <a:t>的</a:t>
            </a:r>
            <a:r>
              <a:rPr lang="en-US" altLang="zh-CN" sz="1600" i="1" dirty="0" err="1">
                <a:latin typeface="+mn-lt"/>
                <a:ea typeface="微软雅黑 Light" panose="020B0502040204020203" pitchFamily="34" charset="-122"/>
              </a:rPr>
              <a:t>time_slot_id</a:t>
            </a:r>
            <a:r>
              <a:rPr lang="zh-CN" altLang="en-US" sz="1600" i="1" dirty="0">
                <a:latin typeface="+mn-lt"/>
                <a:ea typeface="微软雅黑 Light" panose="020B0502040204020203" pitchFamily="34" charset="-122"/>
              </a:rPr>
              <a:t>，</a:t>
            </a:r>
            <a:r>
              <a:rPr lang="en-US" altLang="zh-CN" sz="1600" dirty="0">
                <a:solidFill>
                  <a:srgbClr val="FF0000"/>
                </a:solidFill>
                <a:latin typeface="+mn-lt"/>
                <a:ea typeface="微软雅黑 Light" panose="020B0502040204020203" pitchFamily="34" charset="-122"/>
              </a:rPr>
              <a:t>e.g. 1-2</a:t>
            </a:r>
            <a:r>
              <a:rPr lang="zh-CN" altLang="en-US" sz="1600" dirty="0">
                <a:solidFill>
                  <a:srgbClr val="FF0000"/>
                </a:solidFill>
                <a:latin typeface="+mn-lt"/>
                <a:ea typeface="微软雅黑 Light" panose="020B0502040204020203" pitchFamily="34" charset="-122"/>
              </a:rPr>
              <a:t>节，</a:t>
            </a:r>
            <a:r>
              <a:rPr lang="zh-CN" altLang="en-US" sz="1600" dirty="0">
                <a:latin typeface="+mn-lt"/>
                <a:ea typeface="微软雅黑 Light" panose="020B0502040204020203" pitchFamily="34" charset="-122"/>
              </a:rPr>
              <a:t>在</a:t>
            </a:r>
            <a:r>
              <a:rPr lang="en-US" altLang="zh-CN" sz="1600" dirty="0">
                <a:latin typeface="+mn-lt"/>
                <a:ea typeface="微软雅黑 Light" panose="020B0502040204020203" pitchFamily="34" charset="-122"/>
              </a:rPr>
              <a:t>section</a:t>
            </a:r>
            <a:r>
              <a:rPr lang="zh-CN" altLang="en-US" sz="1600" dirty="0">
                <a:latin typeface="+mn-lt"/>
                <a:ea typeface="微软雅黑 Light" panose="020B0502040204020203" pitchFamily="34" charset="-122"/>
              </a:rPr>
              <a:t>中仍然使用</a:t>
            </a:r>
            <a:r>
              <a:rPr lang="en-US" altLang="zh-CN" sz="1600" dirty="0">
                <a:latin typeface="+mn-lt"/>
                <a:ea typeface="微软雅黑 Light" panose="020B0502040204020203" pitchFamily="34" charset="-122"/>
              </a:rPr>
              <a:t>,  e.g. </a:t>
            </a:r>
          </a:p>
          <a:p>
            <a:pPr eaLnBrk="1" hangingPunct="1"/>
            <a:r>
              <a:rPr lang="en-US" altLang="zh-CN" sz="1600" dirty="0">
                <a:latin typeface="+mn-lt"/>
                <a:ea typeface="微软雅黑 Light" panose="020B0502040204020203" pitchFamily="34" charset="-122"/>
              </a:rPr>
              <a:t>&lt;DBS,9-12</a:t>
            </a:r>
            <a:r>
              <a:rPr lang="zh-CN" altLang="en-US" sz="1600" dirty="0">
                <a:latin typeface="+mn-lt"/>
                <a:ea typeface="微软雅黑 Light" panose="020B0502040204020203" pitchFamily="34" charset="-122"/>
              </a:rPr>
              <a:t>班</a:t>
            </a:r>
            <a:r>
              <a:rPr lang="en-US" altLang="zh-CN" sz="1600" dirty="0">
                <a:latin typeface="+mn-lt"/>
                <a:ea typeface="微软雅黑 Light" panose="020B0502040204020203" pitchFamily="34" charset="-122"/>
              </a:rPr>
              <a:t>,</a:t>
            </a:r>
            <a:r>
              <a:rPr lang="zh-CN" altLang="en-US" sz="1600" dirty="0">
                <a:latin typeface="+mn-lt"/>
                <a:ea typeface="微软雅黑 Light" panose="020B0502040204020203" pitchFamily="34" charset="-122"/>
              </a:rPr>
              <a:t>秋季</a:t>
            </a:r>
            <a:r>
              <a:rPr lang="en-US" altLang="zh-CN" sz="1600" dirty="0">
                <a:latin typeface="+mn-lt"/>
                <a:ea typeface="微软雅黑 Light" panose="020B0502040204020203" pitchFamily="34" charset="-122"/>
              </a:rPr>
              <a:t>,2020,</a:t>
            </a:r>
            <a:r>
              <a:rPr lang="zh-CN" altLang="en-US" sz="1600" dirty="0">
                <a:latin typeface="+mn-lt"/>
                <a:ea typeface="微软雅黑 Light" panose="020B0502040204020203" pitchFamily="34" charset="-122"/>
              </a:rPr>
              <a:t>教</a:t>
            </a:r>
            <a:r>
              <a:rPr lang="en-US" altLang="zh-CN" sz="1600" dirty="0">
                <a:latin typeface="+mn-lt"/>
                <a:ea typeface="微软雅黑 Light" panose="020B0502040204020203" pitchFamily="34" charset="-122"/>
              </a:rPr>
              <a:t>2, 340, </a:t>
            </a:r>
            <a:r>
              <a:rPr lang="en-US" altLang="zh-CN" sz="1600" dirty="0">
                <a:solidFill>
                  <a:srgbClr val="FF0000"/>
                </a:solidFill>
                <a:latin typeface="+mn-lt"/>
                <a:ea typeface="微软雅黑 Light" panose="020B0502040204020203" pitchFamily="34" charset="-122"/>
              </a:rPr>
              <a:t>1-2</a:t>
            </a:r>
            <a:r>
              <a:rPr lang="zh-CN" altLang="en-US" sz="1600" dirty="0">
                <a:solidFill>
                  <a:srgbClr val="FF0000"/>
                </a:solidFill>
                <a:latin typeface="+mn-lt"/>
                <a:ea typeface="微软雅黑 Light" panose="020B0502040204020203" pitchFamily="34" charset="-122"/>
              </a:rPr>
              <a:t>节</a:t>
            </a:r>
            <a:r>
              <a:rPr lang="en-US" altLang="zh-CN" sz="1600" dirty="0">
                <a:latin typeface="+mn-lt"/>
                <a:ea typeface="微软雅黑 Light" panose="020B0502040204020203" pitchFamily="34" charset="-122"/>
              </a:rPr>
              <a:t>&gt; in </a:t>
            </a:r>
            <a:r>
              <a:rPr lang="en-US" altLang="zh-CN" sz="1600" i="1" dirty="0">
                <a:latin typeface="+mn-lt"/>
                <a:ea typeface="微软雅黑 Light" panose="020B0502040204020203" pitchFamily="34" charset="-122"/>
              </a:rPr>
              <a:t>section</a:t>
            </a:r>
            <a:endParaRPr lang="zh-CN" altLang="en-US" sz="1600" i="1" dirty="0">
              <a:latin typeface="+mn-lt"/>
              <a:ea typeface="微软雅黑 Light" panose="020B0502040204020203" pitchFamily="34" charset="-122"/>
            </a:endParaRPr>
          </a:p>
        </p:txBody>
      </p:sp>
      <p:cxnSp>
        <p:nvCxnSpPr>
          <p:cNvPr id="10" name="直接箭头连接符 5">
            <a:extLst>
              <a:ext uri="{FF2B5EF4-FFF2-40B4-BE49-F238E27FC236}">
                <a16:creationId xmlns:a16="http://schemas.microsoft.com/office/drawing/2014/main" id="{1A29981D-D118-487C-9C11-35A38EC46EBD}"/>
              </a:ext>
            </a:extLst>
          </p:cNvPr>
          <p:cNvCxnSpPr>
            <a:cxnSpLocks noChangeShapeType="1"/>
            <a:stCxn id="9" idx="1"/>
          </p:cNvCxnSpPr>
          <p:nvPr/>
        </p:nvCxnSpPr>
        <p:spPr bwMode="auto">
          <a:xfrm flipH="1" flipV="1">
            <a:off x="4220868" y="5095109"/>
            <a:ext cx="1016364" cy="919542"/>
          </a:xfrm>
          <a:prstGeom prst="straightConnector1">
            <a:avLst/>
          </a:prstGeom>
          <a:noFill/>
          <a:ln w="9525"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矩形 10">
            <a:extLst>
              <a:ext uri="{FF2B5EF4-FFF2-40B4-BE49-F238E27FC236}">
                <a16:creationId xmlns:a16="http://schemas.microsoft.com/office/drawing/2014/main" id="{0914D2A6-2A77-4A02-83C5-411D7B355B96}"/>
              </a:ext>
            </a:extLst>
          </p:cNvPr>
          <p:cNvSpPr/>
          <p:nvPr/>
        </p:nvSpPr>
        <p:spPr>
          <a:xfrm>
            <a:off x="6965046" y="2059185"/>
            <a:ext cx="3276234" cy="646331"/>
          </a:xfrm>
          <a:prstGeom prst="rect">
            <a:avLst/>
          </a:prstGeom>
          <a:solidFill>
            <a:srgbClr val="92D050"/>
          </a:solidFill>
        </p:spPr>
        <p:txBody>
          <a:bodyPr wrap="square">
            <a:spAutoFit/>
          </a:bodyPr>
          <a:lstStyle/>
          <a:p>
            <a:pPr eaLnBrk="1" hangingPunct="1"/>
            <a:r>
              <a:rPr lang="en-US" altLang="zh-CN" sz="1800" dirty="0">
                <a:ea typeface="微软雅黑 Light" panose="020B0502040204020203" pitchFamily="34" charset="-122"/>
              </a:rPr>
              <a:t>&lt;</a:t>
            </a:r>
            <a:r>
              <a:rPr lang="en-US" altLang="zh-CN" sz="1800" dirty="0">
                <a:solidFill>
                  <a:srgbClr val="FF0000"/>
                </a:solidFill>
                <a:ea typeface="微软雅黑 Light" panose="020B0502040204020203" pitchFamily="34" charset="-122"/>
              </a:rPr>
              <a:t>1-2</a:t>
            </a:r>
            <a:r>
              <a:rPr lang="zh-CN" altLang="en-US" sz="1800" dirty="0">
                <a:solidFill>
                  <a:srgbClr val="FF0000"/>
                </a:solidFill>
                <a:ea typeface="微软雅黑 Light" panose="020B0502040204020203" pitchFamily="34" charset="-122"/>
              </a:rPr>
              <a:t>节</a:t>
            </a:r>
            <a:r>
              <a:rPr lang="en-US" altLang="zh-CN" sz="1800" dirty="0">
                <a:ea typeface="微软雅黑 Light" panose="020B0502040204020203" pitchFamily="34" charset="-122"/>
              </a:rPr>
              <a:t>,</a:t>
            </a:r>
            <a:r>
              <a:rPr lang="zh-CN" altLang="en-US" sz="1800" dirty="0">
                <a:ea typeface="微软雅黑 Light" panose="020B0502040204020203" pitchFamily="34" charset="-122"/>
              </a:rPr>
              <a:t>星期二</a:t>
            </a:r>
            <a:r>
              <a:rPr lang="en-US" altLang="zh-CN" sz="1800" dirty="0">
                <a:ea typeface="微软雅黑 Light" panose="020B0502040204020203" pitchFamily="34" charset="-122"/>
              </a:rPr>
              <a:t>,8:00,10:00&gt;</a:t>
            </a:r>
          </a:p>
          <a:p>
            <a:pPr eaLnBrk="1" hangingPunct="1"/>
            <a:r>
              <a:rPr lang="en-US" altLang="zh-CN" sz="1800" dirty="0">
                <a:ea typeface="微软雅黑 Light" panose="020B0502040204020203" pitchFamily="34" charset="-122"/>
              </a:rPr>
              <a:t> in </a:t>
            </a:r>
            <a:r>
              <a:rPr lang="en-US" altLang="zh-CN" sz="1800" i="1" dirty="0">
                <a:ea typeface="微软雅黑 Light" panose="020B0502040204020203" pitchFamily="34" charset="-122"/>
              </a:rPr>
              <a:t>timeslot</a:t>
            </a:r>
            <a:endParaRPr lang="zh-CN" altLang="en-US" sz="1800" i="1" dirty="0">
              <a:ea typeface="微软雅黑 Light" panose="020B0502040204020203" pitchFamily="34" charset="-122"/>
            </a:endParaRPr>
          </a:p>
        </p:txBody>
      </p:sp>
      <p:sp>
        <p:nvSpPr>
          <p:cNvPr id="12" name="矩形 11">
            <a:extLst>
              <a:ext uri="{FF2B5EF4-FFF2-40B4-BE49-F238E27FC236}">
                <a16:creationId xmlns:a16="http://schemas.microsoft.com/office/drawing/2014/main" id="{9C53BD10-FFE7-48CF-A07E-267B7DDD1B03}"/>
              </a:ext>
            </a:extLst>
          </p:cNvPr>
          <p:cNvSpPr/>
          <p:nvPr/>
        </p:nvSpPr>
        <p:spPr>
          <a:xfrm>
            <a:off x="4450828" y="3077151"/>
            <a:ext cx="4098772" cy="523220"/>
          </a:xfrm>
          <a:prstGeom prst="rect">
            <a:avLst/>
          </a:prstGeom>
          <a:solidFill>
            <a:srgbClr val="92D050"/>
          </a:solidFill>
        </p:spPr>
        <p:txBody>
          <a:bodyPr wrap="square">
            <a:spAutoFit/>
          </a:bodyPr>
          <a:lstStyle/>
          <a:p>
            <a:pPr eaLnBrk="1" hangingPunct="1"/>
            <a:r>
              <a:rPr lang="zh-CN" altLang="en-US" sz="1400" dirty="0">
                <a:ea typeface="微软雅黑 Light" panose="020B0502040204020203" pitchFamily="34" charset="-122"/>
              </a:rPr>
              <a:t>不存在另外一个</a:t>
            </a:r>
            <a:r>
              <a:rPr lang="en-US" altLang="zh-CN" sz="1400" dirty="0">
                <a:ea typeface="微软雅黑 Light" panose="020B0502040204020203" pitchFamily="34" charset="-122"/>
              </a:rPr>
              <a:t>1-2</a:t>
            </a:r>
            <a:r>
              <a:rPr lang="zh-CN" altLang="en-US" sz="1400" dirty="0">
                <a:ea typeface="微软雅黑 Light" panose="020B0502040204020203" pitchFamily="34" charset="-122"/>
              </a:rPr>
              <a:t>节上课点，</a:t>
            </a:r>
            <a:endParaRPr lang="en-US" altLang="zh-CN" sz="1400" dirty="0">
              <a:ea typeface="微软雅黑 Light" panose="020B0502040204020203" pitchFamily="34" charset="-122"/>
            </a:endParaRPr>
          </a:p>
          <a:p>
            <a:pPr eaLnBrk="1" hangingPunct="1"/>
            <a:r>
              <a:rPr lang="en-US" altLang="zh-CN" sz="1400" dirty="0">
                <a:ea typeface="微软雅黑 Light" panose="020B0502040204020203" pitchFamily="34" charset="-122"/>
              </a:rPr>
              <a:t>e.g. &lt;</a:t>
            </a:r>
            <a:r>
              <a:rPr lang="en-US" altLang="zh-CN" sz="1400" dirty="0">
                <a:solidFill>
                  <a:srgbClr val="FF0000"/>
                </a:solidFill>
                <a:ea typeface="微软雅黑 Light" panose="020B0502040204020203" pitchFamily="34" charset="-122"/>
              </a:rPr>
              <a:t>1-2</a:t>
            </a:r>
            <a:r>
              <a:rPr lang="zh-CN" altLang="en-US" sz="1400" dirty="0">
                <a:solidFill>
                  <a:srgbClr val="FF0000"/>
                </a:solidFill>
                <a:ea typeface="微软雅黑 Light" panose="020B0502040204020203" pitchFamily="34" charset="-122"/>
              </a:rPr>
              <a:t>节</a:t>
            </a:r>
            <a:r>
              <a:rPr lang="en-US" altLang="zh-CN" sz="1400" dirty="0">
                <a:ea typeface="微软雅黑 Light" panose="020B0502040204020203" pitchFamily="34" charset="-122"/>
              </a:rPr>
              <a:t>,</a:t>
            </a:r>
            <a:r>
              <a:rPr lang="zh-CN" altLang="en-US" sz="1400" dirty="0">
                <a:ea typeface="微软雅黑 Light" panose="020B0502040204020203" pitchFamily="34" charset="-122"/>
              </a:rPr>
              <a:t>星期三</a:t>
            </a:r>
            <a:r>
              <a:rPr lang="en-US" altLang="zh-CN" sz="1400" dirty="0">
                <a:ea typeface="微软雅黑 Light" panose="020B0502040204020203" pitchFamily="34" charset="-122"/>
              </a:rPr>
              <a:t>,8:00,10:00&gt; in </a:t>
            </a:r>
            <a:r>
              <a:rPr lang="en-US" altLang="zh-CN" sz="1400" i="1" dirty="0">
                <a:ea typeface="微软雅黑 Light" panose="020B0502040204020203" pitchFamily="34" charset="-122"/>
              </a:rPr>
              <a:t>timeslot</a:t>
            </a:r>
            <a:endParaRPr lang="zh-CN" altLang="en-US" sz="1400" i="1" dirty="0">
              <a:ea typeface="微软雅黑 Light" panose="020B0502040204020203" pitchFamily="34" charset="-122"/>
            </a:endParaRPr>
          </a:p>
        </p:txBody>
      </p:sp>
    </p:spTree>
    <p:extLst>
      <p:ext uri="{BB962C8B-B14F-4D97-AF65-F5344CB8AC3E}">
        <p14:creationId xmlns:p14="http://schemas.microsoft.com/office/powerpoint/2010/main" val="21582167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F2377260-4C8A-4FD7-9991-E86952F38177}"/>
              </a:ext>
            </a:extLst>
          </p:cNvPr>
          <p:cNvSpPr>
            <a:spLocks noGrp="1"/>
          </p:cNvSpPr>
          <p:nvPr>
            <p:ph type="sldNum" sz="quarter" idx="12"/>
          </p:nvPr>
        </p:nvSpPr>
        <p:spPr/>
        <p:txBody>
          <a:bodyPr/>
          <a:lstStyle/>
          <a:p>
            <a:fld id="{47C4BD23-150C-4A56-8E66-9482A3FB2E80}" type="slidenum">
              <a:rPr lang="zh-CN" altLang="en-US" smtClean="0"/>
              <a:t>63</a:t>
            </a:fld>
            <a:endParaRPr lang="zh-CN" altLang="en-US"/>
          </a:p>
        </p:txBody>
      </p:sp>
      <p:sp>
        <p:nvSpPr>
          <p:cNvPr id="4" name="日期占位符 3">
            <a:extLst>
              <a:ext uri="{FF2B5EF4-FFF2-40B4-BE49-F238E27FC236}">
                <a16:creationId xmlns:a16="http://schemas.microsoft.com/office/drawing/2014/main" id="{ED375863-4A0A-45D4-8FB3-23B9243731CF}"/>
              </a:ext>
            </a:extLst>
          </p:cNvPr>
          <p:cNvSpPr>
            <a:spLocks noGrp="1"/>
          </p:cNvSpPr>
          <p:nvPr>
            <p:ph type="dt" sz="half" idx="10"/>
          </p:nvPr>
        </p:nvSpPr>
        <p:spPr/>
        <p:txBody>
          <a:bodyPr/>
          <a:lstStyle/>
          <a:p>
            <a:fld id="{0E603AB0-72D9-4C12-BF86-BF5E476A2245}" type="datetime1">
              <a:rPr lang="zh-CN" altLang="en-US" smtClean="0"/>
              <a:t>2021/10/18</a:t>
            </a:fld>
            <a:endParaRPr lang="zh-CN" altLang="en-US" dirty="0"/>
          </a:p>
        </p:txBody>
      </p:sp>
      <p:sp>
        <p:nvSpPr>
          <p:cNvPr id="13" name="Rectangle 2">
            <a:extLst>
              <a:ext uri="{FF2B5EF4-FFF2-40B4-BE49-F238E27FC236}">
                <a16:creationId xmlns:a16="http://schemas.microsoft.com/office/drawing/2014/main" id="{2F6F33D7-53CA-4CF8-89E5-14F2A50415DF}"/>
              </a:ext>
            </a:extLst>
          </p:cNvPr>
          <p:cNvSpPr txBox="1">
            <a:spLocks noChangeArrowheads="1"/>
          </p:cNvSpPr>
          <p:nvPr/>
        </p:nvSpPr>
        <p:spPr>
          <a:xfrm>
            <a:off x="1342390" y="848360"/>
            <a:ext cx="8077200" cy="609600"/>
          </a:xfrm>
          <a:prstGeom prst="rect">
            <a:avLst/>
          </a:prstGeom>
          <a:extLst>
            <a:ext uri="{909E8E84-426E-40DD-AFC4-6F175D3DCCD1}">
              <a14:hiddenFill xmlns:a14="http://schemas.microsoft.com/office/drawing/2010/main">
                <a:solidFill>
                  <a:srgbClr val="FFFFFF"/>
                </a:solidFill>
              </a14:hiddenFill>
            </a:ext>
          </a:extLst>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a:latin typeface="Times New Roman" pitchFamily="18" charset="0"/>
                <a:cs typeface="Times New Roman" pitchFamily="18" charset="0"/>
              </a:rPr>
              <a:t>Example: Trigger to Maintain credits_earned value</a:t>
            </a:r>
            <a:endParaRPr lang="en-IN" altLang="zh-CN" sz="2800">
              <a:latin typeface="Times New Roman" pitchFamily="18" charset="0"/>
              <a:cs typeface="Times New Roman" pitchFamily="18" charset="0"/>
            </a:endParaRPr>
          </a:p>
        </p:txBody>
      </p:sp>
      <p:sp>
        <p:nvSpPr>
          <p:cNvPr id="14" name="Rectangle 3">
            <a:extLst>
              <a:ext uri="{FF2B5EF4-FFF2-40B4-BE49-F238E27FC236}">
                <a16:creationId xmlns:a16="http://schemas.microsoft.com/office/drawing/2014/main" id="{7F71DC00-E15E-4CEF-9C0D-97887A2B280B}"/>
              </a:ext>
            </a:extLst>
          </p:cNvPr>
          <p:cNvSpPr txBox="1">
            <a:spLocks noChangeArrowheads="1"/>
          </p:cNvSpPr>
          <p:nvPr/>
        </p:nvSpPr>
        <p:spPr>
          <a:xfrm>
            <a:off x="959168" y="1607185"/>
            <a:ext cx="8569325" cy="4824412"/>
          </a:xfrm>
          <a:prstGeom prst="rect">
            <a:avLst/>
          </a:prstGeom>
          <a:noFill/>
          <a:ln>
            <a:noFill/>
          </a:ln>
        </p:spPr>
        <p:txBody>
          <a:bodyPr vert="horz" lIns="91440" tIns="45720" rIns="91440" bIns="45720" rtlCol="0">
            <a:normAutofit lnSpcReduction="10000"/>
          </a:bodyPr>
          <a:lstStyle>
            <a:lvl1pPr marL="271463" indent="-271463" algn="l" defTabSz="914400" rtl="0" eaLnBrk="1" latinLnBrk="0" hangingPunct="1">
              <a:lnSpc>
                <a:spcPct val="100000"/>
              </a:lnSpc>
              <a:spcBef>
                <a:spcPts val="500"/>
              </a:spcBef>
              <a:buClr>
                <a:srgbClr val="1404E0"/>
              </a:buClr>
              <a:buSzPct val="80000"/>
              <a:buFont typeface="Wingdings" panose="05000000000000000000" pitchFamily="2" charset="2"/>
              <a:buChar char="l"/>
              <a:defRPr sz="2400" kern="1200">
                <a:solidFill>
                  <a:schemeClr val="tx1"/>
                </a:solidFill>
                <a:latin typeface="微软雅黑 Light" panose="020B0502040204020203" pitchFamily="34" charset="-122"/>
                <a:ea typeface="微软雅黑 Light" panose="020B0502040204020203" pitchFamily="34" charset="-122"/>
                <a:cs typeface="+mn-cs"/>
              </a:defRPr>
            </a:lvl1pPr>
            <a:lvl2pPr marL="627063" indent="-269875" algn="l" defTabSz="914400" rtl="0" eaLnBrk="1" latinLnBrk="0" hangingPunct="1">
              <a:lnSpc>
                <a:spcPct val="100000"/>
              </a:lnSpc>
              <a:spcBef>
                <a:spcPts val="500"/>
              </a:spcBef>
              <a:buClr>
                <a:srgbClr val="FF0000"/>
              </a:buClr>
              <a:buSzPct val="60000"/>
              <a:buFont typeface="Wingdings" panose="05000000000000000000" pitchFamily="2" charset="2"/>
              <a:buChar char="p"/>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898525" indent="-363538" algn="l" defTabSz="914400" rtl="0" eaLnBrk="1" latinLnBrk="0" hangingPunct="1">
              <a:lnSpc>
                <a:spcPct val="100000"/>
              </a:lnSpc>
              <a:spcBef>
                <a:spcPts val="500"/>
              </a:spcBef>
              <a:buClr>
                <a:schemeClr val="accent2">
                  <a:lumMod val="75000"/>
                </a:schemeClr>
              </a:buClr>
              <a:buSzPct val="133000"/>
              <a:buFont typeface="微软雅黑 Light" panose="020B0502040204020203" pitchFamily="34" charset="-122"/>
              <a:buChar char="－"/>
              <a:defRPr sz="24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ltLang="zh-CN" b="1">
                <a:latin typeface="Times New Roman" pitchFamily="18" charset="0"/>
                <a:cs typeface="Times New Roman" pitchFamily="18" charset="0"/>
              </a:rPr>
              <a:t>create trigger </a:t>
            </a:r>
            <a:r>
              <a:rPr lang="en-IN" altLang="zh-CN" i="1">
                <a:latin typeface="Times New Roman" pitchFamily="18" charset="0"/>
                <a:cs typeface="Times New Roman" pitchFamily="18" charset="0"/>
              </a:rPr>
              <a:t>credits_earned </a:t>
            </a:r>
            <a:r>
              <a:rPr lang="en-IN" altLang="zh-CN" b="1">
                <a:latin typeface="Times New Roman" pitchFamily="18" charset="0"/>
                <a:cs typeface="Times New Roman" pitchFamily="18" charset="0"/>
              </a:rPr>
              <a:t>after update of </a:t>
            </a:r>
            <a:r>
              <a:rPr lang="en-IN" altLang="zh-CN" i="1">
                <a:latin typeface="Times New Roman" pitchFamily="18" charset="0"/>
                <a:cs typeface="Times New Roman" pitchFamily="18" charset="0"/>
              </a:rPr>
              <a:t>takes </a:t>
            </a:r>
            <a:r>
              <a:rPr lang="en-IN" altLang="zh-CN" b="1">
                <a:latin typeface="Times New Roman" pitchFamily="18" charset="0"/>
                <a:cs typeface="Times New Roman" pitchFamily="18" charset="0"/>
              </a:rPr>
              <a:t>on </a:t>
            </a:r>
            <a:r>
              <a:rPr lang="en-IN" altLang="zh-CN">
                <a:latin typeface="Times New Roman" pitchFamily="18" charset="0"/>
                <a:cs typeface="Times New Roman" pitchFamily="18" charset="0"/>
              </a:rPr>
              <a:t>(</a:t>
            </a:r>
            <a:r>
              <a:rPr lang="en-IN" altLang="zh-CN" i="1">
                <a:latin typeface="Times New Roman" pitchFamily="18" charset="0"/>
                <a:cs typeface="Times New Roman" pitchFamily="18" charset="0"/>
              </a:rPr>
              <a:t>grade</a:t>
            </a:r>
            <a:r>
              <a:rPr lang="en-IN" altLang="zh-CN">
                <a:latin typeface="Times New Roman" pitchFamily="18" charset="0"/>
                <a:cs typeface="Times New Roman" pitchFamily="18" charset="0"/>
              </a:rPr>
              <a:t>)</a:t>
            </a:r>
            <a:br>
              <a:rPr lang="en-IN" altLang="zh-CN">
                <a:latin typeface="Times New Roman" pitchFamily="18" charset="0"/>
                <a:cs typeface="Times New Roman" pitchFamily="18" charset="0"/>
              </a:rPr>
            </a:br>
            <a:r>
              <a:rPr lang="en-IN" altLang="zh-CN" b="1">
                <a:latin typeface="Times New Roman" pitchFamily="18" charset="0"/>
                <a:cs typeface="Times New Roman" pitchFamily="18" charset="0"/>
              </a:rPr>
              <a:t>referencing new row as </a:t>
            </a:r>
            <a:r>
              <a:rPr lang="en-IN" altLang="zh-CN" i="1">
                <a:latin typeface="Times New Roman" pitchFamily="18" charset="0"/>
                <a:cs typeface="Times New Roman" pitchFamily="18" charset="0"/>
              </a:rPr>
              <a:t>nrow </a:t>
            </a:r>
            <a:r>
              <a:rPr lang="en-IN" altLang="zh-CN" sz="1600" i="1">
                <a:latin typeface="Times New Roman" pitchFamily="18" charset="0"/>
                <a:cs typeface="Times New Roman" pitchFamily="18" charset="0"/>
              </a:rPr>
              <a:t>//</a:t>
            </a:r>
            <a:r>
              <a:rPr lang="zh-CN" altLang="en-US" sz="1600">
                <a:latin typeface="Times New Roman" pitchFamily="18" charset="0"/>
                <a:cs typeface="Times New Roman" pitchFamily="18" charset="0"/>
              </a:rPr>
              <a:t>修改后新成绩元组</a:t>
            </a:r>
            <a:br>
              <a:rPr lang="en-IN" altLang="zh-CN" i="1">
                <a:latin typeface="Times New Roman" pitchFamily="18" charset="0"/>
                <a:cs typeface="Times New Roman" pitchFamily="18" charset="0"/>
              </a:rPr>
            </a:br>
            <a:r>
              <a:rPr lang="en-IN" altLang="zh-CN" b="1">
                <a:latin typeface="Times New Roman" pitchFamily="18" charset="0"/>
                <a:cs typeface="Times New Roman" pitchFamily="18" charset="0"/>
              </a:rPr>
              <a:t>referencing old row as </a:t>
            </a:r>
            <a:r>
              <a:rPr lang="en-IN" altLang="zh-CN" i="1">
                <a:latin typeface="Times New Roman" pitchFamily="18" charset="0"/>
                <a:cs typeface="Times New Roman" pitchFamily="18" charset="0"/>
              </a:rPr>
              <a:t>orow  </a:t>
            </a:r>
            <a:r>
              <a:rPr lang="en-US" altLang="zh-CN" sz="1600" i="1">
                <a:latin typeface="Times New Roman" pitchFamily="18" charset="0"/>
                <a:cs typeface="Times New Roman" pitchFamily="18" charset="0"/>
              </a:rPr>
              <a:t>//</a:t>
            </a:r>
            <a:r>
              <a:rPr lang="zh-CN" altLang="en-US" sz="1600">
                <a:latin typeface="Times New Roman" pitchFamily="18" charset="0"/>
                <a:cs typeface="Times New Roman" pitchFamily="18" charset="0"/>
              </a:rPr>
              <a:t>修改前旧成绩元组</a:t>
            </a:r>
            <a:br>
              <a:rPr lang="en-IN" altLang="zh-CN" i="1">
                <a:latin typeface="Times New Roman" pitchFamily="18" charset="0"/>
                <a:cs typeface="Times New Roman" pitchFamily="18" charset="0"/>
              </a:rPr>
            </a:br>
            <a:r>
              <a:rPr lang="en-IN" altLang="zh-CN" b="1">
                <a:latin typeface="Times New Roman" pitchFamily="18" charset="0"/>
                <a:cs typeface="Times New Roman" pitchFamily="18" charset="0"/>
              </a:rPr>
              <a:t>for each row</a:t>
            </a:r>
            <a:br>
              <a:rPr lang="en-IN" altLang="zh-CN" b="1">
                <a:latin typeface="Times New Roman" pitchFamily="18" charset="0"/>
                <a:cs typeface="Times New Roman" pitchFamily="18" charset="0"/>
              </a:rPr>
            </a:br>
            <a:r>
              <a:rPr lang="en-IN" altLang="zh-CN" b="1">
                <a:latin typeface="Times New Roman" pitchFamily="18" charset="0"/>
                <a:cs typeface="Times New Roman" pitchFamily="18" charset="0"/>
              </a:rPr>
              <a:t>when </a:t>
            </a:r>
            <a:r>
              <a:rPr lang="en-IN" altLang="zh-CN" i="1">
                <a:latin typeface="Times New Roman" pitchFamily="18" charset="0"/>
                <a:cs typeface="Times New Roman" pitchFamily="18" charset="0"/>
              </a:rPr>
              <a:t>nrow.grade </a:t>
            </a:r>
            <a:r>
              <a:rPr lang="en-IN" altLang="zh-CN">
                <a:latin typeface="Times New Roman" pitchFamily="18" charset="0"/>
                <a:cs typeface="Times New Roman" pitchFamily="18" charset="0"/>
              </a:rPr>
              <a:t>&lt;&gt; ’F’ </a:t>
            </a:r>
            <a:r>
              <a:rPr lang="en-IN" altLang="zh-CN" b="1">
                <a:latin typeface="Times New Roman" pitchFamily="18" charset="0"/>
                <a:cs typeface="Times New Roman" pitchFamily="18" charset="0"/>
              </a:rPr>
              <a:t>and </a:t>
            </a:r>
            <a:r>
              <a:rPr lang="en-IN" altLang="zh-CN" i="1">
                <a:latin typeface="Times New Roman" pitchFamily="18" charset="0"/>
                <a:cs typeface="Times New Roman" pitchFamily="18" charset="0"/>
              </a:rPr>
              <a:t>nrow.grade </a:t>
            </a:r>
            <a:r>
              <a:rPr lang="en-IN" altLang="zh-CN" b="1">
                <a:latin typeface="Times New Roman" pitchFamily="18" charset="0"/>
                <a:cs typeface="Times New Roman" pitchFamily="18" charset="0"/>
              </a:rPr>
              <a:t>is not null</a:t>
            </a:r>
            <a:br>
              <a:rPr lang="en-IN" altLang="zh-CN" b="1">
                <a:latin typeface="Times New Roman" pitchFamily="18" charset="0"/>
                <a:cs typeface="Times New Roman" pitchFamily="18" charset="0"/>
              </a:rPr>
            </a:br>
            <a:r>
              <a:rPr lang="en-IN" altLang="zh-CN" b="1">
                <a:latin typeface="Times New Roman" pitchFamily="18" charset="0"/>
                <a:cs typeface="Times New Roman" pitchFamily="18" charset="0"/>
              </a:rPr>
              <a:t>    and </a:t>
            </a:r>
            <a:r>
              <a:rPr lang="en-IN" altLang="zh-CN">
                <a:latin typeface="Times New Roman" pitchFamily="18" charset="0"/>
                <a:cs typeface="Times New Roman" pitchFamily="18" charset="0"/>
              </a:rPr>
              <a:t>(</a:t>
            </a:r>
            <a:r>
              <a:rPr lang="en-IN" altLang="zh-CN" i="1">
                <a:latin typeface="Times New Roman" pitchFamily="18" charset="0"/>
                <a:cs typeface="Times New Roman" pitchFamily="18" charset="0"/>
              </a:rPr>
              <a:t>orow.grade </a:t>
            </a:r>
            <a:r>
              <a:rPr lang="en-IN" altLang="zh-CN">
                <a:latin typeface="Times New Roman" pitchFamily="18" charset="0"/>
                <a:cs typeface="Times New Roman" pitchFamily="18" charset="0"/>
              </a:rPr>
              <a:t>= ’F’ </a:t>
            </a:r>
            <a:r>
              <a:rPr lang="en-IN" altLang="zh-CN" b="1">
                <a:latin typeface="Times New Roman" pitchFamily="18" charset="0"/>
                <a:cs typeface="Times New Roman" pitchFamily="18" charset="0"/>
              </a:rPr>
              <a:t>or </a:t>
            </a:r>
            <a:r>
              <a:rPr lang="en-IN" altLang="zh-CN" i="1">
                <a:latin typeface="Times New Roman" pitchFamily="18" charset="0"/>
                <a:cs typeface="Times New Roman" pitchFamily="18" charset="0"/>
              </a:rPr>
              <a:t>orow.grade </a:t>
            </a:r>
            <a:r>
              <a:rPr lang="en-IN" altLang="zh-CN" b="1">
                <a:latin typeface="Times New Roman" pitchFamily="18" charset="0"/>
                <a:cs typeface="Times New Roman" pitchFamily="18" charset="0"/>
              </a:rPr>
              <a:t>is null</a:t>
            </a:r>
            <a:r>
              <a:rPr lang="en-IN" altLang="zh-CN">
                <a:latin typeface="Times New Roman" pitchFamily="18" charset="0"/>
                <a:cs typeface="Times New Roman" pitchFamily="18" charset="0"/>
              </a:rPr>
              <a:t>)</a:t>
            </a:r>
            <a:br>
              <a:rPr lang="en-IN" altLang="zh-CN">
                <a:latin typeface="Times New Roman" pitchFamily="18" charset="0"/>
                <a:cs typeface="Times New Roman" pitchFamily="18" charset="0"/>
              </a:rPr>
            </a:br>
            <a:r>
              <a:rPr lang="en-IN" altLang="zh-CN" b="1">
                <a:latin typeface="Times New Roman" pitchFamily="18" charset="0"/>
                <a:cs typeface="Times New Roman" pitchFamily="18" charset="0"/>
              </a:rPr>
              <a:t>begin atomic</a:t>
            </a:r>
            <a:br>
              <a:rPr lang="en-IN" altLang="zh-CN" b="1">
                <a:latin typeface="Times New Roman" pitchFamily="18" charset="0"/>
                <a:cs typeface="Times New Roman" pitchFamily="18" charset="0"/>
              </a:rPr>
            </a:br>
            <a:r>
              <a:rPr lang="en-IN" altLang="zh-CN" b="1">
                <a:latin typeface="Times New Roman" pitchFamily="18" charset="0"/>
                <a:cs typeface="Times New Roman" pitchFamily="18" charset="0"/>
              </a:rPr>
              <a:t>     update </a:t>
            </a:r>
            <a:r>
              <a:rPr lang="en-IN" altLang="zh-CN" i="1">
                <a:latin typeface="Times New Roman" pitchFamily="18" charset="0"/>
                <a:cs typeface="Times New Roman" pitchFamily="18" charset="0"/>
              </a:rPr>
              <a:t>student</a:t>
            </a:r>
            <a:br>
              <a:rPr lang="en-IN" altLang="zh-CN" i="1">
                <a:latin typeface="Times New Roman" pitchFamily="18" charset="0"/>
                <a:cs typeface="Times New Roman" pitchFamily="18" charset="0"/>
              </a:rPr>
            </a:br>
            <a:r>
              <a:rPr lang="en-IN" altLang="zh-CN" i="1">
                <a:latin typeface="Times New Roman" pitchFamily="18" charset="0"/>
                <a:cs typeface="Times New Roman" pitchFamily="18" charset="0"/>
              </a:rPr>
              <a:t>     </a:t>
            </a:r>
            <a:r>
              <a:rPr lang="en-IN" altLang="zh-CN" b="1">
                <a:latin typeface="Times New Roman" pitchFamily="18" charset="0"/>
                <a:cs typeface="Times New Roman" pitchFamily="18" charset="0"/>
              </a:rPr>
              <a:t>set </a:t>
            </a:r>
            <a:r>
              <a:rPr lang="en-IN" altLang="zh-CN" i="1">
                <a:latin typeface="Times New Roman" pitchFamily="18" charset="0"/>
                <a:cs typeface="Times New Roman" pitchFamily="18" charset="0"/>
              </a:rPr>
              <a:t>tot_cred</a:t>
            </a:r>
            <a:r>
              <a:rPr lang="en-IN" altLang="zh-CN">
                <a:latin typeface="Times New Roman" pitchFamily="18" charset="0"/>
                <a:cs typeface="Times New Roman" pitchFamily="18" charset="0"/>
              </a:rPr>
              <a:t>= </a:t>
            </a:r>
            <a:r>
              <a:rPr lang="en-IN" altLang="zh-CN" i="1">
                <a:latin typeface="Times New Roman" pitchFamily="18" charset="0"/>
                <a:cs typeface="Times New Roman" pitchFamily="18" charset="0"/>
              </a:rPr>
              <a:t>tot_cred </a:t>
            </a:r>
            <a:r>
              <a:rPr lang="en-IN" altLang="zh-CN">
                <a:latin typeface="Times New Roman" pitchFamily="18" charset="0"/>
                <a:cs typeface="Times New Roman" pitchFamily="18" charset="0"/>
              </a:rPr>
              <a:t>+ </a:t>
            </a:r>
            <a:br>
              <a:rPr lang="en-IN" altLang="zh-CN">
                <a:latin typeface="Times New Roman" pitchFamily="18" charset="0"/>
                <a:cs typeface="Times New Roman" pitchFamily="18" charset="0"/>
              </a:rPr>
            </a:br>
            <a:r>
              <a:rPr lang="en-IN" altLang="zh-CN">
                <a:latin typeface="Times New Roman" pitchFamily="18" charset="0"/>
                <a:cs typeface="Times New Roman" pitchFamily="18" charset="0"/>
              </a:rPr>
              <a:t>           (</a:t>
            </a:r>
            <a:r>
              <a:rPr lang="en-IN" altLang="zh-CN" b="1">
                <a:latin typeface="Times New Roman" pitchFamily="18" charset="0"/>
                <a:cs typeface="Times New Roman" pitchFamily="18" charset="0"/>
              </a:rPr>
              <a:t>select </a:t>
            </a:r>
            <a:r>
              <a:rPr lang="en-IN" altLang="zh-CN" i="1">
                <a:latin typeface="Times New Roman" pitchFamily="18" charset="0"/>
                <a:cs typeface="Times New Roman" pitchFamily="18" charset="0"/>
              </a:rPr>
              <a:t>credits</a:t>
            </a:r>
            <a:br>
              <a:rPr lang="en-IN" altLang="zh-CN" i="1">
                <a:latin typeface="Times New Roman" pitchFamily="18" charset="0"/>
                <a:cs typeface="Times New Roman" pitchFamily="18" charset="0"/>
              </a:rPr>
            </a:br>
            <a:r>
              <a:rPr lang="en-IN" altLang="zh-CN" i="1">
                <a:latin typeface="Times New Roman" pitchFamily="18" charset="0"/>
                <a:cs typeface="Times New Roman" pitchFamily="18" charset="0"/>
              </a:rPr>
              <a:t>            </a:t>
            </a:r>
            <a:r>
              <a:rPr lang="en-IN" altLang="zh-CN" b="1">
                <a:latin typeface="Times New Roman" pitchFamily="18" charset="0"/>
                <a:cs typeface="Times New Roman" pitchFamily="18" charset="0"/>
              </a:rPr>
              <a:t>from </a:t>
            </a:r>
            <a:r>
              <a:rPr lang="en-IN" altLang="zh-CN" i="1">
                <a:latin typeface="Times New Roman" pitchFamily="18" charset="0"/>
                <a:cs typeface="Times New Roman" pitchFamily="18" charset="0"/>
              </a:rPr>
              <a:t>course</a:t>
            </a:r>
            <a:br>
              <a:rPr lang="en-IN" altLang="zh-CN" i="1">
                <a:latin typeface="Times New Roman" pitchFamily="18" charset="0"/>
                <a:cs typeface="Times New Roman" pitchFamily="18" charset="0"/>
              </a:rPr>
            </a:br>
            <a:r>
              <a:rPr lang="en-IN" altLang="zh-CN" i="1">
                <a:latin typeface="Times New Roman" pitchFamily="18" charset="0"/>
                <a:cs typeface="Times New Roman" pitchFamily="18" charset="0"/>
              </a:rPr>
              <a:t>            </a:t>
            </a:r>
            <a:r>
              <a:rPr lang="en-IN" altLang="zh-CN" b="1">
                <a:latin typeface="Times New Roman" pitchFamily="18" charset="0"/>
                <a:cs typeface="Times New Roman" pitchFamily="18" charset="0"/>
              </a:rPr>
              <a:t>where </a:t>
            </a:r>
            <a:r>
              <a:rPr lang="en-IN" altLang="zh-CN" i="1">
                <a:latin typeface="Times New Roman" pitchFamily="18" charset="0"/>
                <a:cs typeface="Times New Roman" pitchFamily="18" charset="0"/>
              </a:rPr>
              <a:t>course</a:t>
            </a:r>
            <a:r>
              <a:rPr lang="en-IN" altLang="zh-CN">
                <a:latin typeface="Times New Roman" pitchFamily="18" charset="0"/>
                <a:cs typeface="Times New Roman" pitchFamily="18" charset="0"/>
              </a:rPr>
              <a:t>.</a:t>
            </a:r>
            <a:r>
              <a:rPr lang="en-IN" altLang="zh-CN" i="1">
                <a:latin typeface="Times New Roman" pitchFamily="18" charset="0"/>
                <a:cs typeface="Times New Roman" pitchFamily="18" charset="0"/>
              </a:rPr>
              <a:t>course_id</a:t>
            </a:r>
            <a:r>
              <a:rPr lang="en-IN" altLang="zh-CN">
                <a:latin typeface="Times New Roman" pitchFamily="18" charset="0"/>
                <a:cs typeface="Times New Roman" pitchFamily="18" charset="0"/>
              </a:rPr>
              <a:t>= </a:t>
            </a:r>
            <a:r>
              <a:rPr lang="en-IN" altLang="zh-CN" i="1">
                <a:solidFill>
                  <a:srgbClr val="FF0000"/>
                </a:solidFill>
                <a:latin typeface="Times New Roman" pitchFamily="18" charset="0"/>
                <a:cs typeface="Times New Roman" pitchFamily="18" charset="0"/>
              </a:rPr>
              <a:t>nrow.course_id</a:t>
            </a:r>
            <a:r>
              <a:rPr lang="en-IN" altLang="zh-CN">
                <a:latin typeface="Times New Roman" pitchFamily="18" charset="0"/>
                <a:cs typeface="Times New Roman" pitchFamily="18" charset="0"/>
              </a:rPr>
              <a:t>)</a:t>
            </a:r>
            <a:br>
              <a:rPr lang="en-IN" altLang="zh-CN">
                <a:latin typeface="Times New Roman" pitchFamily="18" charset="0"/>
                <a:cs typeface="Times New Roman" pitchFamily="18" charset="0"/>
              </a:rPr>
            </a:br>
            <a:r>
              <a:rPr lang="en-IN" altLang="zh-CN">
                <a:latin typeface="Times New Roman" pitchFamily="18" charset="0"/>
                <a:cs typeface="Times New Roman" pitchFamily="18" charset="0"/>
              </a:rPr>
              <a:t>     </a:t>
            </a:r>
            <a:r>
              <a:rPr lang="en-IN" altLang="zh-CN" b="1">
                <a:latin typeface="Times New Roman" pitchFamily="18" charset="0"/>
                <a:cs typeface="Times New Roman" pitchFamily="18" charset="0"/>
              </a:rPr>
              <a:t>where </a:t>
            </a:r>
            <a:r>
              <a:rPr lang="en-IN" altLang="zh-CN" i="1">
                <a:latin typeface="Times New Roman" pitchFamily="18" charset="0"/>
                <a:cs typeface="Times New Roman" pitchFamily="18" charset="0"/>
              </a:rPr>
              <a:t>student.id </a:t>
            </a:r>
            <a:r>
              <a:rPr lang="en-IN" altLang="zh-CN">
                <a:latin typeface="Times New Roman" pitchFamily="18" charset="0"/>
                <a:cs typeface="Times New Roman" pitchFamily="18" charset="0"/>
              </a:rPr>
              <a:t>= </a:t>
            </a:r>
            <a:r>
              <a:rPr lang="en-IN" altLang="zh-CN" i="1">
                <a:solidFill>
                  <a:srgbClr val="FF0000"/>
                </a:solidFill>
                <a:latin typeface="Times New Roman" pitchFamily="18" charset="0"/>
                <a:cs typeface="Times New Roman" pitchFamily="18" charset="0"/>
              </a:rPr>
              <a:t>nrow.id</a:t>
            </a:r>
            <a:r>
              <a:rPr lang="en-IN" altLang="zh-CN">
                <a:latin typeface="Times New Roman" pitchFamily="18" charset="0"/>
                <a:cs typeface="Times New Roman" pitchFamily="18" charset="0"/>
              </a:rPr>
              <a:t>;</a:t>
            </a:r>
            <a:br>
              <a:rPr lang="en-IN" altLang="zh-CN">
                <a:latin typeface="Times New Roman" pitchFamily="18" charset="0"/>
                <a:cs typeface="Times New Roman" pitchFamily="18" charset="0"/>
              </a:rPr>
            </a:br>
            <a:r>
              <a:rPr lang="en-IN" altLang="zh-CN" b="1">
                <a:latin typeface="Times New Roman" pitchFamily="18" charset="0"/>
                <a:cs typeface="Times New Roman" pitchFamily="18" charset="0"/>
              </a:rPr>
              <a:t>end</a:t>
            </a:r>
            <a:r>
              <a:rPr lang="en-IN" altLang="zh-CN">
                <a:latin typeface="Times New Roman" pitchFamily="18" charset="0"/>
                <a:cs typeface="Times New Roman" pitchFamily="18" charset="0"/>
              </a:rPr>
              <a:t>;</a:t>
            </a:r>
          </a:p>
        </p:txBody>
      </p:sp>
      <p:sp>
        <p:nvSpPr>
          <p:cNvPr id="15" name="TextBox 1">
            <a:extLst>
              <a:ext uri="{FF2B5EF4-FFF2-40B4-BE49-F238E27FC236}">
                <a16:creationId xmlns:a16="http://schemas.microsoft.com/office/drawing/2014/main" id="{B00ED6A6-F273-41B4-BABF-0AAD155BB437}"/>
              </a:ext>
            </a:extLst>
          </p:cNvPr>
          <p:cNvSpPr txBox="1">
            <a:spLocks noChangeArrowheads="1"/>
          </p:cNvSpPr>
          <p:nvPr/>
        </p:nvSpPr>
        <p:spPr bwMode="auto">
          <a:xfrm>
            <a:off x="2399030" y="160972"/>
            <a:ext cx="5616575" cy="647700"/>
          </a:xfrm>
          <a:prstGeom prst="rect">
            <a:avLst/>
          </a:prstGeom>
          <a:solidFill>
            <a:srgbClr val="FFFF00"/>
          </a:solidFill>
          <a:ln>
            <a:noFill/>
          </a:ln>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1800" dirty="0"/>
              <a:t>当通过</a:t>
            </a:r>
            <a:r>
              <a:rPr lang="en-US" altLang="zh-CN" sz="1800" i="1" dirty="0"/>
              <a:t>update</a:t>
            </a:r>
            <a:r>
              <a:rPr lang="en-US" altLang="zh-CN" sz="1800" dirty="0"/>
              <a:t> </a:t>
            </a:r>
            <a:r>
              <a:rPr lang="en-US" altLang="zh-CN" sz="1800" i="1" dirty="0"/>
              <a:t>takes</a:t>
            </a:r>
            <a:r>
              <a:rPr lang="zh-CN" altLang="en-US" sz="1800" dirty="0"/>
              <a:t>向</a:t>
            </a:r>
            <a:r>
              <a:rPr lang="en-US" altLang="zh-CN" sz="1800" i="1" dirty="0"/>
              <a:t>takes</a:t>
            </a:r>
            <a:r>
              <a:rPr lang="zh-CN" altLang="en-US" sz="1800" dirty="0"/>
              <a:t>中填入成绩时，要求更新</a:t>
            </a:r>
            <a:r>
              <a:rPr lang="en-US" altLang="zh-CN" sz="1800" i="1" dirty="0"/>
              <a:t>student</a:t>
            </a:r>
            <a:r>
              <a:rPr lang="zh-CN" altLang="en-US" sz="1800" dirty="0"/>
              <a:t>表中学生的</a:t>
            </a:r>
            <a:r>
              <a:rPr lang="en-US" altLang="zh-CN" sz="1800" i="1" dirty="0" err="1"/>
              <a:t>tot_credits</a:t>
            </a:r>
            <a:endParaRPr lang="zh-CN" altLang="en-US" sz="1800" i="1" dirty="0"/>
          </a:p>
        </p:txBody>
      </p:sp>
      <p:cxnSp>
        <p:nvCxnSpPr>
          <p:cNvPr id="16" name="直接连接符 3">
            <a:extLst>
              <a:ext uri="{FF2B5EF4-FFF2-40B4-BE49-F238E27FC236}">
                <a16:creationId xmlns:a16="http://schemas.microsoft.com/office/drawing/2014/main" id="{F4AE548C-6AAE-40D4-BF46-571FC6B4A030}"/>
              </a:ext>
            </a:extLst>
          </p:cNvPr>
          <p:cNvCxnSpPr>
            <a:cxnSpLocks noChangeShapeType="1"/>
          </p:cNvCxnSpPr>
          <p:nvPr/>
        </p:nvCxnSpPr>
        <p:spPr bwMode="auto">
          <a:xfrm>
            <a:off x="2483167" y="3633470"/>
            <a:ext cx="5040313" cy="0"/>
          </a:xfrm>
          <a:prstGeom prst="line">
            <a:avLst/>
          </a:prstGeom>
          <a:noFill/>
          <a:ln w="38100" algn="ctr">
            <a:solidFill>
              <a:srgbClr val="9933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TextBox 6">
            <a:extLst>
              <a:ext uri="{FF2B5EF4-FFF2-40B4-BE49-F238E27FC236}">
                <a16:creationId xmlns:a16="http://schemas.microsoft.com/office/drawing/2014/main" id="{98D5B737-5F45-4F42-8084-E27715DF0363}"/>
              </a:ext>
            </a:extLst>
          </p:cNvPr>
          <p:cNvSpPr txBox="1">
            <a:spLocks noChangeArrowheads="1"/>
          </p:cNvSpPr>
          <p:nvPr/>
        </p:nvSpPr>
        <p:spPr bwMode="auto">
          <a:xfrm>
            <a:off x="8015605" y="4220210"/>
            <a:ext cx="1584325" cy="1077912"/>
          </a:xfrm>
          <a:prstGeom prst="rect">
            <a:avLst/>
          </a:prstGeom>
          <a:solidFill>
            <a:srgbClr val="FFFF00"/>
          </a:solidFill>
          <a:ln>
            <a:noFill/>
          </a:ln>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600" i="1" dirty="0"/>
              <a:t>update</a:t>
            </a:r>
            <a:r>
              <a:rPr lang="en-US" altLang="zh-CN" sz="1600" dirty="0"/>
              <a:t> </a:t>
            </a:r>
            <a:r>
              <a:rPr lang="zh-CN" altLang="en-US" sz="1600" dirty="0"/>
              <a:t>之前</a:t>
            </a:r>
            <a:r>
              <a:rPr lang="en-US" altLang="zh-CN" sz="1600" i="1" dirty="0"/>
              <a:t>takes</a:t>
            </a:r>
            <a:r>
              <a:rPr lang="zh-CN" altLang="en-US" sz="1600" dirty="0"/>
              <a:t>中该门课考试没有通过或没有成绩</a:t>
            </a:r>
          </a:p>
        </p:txBody>
      </p:sp>
      <p:cxnSp>
        <p:nvCxnSpPr>
          <p:cNvPr id="18" name="直接箭头连接符 5">
            <a:extLst>
              <a:ext uri="{FF2B5EF4-FFF2-40B4-BE49-F238E27FC236}">
                <a16:creationId xmlns:a16="http://schemas.microsoft.com/office/drawing/2014/main" id="{4118A0C3-F551-42C4-91E0-DBC7E6A57D9F}"/>
              </a:ext>
            </a:extLst>
          </p:cNvPr>
          <p:cNvCxnSpPr>
            <a:cxnSpLocks noChangeShapeType="1"/>
            <a:stCxn id="17" idx="1"/>
          </p:cNvCxnSpPr>
          <p:nvPr/>
        </p:nvCxnSpPr>
        <p:spPr bwMode="auto">
          <a:xfrm flipH="1" flipV="1">
            <a:off x="7095650" y="3685223"/>
            <a:ext cx="919955" cy="1073943"/>
          </a:xfrm>
          <a:prstGeom prst="straightConnector1">
            <a:avLst/>
          </a:prstGeom>
          <a:noFill/>
          <a:ln w="9525"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9">
            <a:extLst>
              <a:ext uri="{FF2B5EF4-FFF2-40B4-BE49-F238E27FC236}">
                <a16:creationId xmlns:a16="http://schemas.microsoft.com/office/drawing/2014/main" id="{7FBECE1C-E63A-4B62-B52A-8E1288EC540B}"/>
              </a:ext>
            </a:extLst>
          </p:cNvPr>
          <p:cNvCxnSpPr>
            <a:cxnSpLocks noChangeShapeType="1"/>
          </p:cNvCxnSpPr>
          <p:nvPr/>
        </p:nvCxnSpPr>
        <p:spPr bwMode="auto">
          <a:xfrm>
            <a:off x="2101215" y="3264535"/>
            <a:ext cx="5616575" cy="0"/>
          </a:xfrm>
          <a:prstGeom prst="line">
            <a:avLst/>
          </a:prstGeom>
          <a:noFill/>
          <a:ln w="38100" algn="ctr">
            <a:solidFill>
              <a:srgbClr val="9933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TextBox 11">
            <a:extLst>
              <a:ext uri="{FF2B5EF4-FFF2-40B4-BE49-F238E27FC236}">
                <a16:creationId xmlns:a16="http://schemas.microsoft.com/office/drawing/2014/main" id="{F4BC39B9-F8C3-4F04-9EB2-8FB0474E76E2}"/>
              </a:ext>
            </a:extLst>
          </p:cNvPr>
          <p:cNvSpPr txBox="1">
            <a:spLocks noChangeArrowheads="1"/>
          </p:cNvSpPr>
          <p:nvPr/>
        </p:nvSpPr>
        <p:spPr bwMode="auto">
          <a:xfrm>
            <a:off x="8319771" y="2069758"/>
            <a:ext cx="1873250" cy="1816100"/>
          </a:xfrm>
          <a:prstGeom prst="rect">
            <a:avLst/>
          </a:prstGeom>
          <a:solidFill>
            <a:srgbClr val="FFFF00"/>
          </a:solidFill>
          <a:ln>
            <a:noFill/>
          </a:ln>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600"/>
              <a:t>update </a:t>
            </a:r>
            <a:r>
              <a:rPr lang="zh-CN" altLang="en-US" sz="1600"/>
              <a:t>之后</a:t>
            </a:r>
            <a:r>
              <a:rPr lang="en-US" altLang="zh-CN" sz="1600" i="1"/>
              <a:t>takes</a:t>
            </a:r>
            <a:r>
              <a:rPr lang="zh-CN" altLang="en-US" sz="1600"/>
              <a:t>中该门课及格并且有成绩</a:t>
            </a:r>
            <a:r>
              <a:rPr lang="en-US" altLang="zh-CN" sz="1600">
                <a:sym typeface="Wingdings" pitchFamily="2" charset="2"/>
              </a:rPr>
              <a:t> </a:t>
            </a:r>
            <a:r>
              <a:rPr lang="zh-CN" altLang="en-US" sz="1600" b="1">
                <a:solidFill>
                  <a:srgbClr val="FF0000"/>
                </a:solidFill>
                <a:sym typeface="Wingdings" pitchFamily="2" charset="2"/>
              </a:rPr>
              <a:t>新修完一门课程，并且获得新学分，需要在</a:t>
            </a:r>
            <a:r>
              <a:rPr lang="en-US" altLang="zh-CN" sz="1600" i="1">
                <a:solidFill>
                  <a:srgbClr val="FF0000"/>
                </a:solidFill>
                <a:sym typeface="Wingdings" pitchFamily="2" charset="2"/>
              </a:rPr>
              <a:t>student.tot_credits</a:t>
            </a:r>
            <a:r>
              <a:rPr lang="zh-CN" altLang="en-US" sz="1600" b="1">
                <a:solidFill>
                  <a:srgbClr val="FF0000"/>
                </a:solidFill>
                <a:sym typeface="Wingdings" pitchFamily="2" charset="2"/>
              </a:rPr>
              <a:t>中累加新学分</a:t>
            </a:r>
            <a:endParaRPr lang="zh-CN" altLang="en-US" sz="1600" b="1">
              <a:solidFill>
                <a:srgbClr val="FF0000"/>
              </a:solidFill>
            </a:endParaRPr>
          </a:p>
        </p:txBody>
      </p:sp>
      <p:cxnSp>
        <p:nvCxnSpPr>
          <p:cNvPr id="21" name="直接箭头连接符 13">
            <a:extLst>
              <a:ext uri="{FF2B5EF4-FFF2-40B4-BE49-F238E27FC236}">
                <a16:creationId xmlns:a16="http://schemas.microsoft.com/office/drawing/2014/main" id="{FE0433AA-A22D-4356-938C-A98BC91D37F2}"/>
              </a:ext>
            </a:extLst>
          </p:cNvPr>
          <p:cNvCxnSpPr>
            <a:cxnSpLocks noChangeShapeType="1"/>
            <a:stCxn id="20" idx="1"/>
          </p:cNvCxnSpPr>
          <p:nvPr/>
        </p:nvCxnSpPr>
        <p:spPr bwMode="auto">
          <a:xfrm flipH="1">
            <a:off x="7821296" y="2977808"/>
            <a:ext cx="498475" cy="195263"/>
          </a:xfrm>
          <a:prstGeom prst="straightConnector1">
            <a:avLst/>
          </a:prstGeom>
          <a:noFill/>
          <a:ln w="9525"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椭圆 22">
            <a:extLst>
              <a:ext uri="{FF2B5EF4-FFF2-40B4-BE49-F238E27FC236}">
                <a16:creationId xmlns:a16="http://schemas.microsoft.com/office/drawing/2014/main" id="{592511F4-3A10-457B-B9F2-81B139B032F0}"/>
              </a:ext>
            </a:extLst>
          </p:cNvPr>
          <p:cNvSpPr>
            <a:spLocks noChangeArrowheads="1"/>
          </p:cNvSpPr>
          <p:nvPr/>
        </p:nvSpPr>
        <p:spPr bwMode="auto">
          <a:xfrm>
            <a:off x="5318762" y="5150486"/>
            <a:ext cx="2511425" cy="576263"/>
          </a:xfrm>
          <a:prstGeom prst="ellipse">
            <a:avLst/>
          </a:prstGeom>
          <a:noFill/>
          <a:ln w="9525" algn="ctr">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3" name="TextBox 23">
            <a:extLst>
              <a:ext uri="{FF2B5EF4-FFF2-40B4-BE49-F238E27FC236}">
                <a16:creationId xmlns:a16="http://schemas.microsoft.com/office/drawing/2014/main" id="{E921EF92-5892-4290-9C00-5DBD59FC90B2}"/>
              </a:ext>
            </a:extLst>
          </p:cNvPr>
          <p:cNvSpPr txBox="1">
            <a:spLocks noChangeArrowheads="1"/>
          </p:cNvSpPr>
          <p:nvPr/>
        </p:nvSpPr>
        <p:spPr bwMode="auto">
          <a:xfrm>
            <a:off x="3688399" y="6169857"/>
            <a:ext cx="1630363" cy="3381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1600"/>
              <a:t>被</a:t>
            </a:r>
            <a:r>
              <a:rPr lang="en-US" altLang="zh-CN" sz="1600"/>
              <a:t>update</a:t>
            </a:r>
            <a:r>
              <a:rPr lang="zh-CN" altLang="en-US" sz="1600"/>
              <a:t>的学生</a:t>
            </a:r>
          </a:p>
        </p:txBody>
      </p:sp>
      <p:cxnSp>
        <p:nvCxnSpPr>
          <p:cNvPr id="24" name="直接箭头连接符 26">
            <a:extLst>
              <a:ext uri="{FF2B5EF4-FFF2-40B4-BE49-F238E27FC236}">
                <a16:creationId xmlns:a16="http://schemas.microsoft.com/office/drawing/2014/main" id="{FFA6CC43-4E55-4590-B712-A05E9E9B7409}"/>
              </a:ext>
            </a:extLst>
          </p:cNvPr>
          <p:cNvCxnSpPr>
            <a:cxnSpLocks noChangeShapeType="1"/>
            <a:stCxn id="23" idx="0"/>
          </p:cNvCxnSpPr>
          <p:nvPr/>
        </p:nvCxnSpPr>
        <p:spPr bwMode="auto">
          <a:xfrm flipV="1">
            <a:off x="4504374" y="5953957"/>
            <a:ext cx="4763" cy="215900"/>
          </a:xfrm>
          <a:prstGeom prst="straightConnector1">
            <a:avLst/>
          </a:prstGeom>
          <a:noFill/>
          <a:ln w="9525"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TextBox 28">
            <a:extLst>
              <a:ext uri="{FF2B5EF4-FFF2-40B4-BE49-F238E27FC236}">
                <a16:creationId xmlns:a16="http://schemas.microsoft.com/office/drawing/2014/main" id="{C8425045-C16C-4083-BF8A-5BDA198936B5}"/>
              </a:ext>
            </a:extLst>
          </p:cNvPr>
          <p:cNvSpPr txBox="1">
            <a:spLocks noChangeArrowheads="1"/>
          </p:cNvSpPr>
          <p:nvPr/>
        </p:nvSpPr>
        <p:spPr bwMode="auto">
          <a:xfrm>
            <a:off x="5815013" y="6124017"/>
            <a:ext cx="1630362" cy="3381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1600" dirty="0"/>
              <a:t>被</a:t>
            </a:r>
            <a:r>
              <a:rPr lang="en-US" altLang="zh-CN" sz="1600" dirty="0"/>
              <a:t>update</a:t>
            </a:r>
            <a:r>
              <a:rPr lang="zh-CN" altLang="en-US" sz="1600" dirty="0"/>
              <a:t>的课程</a:t>
            </a:r>
          </a:p>
        </p:txBody>
      </p:sp>
      <p:cxnSp>
        <p:nvCxnSpPr>
          <p:cNvPr id="26" name="直接箭头连接符 29">
            <a:extLst>
              <a:ext uri="{FF2B5EF4-FFF2-40B4-BE49-F238E27FC236}">
                <a16:creationId xmlns:a16="http://schemas.microsoft.com/office/drawing/2014/main" id="{17788FC7-C6A9-41FD-85E4-C35019EC4D82}"/>
              </a:ext>
            </a:extLst>
          </p:cNvPr>
          <p:cNvCxnSpPr>
            <a:cxnSpLocks noChangeShapeType="1"/>
            <a:stCxn id="25" idx="0"/>
          </p:cNvCxnSpPr>
          <p:nvPr/>
        </p:nvCxnSpPr>
        <p:spPr bwMode="auto">
          <a:xfrm flipV="1">
            <a:off x="6629400" y="5763655"/>
            <a:ext cx="0" cy="360362"/>
          </a:xfrm>
          <a:prstGeom prst="straightConnector1">
            <a:avLst/>
          </a:prstGeom>
          <a:noFill/>
          <a:ln w="9525"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AutoShape 6">
            <a:hlinkClick r:id="rId2" action="ppaction://hlinksldjump" highlightClick="1"/>
            <a:extLst>
              <a:ext uri="{FF2B5EF4-FFF2-40B4-BE49-F238E27FC236}">
                <a16:creationId xmlns:a16="http://schemas.microsoft.com/office/drawing/2014/main" id="{C1B451C3-0AF7-45EC-8272-321C2681BEA4}"/>
              </a:ext>
            </a:extLst>
          </p:cNvPr>
          <p:cNvSpPr>
            <a:spLocks noChangeArrowheads="1"/>
          </p:cNvSpPr>
          <p:nvPr/>
        </p:nvSpPr>
        <p:spPr bwMode="auto">
          <a:xfrm>
            <a:off x="7171055" y="1463640"/>
            <a:ext cx="250825" cy="188912"/>
          </a:xfrm>
          <a:prstGeom prst="actionButtonBackPrevious">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Tree>
    <p:extLst>
      <p:ext uri="{BB962C8B-B14F-4D97-AF65-F5344CB8AC3E}">
        <p14:creationId xmlns:p14="http://schemas.microsoft.com/office/powerpoint/2010/main" val="31333829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02381D-06FB-4FF1-8ABE-346E9D60861E}"/>
              </a:ext>
            </a:extLst>
          </p:cNvPr>
          <p:cNvSpPr>
            <a:spLocks noGrp="1"/>
          </p:cNvSpPr>
          <p:nvPr>
            <p:ph type="title"/>
          </p:nvPr>
        </p:nvSpPr>
        <p:spPr/>
        <p:txBody>
          <a:bodyPr>
            <a:normAutofit/>
          </a:bodyPr>
          <a:lstStyle/>
          <a:p>
            <a:r>
              <a:rPr lang="en-US" altLang="zh-CN" sz="2800" dirty="0">
                <a:solidFill>
                  <a:schemeClr val="tx2"/>
                </a:solidFill>
                <a:latin typeface="Times New Roman" pitchFamily="18" charset="0"/>
              </a:rPr>
              <a:t>Example: </a:t>
            </a:r>
            <a:r>
              <a:rPr lang="zh-CN" altLang="en-US" sz="2800" dirty="0">
                <a:solidFill>
                  <a:schemeClr val="tx2"/>
                </a:solidFill>
                <a:latin typeface="Times New Roman" pitchFamily="18" charset="0"/>
              </a:rPr>
              <a:t>数据导入触发器</a:t>
            </a:r>
            <a:endParaRPr lang="zh-CN" altLang="en-US" dirty="0"/>
          </a:p>
        </p:txBody>
      </p:sp>
      <p:sp>
        <p:nvSpPr>
          <p:cNvPr id="3" name="内容占位符 2">
            <a:extLst>
              <a:ext uri="{FF2B5EF4-FFF2-40B4-BE49-F238E27FC236}">
                <a16:creationId xmlns:a16="http://schemas.microsoft.com/office/drawing/2014/main" id="{E90DDC46-3331-4161-9A14-551466AC623A}"/>
              </a:ext>
            </a:extLst>
          </p:cNvPr>
          <p:cNvSpPr>
            <a:spLocks noGrp="1"/>
          </p:cNvSpPr>
          <p:nvPr>
            <p:ph idx="1"/>
          </p:nvPr>
        </p:nvSpPr>
        <p:spPr/>
        <p:txBody>
          <a:bodyPr/>
          <a:lstStyle/>
          <a:p>
            <a:pPr marL="0" indent="0" eaLnBrk="1" hangingPunct="1">
              <a:buNone/>
            </a:pPr>
            <a:r>
              <a:rPr lang="zh-CN" altLang="en-US" dirty="0"/>
              <a:t>    例</a:t>
            </a:r>
            <a:r>
              <a:rPr lang="en-US" altLang="zh-CN" dirty="0"/>
              <a:t>3. </a:t>
            </a:r>
            <a:r>
              <a:rPr lang="zh-CN" altLang="en-US" dirty="0"/>
              <a:t>小学期课程设计</a:t>
            </a:r>
            <a:endParaRPr lang="en-US" altLang="zh-CN" dirty="0"/>
          </a:p>
          <a:p>
            <a:pPr eaLnBrk="1" hangingPunct="1"/>
            <a:r>
              <a:rPr lang="zh-CN" altLang="en-US" dirty="0"/>
              <a:t>数据导入时，利用触发器对导入数据库的数据进行预处理：</a:t>
            </a:r>
            <a:endParaRPr lang="en-US" altLang="zh-CN" dirty="0"/>
          </a:p>
          <a:p>
            <a:pPr lvl="1"/>
            <a:r>
              <a:rPr lang="en-US" altLang="zh-CN" dirty="0"/>
              <a:t>1</a:t>
            </a:r>
            <a:r>
              <a:rPr lang="zh-CN" altLang="en-US" dirty="0"/>
              <a:t>）新数据</a:t>
            </a:r>
            <a:r>
              <a:rPr lang="en-US" altLang="zh-CN" dirty="0"/>
              <a:t>insert</a:t>
            </a:r>
            <a:r>
              <a:rPr lang="zh-CN" altLang="en-US" dirty="0"/>
              <a:t>；</a:t>
            </a:r>
            <a:r>
              <a:rPr lang="en-US" altLang="zh-CN" dirty="0"/>
              <a:t> </a:t>
            </a:r>
          </a:p>
          <a:p>
            <a:pPr lvl="1"/>
            <a:r>
              <a:rPr lang="en-US" altLang="zh-CN" dirty="0"/>
              <a:t>2</a:t>
            </a:r>
            <a:r>
              <a:rPr lang="zh-CN" altLang="en-US" dirty="0"/>
              <a:t>）已有数据：</a:t>
            </a:r>
            <a:r>
              <a:rPr lang="en-US" altLang="zh-CN" dirty="0"/>
              <a:t>update</a:t>
            </a:r>
            <a:r>
              <a:rPr lang="zh-CN" altLang="en-US" dirty="0"/>
              <a:t>，或删除旧数据后，再插入新数据</a:t>
            </a:r>
          </a:p>
          <a:p>
            <a:endParaRPr lang="zh-CN" altLang="en-US" dirty="0"/>
          </a:p>
        </p:txBody>
      </p:sp>
      <p:sp>
        <p:nvSpPr>
          <p:cNvPr id="4" name="日期占位符 3">
            <a:extLst>
              <a:ext uri="{FF2B5EF4-FFF2-40B4-BE49-F238E27FC236}">
                <a16:creationId xmlns:a16="http://schemas.microsoft.com/office/drawing/2014/main" id="{AB05BEB1-874C-438B-BE26-B493A739419B}"/>
              </a:ext>
            </a:extLst>
          </p:cNvPr>
          <p:cNvSpPr>
            <a:spLocks noGrp="1"/>
          </p:cNvSpPr>
          <p:nvPr>
            <p:ph type="dt" sz="half" idx="10"/>
          </p:nvPr>
        </p:nvSpPr>
        <p:spPr/>
        <p:txBody>
          <a:bodyPr/>
          <a:lstStyle/>
          <a:p>
            <a:fld id="{0819E989-B5C6-4ABB-B540-9FD0F55918EF}"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92DB5FB3-E929-4230-B044-389166D2B0F2}"/>
              </a:ext>
            </a:extLst>
          </p:cNvPr>
          <p:cNvSpPr>
            <a:spLocks noGrp="1"/>
          </p:cNvSpPr>
          <p:nvPr>
            <p:ph type="sldNum" sz="quarter" idx="12"/>
          </p:nvPr>
        </p:nvSpPr>
        <p:spPr/>
        <p:txBody>
          <a:bodyPr/>
          <a:lstStyle/>
          <a:p>
            <a:fld id="{47C4BD23-150C-4A56-8E66-9482A3FB2E80}" type="slidenum">
              <a:rPr lang="zh-CN" altLang="en-US" smtClean="0"/>
              <a:pPr/>
              <a:t>64</a:t>
            </a:fld>
            <a:endParaRPr lang="zh-CN" altLang="en-US" dirty="0"/>
          </a:p>
        </p:txBody>
      </p:sp>
    </p:spTree>
    <p:extLst>
      <p:ext uri="{BB962C8B-B14F-4D97-AF65-F5344CB8AC3E}">
        <p14:creationId xmlns:p14="http://schemas.microsoft.com/office/powerpoint/2010/main" val="41504892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62C1D9-40C5-473F-9BDA-01291C0B1266}"/>
              </a:ext>
            </a:extLst>
          </p:cNvPr>
          <p:cNvSpPr>
            <a:spLocks noGrp="1"/>
          </p:cNvSpPr>
          <p:nvPr>
            <p:ph type="title"/>
          </p:nvPr>
        </p:nvSpPr>
        <p:spPr/>
        <p:txBody>
          <a:bodyPr/>
          <a:lstStyle/>
          <a:p>
            <a:r>
              <a:rPr lang="en-US" altLang="en-US" dirty="0">
                <a:effectLst>
                  <a:outerShdw blurRad="38100" dist="38100" dir="2700000" algn="tl">
                    <a:srgbClr val="C0C0C0"/>
                  </a:outerShdw>
                </a:effectLst>
              </a:rPr>
              <a:t>Statement Level Triggers</a:t>
            </a:r>
            <a:endParaRPr lang="zh-CN" altLang="en-US" dirty="0"/>
          </a:p>
        </p:txBody>
      </p:sp>
      <p:sp>
        <p:nvSpPr>
          <p:cNvPr id="3" name="内容占位符 2">
            <a:extLst>
              <a:ext uri="{FF2B5EF4-FFF2-40B4-BE49-F238E27FC236}">
                <a16:creationId xmlns:a16="http://schemas.microsoft.com/office/drawing/2014/main" id="{51BD4D47-A008-4021-89CB-7F5287ADB8A0}"/>
              </a:ext>
            </a:extLst>
          </p:cNvPr>
          <p:cNvSpPr>
            <a:spLocks noGrp="1"/>
          </p:cNvSpPr>
          <p:nvPr>
            <p:ph idx="1"/>
          </p:nvPr>
        </p:nvSpPr>
        <p:spPr/>
        <p:txBody>
          <a:bodyPr/>
          <a:lstStyle/>
          <a:p>
            <a:r>
              <a:rPr lang="en-US" altLang="en-US" dirty="0"/>
              <a:t>Instead of executing a separate action for each affected row, a single action can be executed for all rows affected by a transaction</a:t>
            </a:r>
          </a:p>
          <a:p>
            <a:pPr lvl="1"/>
            <a:r>
              <a:rPr lang="en-US" altLang="en-US" dirty="0">
                <a:ea typeface="ＭＳ Ｐゴシック" panose="020B0600070205080204" pitchFamily="34" charset="-128"/>
              </a:rPr>
              <a:t>Use     </a:t>
            </a:r>
            <a:r>
              <a:rPr lang="en-US" altLang="en-US" b="1" dirty="0">
                <a:ea typeface="ＭＳ Ｐゴシック" panose="020B0600070205080204" pitchFamily="34" charset="-128"/>
              </a:rPr>
              <a:t>for each statement      </a:t>
            </a:r>
            <a:r>
              <a:rPr lang="en-US" altLang="en-US" dirty="0">
                <a:ea typeface="ＭＳ Ｐゴシック" panose="020B0600070205080204" pitchFamily="34" charset="-128"/>
              </a:rPr>
              <a:t>instead of    </a:t>
            </a:r>
            <a:r>
              <a:rPr lang="en-US" altLang="en-US" b="1" dirty="0">
                <a:ea typeface="ＭＳ Ｐゴシック" panose="020B0600070205080204" pitchFamily="34" charset="-128"/>
              </a:rPr>
              <a:t>for each row</a:t>
            </a:r>
          </a:p>
          <a:p>
            <a:pPr lvl="1"/>
            <a:r>
              <a:rPr lang="en-US" altLang="en-US" dirty="0">
                <a:ea typeface="ＭＳ Ｐゴシック" panose="020B0600070205080204" pitchFamily="34" charset="-128"/>
              </a:rPr>
              <a:t>Use     </a:t>
            </a:r>
            <a:r>
              <a:rPr lang="en-US" altLang="en-US" b="1" dirty="0">
                <a:ea typeface="ＭＳ Ｐゴシック" panose="020B0600070205080204" pitchFamily="34" charset="-128"/>
              </a:rPr>
              <a:t>referencing old table</a:t>
            </a:r>
            <a:r>
              <a:rPr lang="en-US" altLang="en-US" dirty="0">
                <a:ea typeface="ＭＳ Ｐゴシック" panose="020B0600070205080204" pitchFamily="34" charset="-128"/>
              </a:rPr>
              <a:t>   or   </a:t>
            </a:r>
            <a:r>
              <a:rPr lang="en-US" altLang="en-US" b="1" dirty="0">
                <a:ea typeface="ＭＳ Ｐゴシック" panose="020B0600070205080204" pitchFamily="34" charset="-128"/>
              </a:rPr>
              <a:t>referencing new table</a:t>
            </a:r>
            <a:r>
              <a:rPr lang="en-US" altLang="en-US" dirty="0">
                <a:ea typeface="ＭＳ Ｐゴシック" panose="020B0600070205080204" pitchFamily="34" charset="-128"/>
              </a:rPr>
              <a:t>   to refer to temporary tables  (called </a:t>
            </a:r>
            <a:r>
              <a:rPr lang="en-US" altLang="en-US" b="1" i="1" dirty="0">
                <a:solidFill>
                  <a:srgbClr val="002060"/>
                </a:solidFill>
                <a:ea typeface="ＭＳ Ｐゴシック" panose="020B0600070205080204" pitchFamily="34" charset="-128"/>
              </a:rPr>
              <a:t>transition tables</a:t>
            </a:r>
            <a:r>
              <a:rPr lang="en-US" altLang="en-US" dirty="0">
                <a:ea typeface="ＭＳ Ｐゴシック" panose="020B0600070205080204" pitchFamily="34" charset="-128"/>
              </a:rPr>
              <a:t>) containing the affected rows</a:t>
            </a:r>
          </a:p>
          <a:p>
            <a:pPr lvl="1"/>
            <a:r>
              <a:rPr lang="en-US" altLang="en-US" dirty="0">
                <a:ea typeface="ＭＳ Ｐゴシック" panose="020B0600070205080204" pitchFamily="34" charset="-128"/>
              </a:rPr>
              <a:t>Can be more efficient when dealing with SQL statements that update a large number of rows</a:t>
            </a:r>
          </a:p>
          <a:p>
            <a:endParaRPr lang="zh-CN" altLang="en-US" dirty="0"/>
          </a:p>
        </p:txBody>
      </p:sp>
      <p:sp>
        <p:nvSpPr>
          <p:cNvPr id="4" name="日期占位符 3">
            <a:extLst>
              <a:ext uri="{FF2B5EF4-FFF2-40B4-BE49-F238E27FC236}">
                <a16:creationId xmlns:a16="http://schemas.microsoft.com/office/drawing/2014/main" id="{9D7187E3-6359-44D7-916B-3C1D733EE19B}"/>
              </a:ext>
            </a:extLst>
          </p:cNvPr>
          <p:cNvSpPr>
            <a:spLocks noGrp="1"/>
          </p:cNvSpPr>
          <p:nvPr>
            <p:ph type="dt" sz="half" idx="10"/>
          </p:nvPr>
        </p:nvSpPr>
        <p:spPr/>
        <p:txBody>
          <a:bodyPr/>
          <a:lstStyle/>
          <a:p>
            <a:fld id="{D69DD6BA-9DD9-45C0-A6C0-D2BC1B29A97A}"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C9E0F655-898F-4CD8-8796-054F22F46A66}"/>
              </a:ext>
            </a:extLst>
          </p:cNvPr>
          <p:cNvSpPr>
            <a:spLocks noGrp="1"/>
          </p:cNvSpPr>
          <p:nvPr>
            <p:ph type="sldNum" sz="quarter" idx="12"/>
          </p:nvPr>
        </p:nvSpPr>
        <p:spPr/>
        <p:txBody>
          <a:bodyPr/>
          <a:lstStyle/>
          <a:p>
            <a:fld id="{47C4BD23-150C-4A56-8E66-9482A3FB2E80}" type="slidenum">
              <a:rPr lang="zh-CN" altLang="en-US" smtClean="0"/>
              <a:pPr/>
              <a:t>65</a:t>
            </a:fld>
            <a:endParaRPr lang="zh-CN" altLang="en-US" dirty="0"/>
          </a:p>
        </p:txBody>
      </p:sp>
    </p:spTree>
    <p:extLst>
      <p:ext uri="{BB962C8B-B14F-4D97-AF65-F5344CB8AC3E}">
        <p14:creationId xmlns:p14="http://schemas.microsoft.com/office/powerpoint/2010/main" val="1308671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D12BC-D6C1-498C-A2B7-B0E35FD4C8FA}"/>
              </a:ext>
            </a:extLst>
          </p:cNvPr>
          <p:cNvSpPr>
            <a:spLocks noGrp="1"/>
          </p:cNvSpPr>
          <p:nvPr>
            <p:ph type="title"/>
          </p:nvPr>
        </p:nvSpPr>
        <p:spPr/>
        <p:txBody>
          <a:bodyPr/>
          <a:lstStyle/>
          <a:p>
            <a:r>
              <a:rPr lang="en-US" altLang="en-US" dirty="0">
                <a:effectLst>
                  <a:outerShdw blurRad="38100" dist="38100" dir="2700000" algn="tl">
                    <a:srgbClr val="C0C0C0"/>
                  </a:outerShdw>
                </a:effectLst>
              </a:rPr>
              <a:t>When Not To Use Triggers</a:t>
            </a:r>
            <a:endParaRPr lang="zh-CN" altLang="en-US" dirty="0"/>
          </a:p>
        </p:txBody>
      </p:sp>
      <p:sp>
        <p:nvSpPr>
          <p:cNvPr id="3" name="内容占位符 2">
            <a:extLst>
              <a:ext uri="{FF2B5EF4-FFF2-40B4-BE49-F238E27FC236}">
                <a16:creationId xmlns:a16="http://schemas.microsoft.com/office/drawing/2014/main" id="{C3F0A5CB-0EA9-4198-A329-2973923A8846}"/>
              </a:ext>
            </a:extLst>
          </p:cNvPr>
          <p:cNvSpPr>
            <a:spLocks noGrp="1"/>
          </p:cNvSpPr>
          <p:nvPr>
            <p:ph idx="1"/>
          </p:nvPr>
        </p:nvSpPr>
        <p:spPr/>
        <p:txBody>
          <a:bodyPr/>
          <a:lstStyle/>
          <a:p>
            <a:r>
              <a:rPr lang="en-US" altLang="en-US" dirty="0"/>
              <a:t>Triggers were used earlier for tasks such as </a:t>
            </a:r>
          </a:p>
          <a:p>
            <a:pPr lvl="1"/>
            <a:r>
              <a:rPr lang="en-US" altLang="en-US" dirty="0">
                <a:ea typeface="ＭＳ Ｐゴシック" panose="020B0600070205080204" pitchFamily="34" charset="-128"/>
              </a:rPr>
              <a:t>Maintaining summary data (e.g., total salary of each department)</a:t>
            </a:r>
          </a:p>
          <a:p>
            <a:pPr lvl="1"/>
            <a:r>
              <a:rPr lang="en-US" altLang="en-US" dirty="0">
                <a:ea typeface="ＭＳ Ｐゴシック" panose="020B0600070205080204" pitchFamily="34" charset="-128"/>
              </a:rPr>
              <a:t>Replicating databases by recording changes to special relations (called </a:t>
            </a:r>
            <a:r>
              <a:rPr lang="en-US" altLang="en-US" b="1" dirty="0">
                <a:solidFill>
                  <a:srgbClr val="002060"/>
                </a:solidFill>
                <a:ea typeface="ＭＳ Ｐゴシック" panose="020B0600070205080204" pitchFamily="34" charset="-128"/>
              </a:rPr>
              <a:t>change</a:t>
            </a:r>
            <a:r>
              <a:rPr lang="en-US" altLang="en-US" dirty="0">
                <a:ea typeface="ＭＳ Ｐゴシック" panose="020B0600070205080204" pitchFamily="34" charset="-128"/>
              </a:rPr>
              <a:t> or </a:t>
            </a:r>
            <a:r>
              <a:rPr lang="en-US" altLang="en-US" b="1" dirty="0">
                <a:solidFill>
                  <a:srgbClr val="002060"/>
                </a:solidFill>
                <a:ea typeface="ＭＳ Ｐゴシック" panose="020B0600070205080204" pitchFamily="34" charset="-128"/>
              </a:rPr>
              <a:t>delta</a:t>
            </a:r>
            <a:r>
              <a:rPr lang="en-US" altLang="en-US" dirty="0">
                <a:ea typeface="ＭＳ Ｐゴシック" panose="020B0600070205080204" pitchFamily="34" charset="-128"/>
              </a:rPr>
              <a:t> relations) and having a separate process that applies the changes over to a replica </a:t>
            </a:r>
          </a:p>
          <a:p>
            <a:r>
              <a:rPr lang="en-US" altLang="en-US" dirty="0"/>
              <a:t>There are better ways of doing these now:</a:t>
            </a:r>
          </a:p>
          <a:p>
            <a:pPr lvl="1"/>
            <a:r>
              <a:rPr lang="en-US" altLang="en-US" dirty="0">
                <a:ea typeface="ＭＳ Ｐゴシック" panose="020B0600070205080204" pitchFamily="34" charset="-128"/>
              </a:rPr>
              <a:t>Databases today provide built in materialized view facilities to maintain summary data</a:t>
            </a:r>
          </a:p>
          <a:p>
            <a:pPr lvl="1"/>
            <a:r>
              <a:rPr lang="en-US" altLang="en-US" dirty="0">
                <a:ea typeface="ＭＳ Ｐゴシック" panose="020B0600070205080204" pitchFamily="34" charset="-128"/>
              </a:rPr>
              <a:t>Databases provide built-in support for replication</a:t>
            </a:r>
          </a:p>
          <a:p>
            <a:r>
              <a:rPr lang="en-US" altLang="en-US" dirty="0"/>
              <a:t>Encapsulation facilities can be used instead of triggers in many cases</a:t>
            </a:r>
          </a:p>
          <a:p>
            <a:pPr lvl="1"/>
            <a:r>
              <a:rPr lang="en-US" altLang="en-US" dirty="0">
                <a:ea typeface="ＭＳ Ｐゴシック" panose="020B0600070205080204" pitchFamily="34" charset="-128"/>
              </a:rPr>
              <a:t>Define methods to update fields</a:t>
            </a:r>
          </a:p>
          <a:p>
            <a:pPr lvl="1"/>
            <a:r>
              <a:rPr lang="en-US" altLang="en-US" dirty="0">
                <a:ea typeface="ＭＳ Ｐゴシック" panose="020B0600070205080204" pitchFamily="34" charset="-128"/>
              </a:rPr>
              <a:t>Carry out actions as part of the update methods instead of </a:t>
            </a:r>
            <a:br>
              <a:rPr lang="en-US" altLang="en-US" dirty="0">
                <a:ea typeface="ＭＳ Ｐゴシック" panose="020B0600070205080204" pitchFamily="34" charset="-128"/>
              </a:rPr>
            </a:br>
            <a:r>
              <a:rPr lang="en-US" altLang="en-US" dirty="0">
                <a:ea typeface="ＭＳ Ｐゴシック" panose="020B0600070205080204" pitchFamily="34" charset="-128"/>
              </a:rPr>
              <a:t>through a trigger </a:t>
            </a:r>
          </a:p>
          <a:p>
            <a:endParaRPr lang="zh-CN" altLang="en-US" dirty="0"/>
          </a:p>
        </p:txBody>
      </p:sp>
      <p:sp>
        <p:nvSpPr>
          <p:cNvPr id="4" name="日期占位符 3">
            <a:extLst>
              <a:ext uri="{FF2B5EF4-FFF2-40B4-BE49-F238E27FC236}">
                <a16:creationId xmlns:a16="http://schemas.microsoft.com/office/drawing/2014/main" id="{837F0612-69D8-41DA-835F-8BF6A809573C}"/>
              </a:ext>
            </a:extLst>
          </p:cNvPr>
          <p:cNvSpPr>
            <a:spLocks noGrp="1"/>
          </p:cNvSpPr>
          <p:nvPr>
            <p:ph type="dt" sz="half" idx="10"/>
          </p:nvPr>
        </p:nvSpPr>
        <p:spPr/>
        <p:txBody>
          <a:bodyPr/>
          <a:lstStyle/>
          <a:p>
            <a:fld id="{BFF7B998-8EAC-4E60-BD61-C321FFF2E402}"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CACFF7F8-B31B-4C06-924B-F416528E140D}"/>
              </a:ext>
            </a:extLst>
          </p:cNvPr>
          <p:cNvSpPr>
            <a:spLocks noGrp="1"/>
          </p:cNvSpPr>
          <p:nvPr>
            <p:ph type="sldNum" sz="quarter" idx="12"/>
          </p:nvPr>
        </p:nvSpPr>
        <p:spPr/>
        <p:txBody>
          <a:bodyPr/>
          <a:lstStyle/>
          <a:p>
            <a:fld id="{47C4BD23-150C-4A56-8E66-9482A3FB2E80}" type="slidenum">
              <a:rPr lang="zh-CN" altLang="en-US" smtClean="0"/>
              <a:pPr/>
              <a:t>66</a:t>
            </a:fld>
            <a:endParaRPr lang="zh-CN" altLang="en-US" dirty="0"/>
          </a:p>
        </p:txBody>
      </p:sp>
    </p:spTree>
    <p:extLst>
      <p:ext uri="{BB962C8B-B14F-4D97-AF65-F5344CB8AC3E}">
        <p14:creationId xmlns:p14="http://schemas.microsoft.com/office/powerpoint/2010/main" val="5571852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70B2E-5093-4696-ACBD-74C8AEC15F1D}"/>
              </a:ext>
            </a:extLst>
          </p:cNvPr>
          <p:cNvSpPr>
            <a:spLocks noGrp="1"/>
          </p:cNvSpPr>
          <p:nvPr>
            <p:ph type="title"/>
          </p:nvPr>
        </p:nvSpPr>
        <p:spPr/>
        <p:txBody>
          <a:bodyPr/>
          <a:lstStyle/>
          <a:p>
            <a:r>
              <a:rPr lang="en-US" altLang="en-US" dirty="0">
                <a:effectLst>
                  <a:outerShdw blurRad="38100" dist="38100" dir="2700000" algn="tl">
                    <a:srgbClr val="C0C0C0"/>
                  </a:outerShdw>
                </a:effectLst>
              </a:rPr>
              <a:t>When Not To Use Triggers (Cont.)</a:t>
            </a:r>
            <a:endParaRPr lang="zh-CN" altLang="en-US" dirty="0"/>
          </a:p>
        </p:txBody>
      </p:sp>
      <p:sp>
        <p:nvSpPr>
          <p:cNvPr id="3" name="内容占位符 2">
            <a:extLst>
              <a:ext uri="{FF2B5EF4-FFF2-40B4-BE49-F238E27FC236}">
                <a16:creationId xmlns:a16="http://schemas.microsoft.com/office/drawing/2014/main" id="{202A56EA-3756-41A6-9921-6C1AA51C9AA0}"/>
              </a:ext>
            </a:extLst>
          </p:cNvPr>
          <p:cNvSpPr>
            <a:spLocks noGrp="1"/>
          </p:cNvSpPr>
          <p:nvPr>
            <p:ph idx="1"/>
          </p:nvPr>
        </p:nvSpPr>
        <p:spPr/>
        <p:txBody>
          <a:bodyPr/>
          <a:lstStyle/>
          <a:p>
            <a:pPr>
              <a:lnSpc>
                <a:spcPct val="80000"/>
              </a:lnSpc>
            </a:pPr>
            <a:r>
              <a:rPr lang="en-US" altLang="en-US" dirty="0"/>
              <a:t>Risk of unintended execution of triggers, for example, when</a:t>
            </a:r>
          </a:p>
          <a:p>
            <a:pPr lvl="1">
              <a:lnSpc>
                <a:spcPct val="80000"/>
              </a:lnSpc>
            </a:pPr>
            <a:r>
              <a:rPr lang="en-US" altLang="en-US" dirty="0">
                <a:ea typeface="ＭＳ Ｐゴシック" panose="020B0600070205080204" pitchFamily="34" charset="-128"/>
              </a:rPr>
              <a:t>Loading data from a backup copy</a:t>
            </a:r>
          </a:p>
          <a:p>
            <a:pPr lvl="1">
              <a:lnSpc>
                <a:spcPct val="80000"/>
              </a:lnSpc>
            </a:pPr>
            <a:r>
              <a:rPr lang="en-US" altLang="en-US" dirty="0">
                <a:ea typeface="ＭＳ Ｐゴシック" panose="020B0600070205080204" pitchFamily="34" charset="-128"/>
              </a:rPr>
              <a:t>Replicating updates at a remote site</a:t>
            </a:r>
          </a:p>
          <a:p>
            <a:pPr lvl="1">
              <a:lnSpc>
                <a:spcPct val="80000"/>
              </a:lnSpc>
            </a:pPr>
            <a:r>
              <a:rPr lang="en-US" altLang="en-US" dirty="0">
                <a:ea typeface="ＭＳ Ｐゴシック" panose="020B0600070205080204" pitchFamily="34" charset="-128"/>
              </a:rPr>
              <a:t>Trigger execution can be disabled before such actions.</a:t>
            </a:r>
          </a:p>
          <a:p>
            <a:pPr>
              <a:lnSpc>
                <a:spcPct val="80000"/>
              </a:lnSpc>
            </a:pPr>
            <a:r>
              <a:rPr lang="en-US" altLang="en-US" dirty="0"/>
              <a:t>Other risks with triggers:</a:t>
            </a:r>
          </a:p>
          <a:p>
            <a:pPr lvl="1">
              <a:lnSpc>
                <a:spcPct val="80000"/>
              </a:lnSpc>
            </a:pPr>
            <a:r>
              <a:rPr lang="en-US" altLang="en-US" dirty="0">
                <a:ea typeface="ＭＳ Ｐゴシック" panose="020B0600070205080204" pitchFamily="34" charset="-128"/>
              </a:rPr>
              <a:t>Error leading to failure of critical transactions that set off the trigger</a:t>
            </a:r>
          </a:p>
          <a:p>
            <a:pPr lvl="1">
              <a:lnSpc>
                <a:spcPct val="80000"/>
              </a:lnSpc>
            </a:pPr>
            <a:r>
              <a:rPr lang="en-US" altLang="en-US" dirty="0">
                <a:ea typeface="ＭＳ Ｐゴシック" panose="020B0600070205080204" pitchFamily="34" charset="-128"/>
              </a:rPr>
              <a:t>Cascading execution</a:t>
            </a:r>
          </a:p>
          <a:p>
            <a:endParaRPr lang="zh-CN" altLang="en-US" dirty="0"/>
          </a:p>
        </p:txBody>
      </p:sp>
      <p:sp>
        <p:nvSpPr>
          <p:cNvPr id="4" name="日期占位符 3">
            <a:extLst>
              <a:ext uri="{FF2B5EF4-FFF2-40B4-BE49-F238E27FC236}">
                <a16:creationId xmlns:a16="http://schemas.microsoft.com/office/drawing/2014/main" id="{FE30F9DA-1A61-4DD9-911B-44FF4C2B64F6}"/>
              </a:ext>
            </a:extLst>
          </p:cNvPr>
          <p:cNvSpPr>
            <a:spLocks noGrp="1"/>
          </p:cNvSpPr>
          <p:nvPr>
            <p:ph type="dt" sz="half" idx="10"/>
          </p:nvPr>
        </p:nvSpPr>
        <p:spPr/>
        <p:txBody>
          <a:bodyPr/>
          <a:lstStyle/>
          <a:p>
            <a:fld id="{E8766D4C-707A-4CD8-AB1D-7A2FB3B64F24}"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C2623BE2-C752-4D79-AEA3-BA1D6730D4A7}"/>
              </a:ext>
            </a:extLst>
          </p:cNvPr>
          <p:cNvSpPr>
            <a:spLocks noGrp="1"/>
          </p:cNvSpPr>
          <p:nvPr>
            <p:ph type="sldNum" sz="quarter" idx="12"/>
          </p:nvPr>
        </p:nvSpPr>
        <p:spPr/>
        <p:txBody>
          <a:bodyPr/>
          <a:lstStyle/>
          <a:p>
            <a:fld id="{47C4BD23-150C-4A56-8E66-9482A3FB2E80}" type="slidenum">
              <a:rPr lang="zh-CN" altLang="en-US" smtClean="0"/>
              <a:pPr/>
              <a:t>67</a:t>
            </a:fld>
            <a:endParaRPr lang="zh-CN" altLang="en-US" dirty="0"/>
          </a:p>
        </p:txBody>
      </p:sp>
    </p:spTree>
    <p:extLst>
      <p:ext uri="{BB962C8B-B14F-4D97-AF65-F5344CB8AC3E}">
        <p14:creationId xmlns:p14="http://schemas.microsoft.com/office/powerpoint/2010/main" val="36806977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88554D-8A76-42EA-AAD0-F70866E852FA}"/>
              </a:ext>
            </a:extLst>
          </p:cNvPr>
          <p:cNvSpPr>
            <a:spLocks noGrp="1"/>
          </p:cNvSpPr>
          <p:nvPr>
            <p:ph type="title"/>
          </p:nvPr>
        </p:nvSpPr>
        <p:spPr/>
        <p:txBody>
          <a:bodyPr>
            <a:normAutofit/>
          </a:bodyPr>
          <a:lstStyle/>
          <a:p>
            <a:r>
              <a:rPr lang="en-US" altLang="en-US" dirty="0">
                <a:effectLst>
                  <a:outerShdw blurRad="38100" dist="38100" dir="2700000" algn="tl">
                    <a:srgbClr val="C0C0C0"/>
                  </a:outerShdw>
                </a:effectLst>
              </a:rPr>
              <a:t>5.4 Recursive Queries</a:t>
            </a:r>
            <a:endParaRPr lang="zh-CN" altLang="en-US" dirty="0">
              <a:effectLst>
                <a:outerShdw blurRad="38100" dist="38100" dir="2700000" algn="tl">
                  <a:srgbClr val="C0C0C0"/>
                </a:outerShdw>
              </a:effectLst>
            </a:endParaRPr>
          </a:p>
        </p:txBody>
      </p:sp>
      <p:sp>
        <p:nvSpPr>
          <p:cNvPr id="3" name="内容占位符 2">
            <a:extLst>
              <a:ext uri="{FF2B5EF4-FFF2-40B4-BE49-F238E27FC236}">
                <a16:creationId xmlns:a16="http://schemas.microsoft.com/office/drawing/2014/main" id="{E14F33E9-3DDC-4232-88EC-35D80ACA8EB9}"/>
              </a:ext>
            </a:extLst>
          </p:cNvPr>
          <p:cNvSpPr>
            <a:spLocks noGrp="1"/>
          </p:cNvSpPr>
          <p:nvPr>
            <p:ph idx="1"/>
          </p:nvPr>
        </p:nvSpPr>
        <p:spPr/>
        <p:txBody>
          <a:bodyPr/>
          <a:lstStyle/>
          <a:p>
            <a:r>
              <a:rPr lang="en-US" altLang="en-US" dirty="0"/>
              <a:t>SQL:1999 permits recursive view definition</a:t>
            </a:r>
          </a:p>
          <a:p>
            <a:r>
              <a:rPr lang="en-US" altLang="en-US" dirty="0"/>
              <a:t>Example: find which courses are a prerequisite, whether </a:t>
            </a:r>
            <a:r>
              <a:rPr lang="en-US" altLang="en-US" b="1" dirty="0">
                <a:solidFill>
                  <a:srgbClr val="FF0000"/>
                </a:solidFill>
              </a:rPr>
              <a:t>directly or indirectly</a:t>
            </a:r>
            <a:r>
              <a:rPr lang="en-US" altLang="en-US" dirty="0"/>
              <a:t>, for a specific course, e.g. Data Structure is for Database System Principles </a:t>
            </a:r>
            <a:br>
              <a:rPr lang="en-US" altLang="en-US" dirty="0"/>
            </a:br>
            <a:r>
              <a:rPr lang="en-US" altLang="en-US" b="1" dirty="0"/>
              <a:t>with recursive </a:t>
            </a:r>
            <a:r>
              <a:rPr lang="en-US" altLang="en-US" i="1" dirty="0" err="1"/>
              <a:t>rec_prereq</a:t>
            </a:r>
            <a:r>
              <a:rPr lang="en-US" altLang="en-US" dirty="0"/>
              <a:t>(</a:t>
            </a:r>
            <a:r>
              <a:rPr lang="en-US" altLang="en-US" i="1" dirty="0" err="1"/>
              <a:t>course_id</a:t>
            </a:r>
            <a:r>
              <a:rPr lang="en-US" altLang="en-US" dirty="0"/>
              <a:t>, </a:t>
            </a:r>
            <a:r>
              <a:rPr lang="en-US" altLang="en-US" i="1" dirty="0" err="1"/>
              <a:t>prereq_id</a:t>
            </a:r>
            <a:r>
              <a:rPr lang="en-US" altLang="en-US" dirty="0"/>
              <a:t>) </a:t>
            </a:r>
            <a:r>
              <a:rPr lang="en-US" altLang="en-US" b="1" dirty="0"/>
              <a:t>as </a:t>
            </a:r>
            <a:r>
              <a:rPr lang="en-US" altLang="en-US" dirty="0"/>
              <a:t>(</a:t>
            </a:r>
            <a:br>
              <a:rPr lang="en-US" altLang="en-US" dirty="0"/>
            </a:br>
            <a:r>
              <a:rPr lang="en-US" altLang="en-US" dirty="0"/>
              <a:t>        </a:t>
            </a:r>
            <a:r>
              <a:rPr lang="en-US" altLang="en-US" b="1" dirty="0"/>
              <a:t>select </a:t>
            </a:r>
            <a:r>
              <a:rPr lang="en-US" altLang="en-US" i="1" dirty="0" err="1"/>
              <a:t>course_id</a:t>
            </a:r>
            <a:r>
              <a:rPr lang="en-US" altLang="en-US" dirty="0"/>
              <a:t>, </a:t>
            </a:r>
            <a:r>
              <a:rPr lang="en-US" altLang="en-US" i="1" dirty="0" err="1"/>
              <a:t>prereq_id</a:t>
            </a:r>
            <a:br>
              <a:rPr lang="en-US" altLang="en-US" i="1" dirty="0"/>
            </a:br>
            <a:r>
              <a:rPr lang="en-US" altLang="en-US" i="1" dirty="0"/>
              <a:t>        </a:t>
            </a:r>
            <a:r>
              <a:rPr lang="en-US" altLang="en-US" b="1" dirty="0"/>
              <a:t>from </a:t>
            </a:r>
            <a:r>
              <a:rPr lang="en-US" altLang="en-US" i="1" dirty="0" err="1"/>
              <a:t>prereq</a:t>
            </a:r>
            <a:br>
              <a:rPr lang="en-US" altLang="en-US" i="1" dirty="0"/>
            </a:br>
            <a:r>
              <a:rPr lang="en-US" altLang="en-US" i="1" dirty="0"/>
              <a:t>    </a:t>
            </a:r>
            <a:r>
              <a:rPr lang="en-US" altLang="en-US" b="1" dirty="0"/>
              <a:t>union</a:t>
            </a:r>
            <a:br>
              <a:rPr lang="en-US" altLang="en-US" b="1" dirty="0"/>
            </a:br>
            <a:r>
              <a:rPr lang="en-US" altLang="en-US" b="1" dirty="0"/>
              <a:t>        select </a:t>
            </a:r>
            <a:r>
              <a:rPr lang="en-US" altLang="en-US" i="1" dirty="0" err="1"/>
              <a:t>rec_prereq</a:t>
            </a:r>
            <a:r>
              <a:rPr lang="en-US" altLang="en-US" dirty="0" err="1"/>
              <a:t>.</a:t>
            </a:r>
            <a:r>
              <a:rPr lang="en-US" altLang="en-US" i="1" dirty="0" err="1"/>
              <a:t>course_id</a:t>
            </a:r>
            <a:r>
              <a:rPr lang="en-US" altLang="en-US" b="1" dirty="0"/>
              <a:t>, </a:t>
            </a:r>
            <a:r>
              <a:rPr lang="en-US" altLang="en-US" i="1" dirty="0" err="1"/>
              <a:t>prereq</a:t>
            </a:r>
            <a:r>
              <a:rPr lang="en-US" altLang="en-US" dirty="0" err="1"/>
              <a:t>.</a:t>
            </a:r>
            <a:r>
              <a:rPr lang="en-US" altLang="en-US" i="1" dirty="0" err="1"/>
              <a:t>prereq_id</a:t>
            </a:r>
            <a:r>
              <a:rPr lang="en-US" altLang="en-US" dirty="0"/>
              <a:t>, </a:t>
            </a:r>
            <a:br>
              <a:rPr lang="en-US" altLang="en-US" i="1" dirty="0"/>
            </a:br>
            <a:r>
              <a:rPr lang="en-US" altLang="en-US" i="1" dirty="0"/>
              <a:t>        </a:t>
            </a:r>
            <a:r>
              <a:rPr lang="en-US" altLang="en-US" b="1" dirty="0"/>
              <a:t>from </a:t>
            </a:r>
            <a:r>
              <a:rPr lang="en-US" altLang="en-US" i="1" dirty="0" err="1"/>
              <a:t>rec_rereq</a:t>
            </a:r>
            <a:r>
              <a:rPr lang="en-US" altLang="en-US" dirty="0"/>
              <a:t>, </a:t>
            </a:r>
            <a:r>
              <a:rPr lang="en-US" altLang="en-US" i="1" dirty="0" err="1"/>
              <a:t>prereq</a:t>
            </a:r>
            <a:br>
              <a:rPr lang="en-US" altLang="en-US" i="1" dirty="0"/>
            </a:br>
            <a:r>
              <a:rPr lang="en-US" altLang="en-US" i="1" dirty="0"/>
              <a:t>        </a:t>
            </a:r>
            <a:r>
              <a:rPr lang="en-US" altLang="en-US" b="1" dirty="0"/>
              <a:t>where </a:t>
            </a:r>
            <a:r>
              <a:rPr lang="en-US" altLang="en-US" i="1" dirty="0" err="1"/>
              <a:t>rec_prereq</a:t>
            </a:r>
            <a:r>
              <a:rPr lang="en-US" altLang="en-US" dirty="0" err="1"/>
              <a:t>.</a:t>
            </a:r>
            <a:r>
              <a:rPr lang="en-US" altLang="en-US" i="1" dirty="0" err="1"/>
              <a:t>prereq_id</a:t>
            </a:r>
            <a:r>
              <a:rPr lang="en-US" altLang="en-US" i="1" dirty="0"/>
              <a:t> </a:t>
            </a:r>
            <a:r>
              <a:rPr lang="en-US" altLang="en-US" dirty="0"/>
              <a:t>= </a:t>
            </a:r>
            <a:r>
              <a:rPr lang="en-US" altLang="en-US" i="1" dirty="0" err="1"/>
              <a:t>prereq</a:t>
            </a:r>
            <a:r>
              <a:rPr lang="en-US" altLang="en-US" dirty="0" err="1"/>
              <a:t>.</a:t>
            </a:r>
            <a:r>
              <a:rPr lang="en-US" altLang="en-US" i="1" dirty="0" err="1"/>
              <a:t>course_id</a:t>
            </a:r>
            <a:br>
              <a:rPr lang="en-US" altLang="en-US" i="1" dirty="0"/>
            </a:br>
            <a:r>
              <a:rPr lang="en-US" altLang="en-US" i="1" dirty="0"/>
              <a:t>    </a:t>
            </a:r>
            <a:r>
              <a:rPr lang="en-US" altLang="en-US" dirty="0"/>
              <a:t>)</a:t>
            </a:r>
            <a:br>
              <a:rPr lang="en-US" altLang="en-US" dirty="0"/>
            </a:br>
            <a:r>
              <a:rPr lang="en-US" altLang="en-US" b="1" dirty="0"/>
              <a:t>select </a:t>
            </a:r>
            <a:r>
              <a:rPr lang="en-US" altLang="en-US" dirty="0"/>
              <a:t>∗</a:t>
            </a:r>
            <a:br>
              <a:rPr lang="en-US" altLang="en-US" dirty="0"/>
            </a:br>
            <a:r>
              <a:rPr lang="en-US" altLang="en-US" b="1" dirty="0"/>
              <a:t>from </a:t>
            </a:r>
            <a:r>
              <a:rPr lang="en-US" altLang="en-US" i="1" dirty="0" err="1"/>
              <a:t>rec_prereq</a:t>
            </a:r>
            <a:r>
              <a:rPr lang="en-US" altLang="en-US" dirty="0"/>
              <a:t>;</a:t>
            </a:r>
          </a:p>
          <a:p>
            <a:pPr>
              <a:buFont typeface="Monotype Sorts" charset="2"/>
              <a:buNone/>
            </a:pPr>
            <a:r>
              <a:rPr lang="en-US" altLang="en-US" i="1" dirty="0"/>
              <a:t>	</a:t>
            </a:r>
            <a:r>
              <a:rPr lang="en-US" altLang="en-US" dirty="0"/>
              <a:t>This example view, </a:t>
            </a:r>
            <a:r>
              <a:rPr lang="en-US" altLang="en-US" i="1" dirty="0" err="1">
                <a:solidFill>
                  <a:srgbClr val="FF0000"/>
                </a:solidFill>
              </a:rPr>
              <a:t>rec_prereq</a:t>
            </a:r>
            <a:r>
              <a:rPr lang="en-US" altLang="en-US" i="1" dirty="0"/>
              <a:t>,</a:t>
            </a:r>
            <a:r>
              <a:rPr lang="en-US" altLang="en-US" dirty="0"/>
              <a:t> is called the </a:t>
            </a:r>
            <a:r>
              <a:rPr lang="en-US" altLang="en-US" i="1" dirty="0">
                <a:solidFill>
                  <a:srgbClr val="FF0000"/>
                </a:solidFill>
              </a:rPr>
              <a:t>transitive closure</a:t>
            </a:r>
            <a:r>
              <a:rPr lang="en-US" altLang="en-US" dirty="0">
                <a:solidFill>
                  <a:srgbClr val="FF0000"/>
                </a:solidFill>
              </a:rPr>
              <a:t>(</a:t>
            </a:r>
            <a:r>
              <a:rPr lang="zh-CN" altLang="en-US" dirty="0">
                <a:solidFill>
                  <a:srgbClr val="FF0000"/>
                </a:solidFill>
              </a:rPr>
              <a:t>传递闭包</a:t>
            </a:r>
            <a:r>
              <a:rPr lang="en-US" altLang="en-US" dirty="0">
                <a:solidFill>
                  <a:srgbClr val="FF0000"/>
                </a:solidFill>
              </a:rPr>
              <a:t>)</a:t>
            </a:r>
            <a:r>
              <a:rPr lang="en-US" altLang="en-US" dirty="0"/>
              <a:t>of the </a:t>
            </a:r>
            <a:r>
              <a:rPr lang="en-US" altLang="en-US" i="1" dirty="0" err="1"/>
              <a:t>prereq</a:t>
            </a:r>
            <a:r>
              <a:rPr lang="en-US" altLang="en-US" i="1" dirty="0"/>
              <a:t> </a:t>
            </a:r>
            <a:r>
              <a:rPr lang="en-US" altLang="en-US" dirty="0"/>
              <a:t>relation</a:t>
            </a:r>
            <a:endParaRPr lang="zh-CN" altLang="en-US" dirty="0"/>
          </a:p>
        </p:txBody>
      </p:sp>
      <p:sp>
        <p:nvSpPr>
          <p:cNvPr id="4" name="日期占位符 3">
            <a:extLst>
              <a:ext uri="{FF2B5EF4-FFF2-40B4-BE49-F238E27FC236}">
                <a16:creationId xmlns:a16="http://schemas.microsoft.com/office/drawing/2014/main" id="{59B90D4F-C8CB-481D-A43D-486FC566F91F}"/>
              </a:ext>
            </a:extLst>
          </p:cNvPr>
          <p:cNvSpPr>
            <a:spLocks noGrp="1"/>
          </p:cNvSpPr>
          <p:nvPr>
            <p:ph type="dt" sz="half" idx="10"/>
          </p:nvPr>
        </p:nvSpPr>
        <p:spPr/>
        <p:txBody>
          <a:bodyPr/>
          <a:lstStyle/>
          <a:p>
            <a:fld id="{AE0320AD-2E51-479A-A287-FC2A82D6FFAF}"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E75B1D71-8E16-44DC-B320-39BBA3D2CC74}"/>
              </a:ext>
            </a:extLst>
          </p:cNvPr>
          <p:cNvSpPr>
            <a:spLocks noGrp="1"/>
          </p:cNvSpPr>
          <p:nvPr>
            <p:ph type="sldNum" sz="quarter" idx="12"/>
          </p:nvPr>
        </p:nvSpPr>
        <p:spPr/>
        <p:txBody>
          <a:bodyPr/>
          <a:lstStyle/>
          <a:p>
            <a:fld id="{47C4BD23-150C-4A56-8E66-9482A3FB2E80}" type="slidenum">
              <a:rPr lang="zh-CN" altLang="en-US" smtClean="0"/>
              <a:pPr/>
              <a:t>68</a:t>
            </a:fld>
            <a:endParaRPr lang="zh-CN" altLang="en-US" dirty="0"/>
          </a:p>
        </p:txBody>
      </p:sp>
    </p:spTree>
    <p:extLst>
      <p:ext uri="{BB962C8B-B14F-4D97-AF65-F5344CB8AC3E}">
        <p14:creationId xmlns:p14="http://schemas.microsoft.com/office/powerpoint/2010/main" val="27663570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2EC22-C84E-49C6-8D39-E8129FB8CF33}"/>
              </a:ext>
            </a:extLst>
          </p:cNvPr>
          <p:cNvSpPr>
            <a:spLocks noGrp="1"/>
          </p:cNvSpPr>
          <p:nvPr>
            <p:ph type="title"/>
          </p:nvPr>
        </p:nvSpPr>
        <p:spPr/>
        <p:txBody>
          <a:bodyPr/>
          <a:lstStyle/>
          <a:p>
            <a:r>
              <a:rPr lang="en-US" altLang="en-US" dirty="0">
                <a:effectLst>
                  <a:outerShdw blurRad="38100" dist="38100" dir="2700000" algn="tl">
                    <a:srgbClr val="C0C0C0"/>
                  </a:outerShdw>
                </a:effectLst>
              </a:rPr>
              <a:t>The Power of Recursion</a:t>
            </a:r>
            <a:endParaRPr lang="zh-CN" altLang="en-US" dirty="0"/>
          </a:p>
        </p:txBody>
      </p:sp>
      <p:sp>
        <p:nvSpPr>
          <p:cNvPr id="3" name="内容占位符 2">
            <a:extLst>
              <a:ext uri="{FF2B5EF4-FFF2-40B4-BE49-F238E27FC236}">
                <a16:creationId xmlns:a16="http://schemas.microsoft.com/office/drawing/2014/main" id="{9366B9ED-4A81-4862-9B1C-907554225792}"/>
              </a:ext>
            </a:extLst>
          </p:cNvPr>
          <p:cNvSpPr>
            <a:spLocks noGrp="1"/>
          </p:cNvSpPr>
          <p:nvPr>
            <p:ph idx="1"/>
          </p:nvPr>
        </p:nvSpPr>
        <p:spPr/>
        <p:txBody>
          <a:bodyPr/>
          <a:lstStyle/>
          <a:p>
            <a:r>
              <a:rPr lang="en-US" altLang="en-US" dirty="0"/>
              <a:t>Recursive views make it possible to write queries, such as transitive closure queries, that cannot be written without recursion or iteration.</a:t>
            </a:r>
          </a:p>
          <a:p>
            <a:pPr lvl="1"/>
            <a:r>
              <a:rPr lang="en-US" altLang="en-US" dirty="0">
                <a:ea typeface="ＭＳ Ｐゴシック" panose="020B0600070205080204" pitchFamily="34" charset="-128"/>
              </a:rPr>
              <a:t>Intuition:  Without recursion, a non-recursive non-iterative program can perform only a fixed number of joins of </a:t>
            </a:r>
            <a:r>
              <a:rPr lang="en-US" altLang="en-US" i="1" dirty="0" err="1">
                <a:ea typeface="ＭＳ Ｐゴシック" panose="020B0600070205080204" pitchFamily="34" charset="-128"/>
              </a:rPr>
              <a:t>prereq</a:t>
            </a:r>
            <a:r>
              <a:rPr lang="en-US" altLang="en-US" dirty="0">
                <a:ea typeface="ＭＳ Ｐゴシック" panose="020B0600070205080204" pitchFamily="34" charset="-128"/>
              </a:rPr>
              <a:t> with itself</a:t>
            </a:r>
          </a:p>
          <a:p>
            <a:pPr lvl="2"/>
            <a:r>
              <a:rPr lang="en-US" altLang="en-US" dirty="0">
                <a:ea typeface="ＭＳ Ｐゴシック" panose="020B0600070205080204" pitchFamily="34" charset="-128"/>
              </a:rPr>
              <a:t>This can give only a fixed number of levels of managers</a:t>
            </a:r>
          </a:p>
          <a:p>
            <a:pPr lvl="2"/>
            <a:r>
              <a:rPr lang="en-US" altLang="en-US" dirty="0">
                <a:ea typeface="ＭＳ Ｐゴシック" panose="020B0600070205080204" pitchFamily="34" charset="-128"/>
              </a:rPr>
              <a:t>Given a fixed non-recursive query, we can construct a database with a greater number of levels of prerequisites on which the query will not work</a:t>
            </a:r>
          </a:p>
          <a:p>
            <a:pPr lvl="2"/>
            <a:r>
              <a:rPr lang="en-US" altLang="en-US" dirty="0">
                <a:ea typeface="ＭＳ Ｐゴシック" panose="020B0600070205080204" pitchFamily="34" charset="-128"/>
              </a:rPr>
              <a:t>Alternative: write a procedure to iterate as many times as required</a:t>
            </a:r>
          </a:p>
          <a:p>
            <a:pPr lvl="3"/>
            <a:r>
              <a:rPr lang="en-US" altLang="en-US" sz="2400" dirty="0">
                <a:ea typeface="ＭＳ Ｐゴシック" panose="020B0600070205080204" pitchFamily="34" charset="-128"/>
              </a:rPr>
              <a:t>See procedure </a:t>
            </a:r>
            <a:r>
              <a:rPr lang="en-US" altLang="en-US" sz="2400" i="1" dirty="0" err="1">
                <a:ea typeface="ＭＳ Ｐゴシック" panose="020B0600070205080204" pitchFamily="34" charset="-128"/>
              </a:rPr>
              <a:t>findAllPrereqs</a:t>
            </a:r>
            <a:r>
              <a:rPr lang="en-US" altLang="en-US" sz="2400" dirty="0">
                <a:ea typeface="ＭＳ Ｐゴシック" panose="020B0600070205080204" pitchFamily="34" charset="-128"/>
              </a:rPr>
              <a:t> in book</a:t>
            </a:r>
          </a:p>
          <a:p>
            <a:endParaRPr lang="zh-CN" altLang="en-US" dirty="0"/>
          </a:p>
        </p:txBody>
      </p:sp>
      <p:sp>
        <p:nvSpPr>
          <p:cNvPr id="4" name="日期占位符 3">
            <a:extLst>
              <a:ext uri="{FF2B5EF4-FFF2-40B4-BE49-F238E27FC236}">
                <a16:creationId xmlns:a16="http://schemas.microsoft.com/office/drawing/2014/main" id="{1856F236-F903-4053-964F-752002180EF5}"/>
              </a:ext>
            </a:extLst>
          </p:cNvPr>
          <p:cNvSpPr>
            <a:spLocks noGrp="1"/>
          </p:cNvSpPr>
          <p:nvPr>
            <p:ph type="dt" sz="half" idx="10"/>
          </p:nvPr>
        </p:nvSpPr>
        <p:spPr/>
        <p:txBody>
          <a:bodyPr/>
          <a:lstStyle/>
          <a:p>
            <a:fld id="{AFFF2EA1-C042-4439-83BA-82C5FB9FDD58}"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DFF74F02-4292-4C54-87BC-AA3029F92273}"/>
              </a:ext>
            </a:extLst>
          </p:cNvPr>
          <p:cNvSpPr>
            <a:spLocks noGrp="1"/>
          </p:cNvSpPr>
          <p:nvPr>
            <p:ph type="sldNum" sz="quarter" idx="12"/>
          </p:nvPr>
        </p:nvSpPr>
        <p:spPr/>
        <p:txBody>
          <a:bodyPr/>
          <a:lstStyle/>
          <a:p>
            <a:fld id="{47C4BD23-150C-4A56-8E66-9482A3FB2E80}" type="slidenum">
              <a:rPr lang="zh-CN" altLang="en-US" smtClean="0"/>
              <a:pPr/>
              <a:t>69</a:t>
            </a:fld>
            <a:endParaRPr lang="zh-CN" altLang="en-US" dirty="0"/>
          </a:p>
        </p:txBody>
      </p:sp>
    </p:spTree>
    <p:extLst>
      <p:ext uri="{BB962C8B-B14F-4D97-AF65-F5344CB8AC3E}">
        <p14:creationId xmlns:p14="http://schemas.microsoft.com/office/powerpoint/2010/main" val="1301808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52BEFA1-2878-456D-A5F0-81CE9610B667}"/>
              </a:ext>
            </a:extLst>
          </p:cNvPr>
          <p:cNvSpPr>
            <a:spLocks noGrp="1"/>
          </p:cNvSpPr>
          <p:nvPr>
            <p:ph type="sldNum" sz="quarter" idx="12"/>
          </p:nvPr>
        </p:nvSpPr>
        <p:spPr/>
        <p:txBody>
          <a:bodyPr/>
          <a:lstStyle/>
          <a:p>
            <a:fld id="{47C4BD23-150C-4A56-8E66-9482A3FB2E80}" type="slidenum">
              <a:rPr lang="zh-CN" altLang="en-US" smtClean="0"/>
              <a:t>7</a:t>
            </a:fld>
            <a:endParaRPr lang="zh-CN" altLang="en-US"/>
          </a:p>
        </p:txBody>
      </p:sp>
      <p:sp>
        <p:nvSpPr>
          <p:cNvPr id="4" name="日期占位符 3">
            <a:extLst>
              <a:ext uri="{FF2B5EF4-FFF2-40B4-BE49-F238E27FC236}">
                <a16:creationId xmlns:a16="http://schemas.microsoft.com/office/drawing/2014/main" id="{399FEE81-84A3-4F62-8D22-B2C36A4C6CF7}"/>
              </a:ext>
            </a:extLst>
          </p:cNvPr>
          <p:cNvSpPr>
            <a:spLocks noGrp="1"/>
          </p:cNvSpPr>
          <p:nvPr>
            <p:ph type="dt" sz="half" idx="10"/>
          </p:nvPr>
        </p:nvSpPr>
        <p:spPr/>
        <p:txBody>
          <a:bodyPr/>
          <a:lstStyle/>
          <a:p>
            <a:fld id="{F15FF324-7A8C-4182-8382-B8C19D701633}" type="datetime1">
              <a:rPr lang="zh-CN" altLang="en-US" smtClean="0"/>
              <a:t>2021/10/18</a:t>
            </a:fld>
            <a:endParaRPr lang="zh-CN" altLang="en-US" dirty="0"/>
          </a:p>
        </p:txBody>
      </p:sp>
      <p:pic>
        <p:nvPicPr>
          <p:cNvPr id="61" name="Picture 2">
            <a:extLst>
              <a:ext uri="{FF2B5EF4-FFF2-40B4-BE49-F238E27FC236}">
                <a16:creationId xmlns:a16="http://schemas.microsoft.com/office/drawing/2014/main" id="{847E6BDA-8139-4067-BB20-458BF97409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509" y="0"/>
            <a:ext cx="7300912" cy="680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 name="TextBox 6">
            <a:extLst>
              <a:ext uri="{FF2B5EF4-FFF2-40B4-BE49-F238E27FC236}">
                <a16:creationId xmlns:a16="http://schemas.microsoft.com/office/drawing/2014/main" id="{37DBB44B-DCCE-4BA7-96B0-D5B0A14961CD}"/>
              </a:ext>
            </a:extLst>
          </p:cNvPr>
          <p:cNvSpPr txBox="1">
            <a:spLocks noChangeArrowheads="1"/>
          </p:cNvSpPr>
          <p:nvPr/>
        </p:nvSpPr>
        <p:spPr bwMode="auto">
          <a:xfrm>
            <a:off x="7981191" y="4879975"/>
            <a:ext cx="364824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dirty="0">
                <a:latin typeface="+mn-lt"/>
              </a:rPr>
              <a:t>Fig.5.1 </a:t>
            </a:r>
            <a:r>
              <a:rPr lang="en-US" altLang="en-US" dirty="0">
                <a:latin typeface="+mn-lt"/>
              </a:rPr>
              <a:t>JDBC Code for  </a:t>
            </a:r>
          </a:p>
          <a:p>
            <a:pPr eaLnBrk="1" hangingPunct="1"/>
            <a:r>
              <a:rPr lang="en-US" altLang="en-US" dirty="0">
                <a:solidFill>
                  <a:srgbClr val="FF0000"/>
                </a:solidFill>
                <a:latin typeface="+mn-lt"/>
              </a:rPr>
              <a:t>Older Versions of Java/JDBC</a:t>
            </a:r>
            <a:endParaRPr lang="zh-CN" altLang="en-US" dirty="0">
              <a:solidFill>
                <a:srgbClr val="FF0000"/>
              </a:solidFill>
              <a:latin typeface="+mn-lt"/>
            </a:endParaRPr>
          </a:p>
        </p:txBody>
      </p:sp>
      <p:sp>
        <p:nvSpPr>
          <p:cNvPr id="63" name="椭圆 7">
            <a:extLst>
              <a:ext uri="{FF2B5EF4-FFF2-40B4-BE49-F238E27FC236}">
                <a16:creationId xmlns:a16="http://schemas.microsoft.com/office/drawing/2014/main" id="{5B29E748-5E3B-47C4-809C-45E3B0717B6F}"/>
              </a:ext>
            </a:extLst>
          </p:cNvPr>
          <p:cNvSpPr>
            <a:spLocks noChangeArrowheads="1"/>
          </p:cNvSpPr>
          <p:nvPr/>
        </p:nvSpPr>
        <p:spPr bwMode="auto">
          <a:xfrm>
            <a:off x="3215659" y="1073150"/>
            <a:ext cx="503237" cy="215900"/>
          </a:xfrm>
          <a:prstGeom prst="ellipse">
            <a:avLst/>
          </a:prstGeom>
          <a:noFill/>
          <a:ln w="952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64" name="椭圆 9">
            <a:extLst>
              <a:ext uri="{FF2B5EF4-FFF2-40B4-BE49-F238E27FC236}">
                <a16:creationId xmlns:a16="http://schemas.microsoft.com/office/drawing/2014/main" id="{160F5ECD-D086-489F-AE3C-DC9C4D737CEF}"/>
              </a:ext>
            </a:extLst>
          </p:cNvPr>
          <p:cNvSpPr>
            <a:spLocks noChangeArrowheads="1"/>
          </p:cNvSpPr>
          <p:nvPr/>
        </p:nvSpPr>
        <p:spPr bwMode="auto">
          <a:xfrm>
            <a:off x="3087071" y="1720850"/>
            <a:ext cx="503238" cy="215900"/>
          </a:xfrm>
          <a:prstGeom prst="ellipse">
            <a:avLst/>
          </a:prstGeom>
          <a:noFill/>
          <a:ln w="952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65" name="椭圆 10">
            <a:extLst>
              <a:ext uri="{FF2B5EF4-FFF2-40B4-BE49-F238E27FC236}">
                <a16:creationId xmlns:a16="http://schemas.microsoft.com/office/drawing/2014/main" id="{D1F27D19-B6E3-46C9-BACB-30F0EA1D5A10}"/>
              </a:ext>
            </a:extLst>
          </p:cNvPr>
          <p:cNvSpPr>
            <a:spLocks noChangeArrowheads="1"/>
          </p:cNvSpPr>
          <p:nvPr/>
        </p:nvSpPr>
        <p:spPr bwMode="auto">
          <a:xfrm>
            <a:off x="2963246" y="3433762"/>
            <a:ext cx="503238" cy="215900"/>
          </a:xfrm>
          <a:prstGeom prst="ellipse">
            <a:avLst/>
          </a:prstGeom>
          <a:noFill/>
          <a:ln w="952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cxnSp>
        <p:nvCxnSpPr>
          <p:cNvPr id="66" name="直接连接符 11">
            <a:extLst>
              <a:ext uri="{FF2B5EF4-FFF2-40B4-BE49-F238E27FC236}">
                <a16:creationId xmlns:a16="http://schemas.microsoft.com/office/drawing/2014/main" id="{58C60A7D-B6C9-454D-98B8-2F3AE4C97D71}"/>
              </a:ext>
            </a:extLst>
          </p:cNvPr>
          <p:cNvCxnSpPr>
            <a:cxnSpLocks noChangeShapeType="1"/>
          </p:cNvCxnSpPr>
          <p:nvPr/>
        </p:nvCxnSpPr>
        <p:spPr bwMode="auto">
          <a:xfrm flipH="1">
            <a:off x="3791921" y="1289050"/>
            <a:ext cx="2592388" cy="0"/>
          </a:xfrm>
          <a:prstGeom prst="line">
            <a:avLst/>
          </a:prstGeom>
          <a:noFill/>
          <a:ln w="28575" algn="ctr">
            <a:solidFill>
              <a:srgbClr val="993300"/>
            </a:solidFill>
            <a:miter lim="800000"/>
            <a:headEnd/>
            <a:tailEnd/>
          </a:ln>
          <a:extLst>
            <a:ext uri="{909E8E84-426E-40DD-AFC4-6F175D3DCCD1}">
              <a14:hiddenFill xmlns:a14="http://schemas.microsoft.com/office/drawing/2010/main">
                <a:noFill/>
              </a14:hiddenFill>
            </a:ext>
          </a:extLst>
        </p:spPr>
      </p:cxnSp>
      <p:cxnSp>
        <p:nvCxnSpPr>
          <p:cNvPr id="67" name="直接连接符 14">
            <a:extLst>
              <a:ext uri="{FF2B5EF4-FFF2-40B4-BE49-F238E27FC236}">
                <a16:creationId xmlns:a16="http://schemas.microsoft.com/office/drawing/2014/main" id="{394EC7C6-8409-4B82-8472-8E409A306777}"/>
              </a:ext>
            </a:extLst>
          </p:cNvPr>
          <p:cNvCxnSpPr>
            <a:cxnSpLocks noChangeShapeType="1"/>
          </p:cNvCxnSpPr>
          <p:nvPr/>
        </p:nvCxnSpPr>
        <p:spPr bwMode="auto">
          <a:xfrm flipH="1">
            <a:off x="2294909" y="2728912"/>
            <a:ext cx="647700" cy="0"/>
          </a:xfrm>
          <a:prstGeom prst="line">
            <a:avLst/>
          </a:prstGeom>
          <a:noFill/>
          <a:ln w="9525"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直接连接符 20">
            <a:extLst>
              <a:ext uri="{FF2B5EF4-FFF2-40B4-BE49-F238E27FC236}">
                <a16:creationId xmlns:a16="http://schemas.microsoft.com/office/drawing/2014/main" id="{E18B56F0-EE4D-4110-970A-8A35025A6610}"/>
              </a:ext>
            </a:extLst>
          </p:cNvPr>
          <p:cNvCxnSpPr>
            <a:cxnSpLocks noChangeShapeType="1"/>
          </p:cNvCxnSpPr>
          <p:nvPr/>
        </p:nvCxnSpPr>
        <p:spPr bwMode="auto">
          <a:xfrm flipH="1">
            <a:off x="5239721" y="1441450"/>
            <a:ext cx="1296988" cy="0"/>
          </a:xfrm>
          <a:prstGeom prst="line">
            <a:avLst/>
          </a:prstGeom>
          <a:noFill/>
          <a:ln w="9525"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 name="直接连接符 21">
            <a:extLst>
              <a:ext uri="{FF2B5EF4-FFF2-40B4-BE49-F238E27FC236}">
                <a16:creationId xmlns:a16="http://schemas.microsoft.com/office/drawing/2014/main" id="{DB1B9EEE-44FE-46F7-8C1C-A6FF64B31758}"/>
              </a:ext>
            </a:extLst>
          </p:cNvPr>
          <p:cNvCxnSpPr>
            <a:cxnSpLocks noChangeShapeType="1"/>
          </p:cNvCxnSpPr>
          <p:nvPr/>
        </p:nvCxnSpPr>
        <p:spPr bwMode="auto">
          <a:xfrm flipH="1">
            <a:off x="1671021" y="5907087"/>
            <a:ext cx="752475" cy="0"/>
          </a:xfrm>
          <a:prstGeom prst="line">
            <a:avLst/>
          </a:prstGeom>
          <a:noFill/>
          <a:ln w="9525"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 name="直接连接符 23">
            <a:extLst>
              <a:ext uri="{FF2B5EF4-FFF2-40B4-BE49-F238E27FC236}">
                <a16:creationId xmlns:a16="http://schemas.microsoft.com/office/drawing/2014/main" id="{FA413F0C-2C74-45E3-9E81-92C57CF4BDC0}"/>
              </a:ext>
            </a:extLst>
          </p:cNvPr>
          <p:cNvCxnSpPr>
            <a:cxnSpLocks noChangeShapeType="1"/>
          </p:cNvCxnSpPr>
          <p:nvPr/>
        </p:nvCxnSpPr>
        <p:spPr bwMode="auto">
          <a:xfrm flipH="1">
            <a:off x="5026996" y="1033462"/>
            <a:ext cx="1296988" cy="0"/>
          </a:xfrm>
          <a:prstGeom prst="line">
            <a:avLst/>
          </a:prstGeom>
          <a:noFill/>
          <a:ln w="28575" algn="ctr">
            <a:solidFill>
              <a:srgbClr val="993300"/>
            </a:solidFill>
            <a:miter lim="800000"/>
            <a:headEnd/>
            <a:tailEnd/>
          </a:ln>
          <a:extLst>
            <a:ext uri="{909E8E84-426E-40DD-AFC4-6F175D3DCCD1}">
              <a14:hiddenFill xmlns:a14="http://schemas.microsoft.com/office/drawing/2010/main">
                <a:noFill/>
              </a14:hiddenFill>
            </a:ext>
          </a:extLst>
        </p:spPr>
      </p:cxnSp>
      <p:sp>
        <p:nvSpPr>
          <p:cNvPr id="71" name="TextBox 1">
            <a:extLst>
              <a:ext uri="{FF2B5EF4-FFF2-40B4-BE49-F238E27FC236}">
                <a16:creationId xmlns:a16="http://schemas.microsoft.com/office/drawing/2014/main" id="{B538FBF6-2696-4CAB-A958-394E17C614A2}"/>
              </a:ext>
            </a:extLst>
          </p:cNvPr>
          <p:cNvSpPr txBox="1">
            <a:spLocks noChangeArrowheads="1"/>
          </p:cNvSpPr>
          <p:nvPr/>
        </p:nvSpPr>
        <p:spPr bwMode="auto">
          <a:xfrm>
            <a:off x="7042249" y="1045368"/>
            <a:ext cx="1655762" cy="522287"/>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400" dirty="0">
                <a:latin typeface="+mn-lt"/>
                <a:ea typeface="ＭＳ Ｐゴシック" pitchFamily="34" charset="-128"/>
                <a:cs typeface="Times New Roman" pitchFamily="18" charset="0"/>
              </a:rPr>
              <a:t>URL/machine to be connected</a:t>
            </a:r>
            <a:endParaRPr lang="zh-CN" altLang="en-US" sz="1400" dirty="0">
              <a:latin typeface="+mn-lt"/>
              <a:ea typeface="ＭＳ Ｐゴシック" pitchFamily="34" charset="-128"/>
              <a:cs typeface="Times New Roman" pitchFamily="18" charset="0"/>
            </a:endParaRPr>
          </a:p>
        </p:txBody>
      </p:sp>
      <p:cxnSp>
        <p:nvCxnSpPr>
          <p:cNvPr id="72" name="直接箭头连接符 3">
            <a:extLst>
              <a:ext uri="{FF2B5EF4-FFF2-40B4-BE49-F238E27FC236}">
                <a16:creationId xmlns:a16="http://schemas.microsoft.com/office/drawing/2014/main" id="{F566D9F4-F10F-41BD-AD3E-E418EC263D51}"/>
              </a:ext>
            </a:extLst>
          </p:cNvPr>
          <p:cNvCxnSpPr>
            <a:cxnSpLocks noChangeShapeType="1"/>
            <a:stCxn id="71" idx="1"/>
          </p:cNvCxnSpPr>
          <p:nvPr/>
        </p:nvCxnSpPr>
        <p:spPr bwMode="auto">
          <a:xfrm flipH="1">
            <a:off x="6625610" y="1306512"/>
            <a:ext cx="416639" cy="52388"/>
          </a:xfrm>
          <a:prstGeom prst="straightConnector1">
            <a:avLst/>
          </a:prstGeom>
          <a:noFill/>
          <a:ln w="9525" algn="ctr">
            <a:solidFill>
              <a:srgbClr val="9933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3" name="TextBox 18">
            <a:extLst>
              <a:ext uri="{FF2B5EF4-FFF2-40B4-BE49-F238E27FC236}">
                <a16:creationId xmlns:a16="http://schemas.microsoft.com/office/drawing/2014/main" id="{B3590C5F-E059-436C-8882-FD68111ED324}"/>
              </a:ext>
            </a:extLst>
          </p:cNvPr>
          <p:cNvSpPr txBox="1">
            <a:spLocks noChangeArrowheads="1"/>
          </p:cNvSpPr>
          <p:nvPr/>
        </p:nvSpPr>
        <p:spPr bwMode="auto">
          <a:xfrm>
            <a:off x="320059" y="1828800"/>
            <a:ext cx="1609725" cy="307975"/>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400">
                <a:latin typeface="+mn-lt"/>
              </a:rPr>
              <a:t>Statement handle</a:t>
            </a:r>
            <a:endParaRPr lang="zh-CN" altLang="en-US" sz="1400">
              <a:latin typeface="+mn-lt"/>
            </a:endParaRPr>
          </a:p>
        </p:txBody>
      </p:sp>
      <p:cxnSp>
        <p:nvCxnSpPr>
          <p:cNvPr id="74" name="直接箭头连接符 19">
            <a:extLst>
              <a:ext uri="{FF2B5EF4-FFF2-40B4-BE49-F238E27FC236}">
                <a16:creationId xmlns:a16="http://schemas.microsoft.com/office/drawing/2014/main" id="{66A5BC7A-0648-4619-9ED2-32E3600D794A}"/>
              </a:ext>
            </a:extLst>
          </p:cNvPr>
          <p:cNvCxnSpPr>
            <a:cxnSpLocks noChangeShapeType="1"/>
            <a:stCxn id="73" idx="3"/>
            <a:endCxn id="64" idx="3"/>
          </p:cNvCxnSpPr>
          <p:nvPr/>
        </p:nvCxnSpPr>
        <p:spPr bwMode="auto">
          <a:xfrm flipV="1">
            <a:off x="1929784" y="1905000"/>
            <a:ext cx="1230312" cy="77787"/>
          </a:xfrm>
          <a:prstGeom prst="straightConnector1">
            <a:avLst/>
          </a:prstGeom>
          <a:noFill/>
          <a:ln w="9525"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5" name="矩形 6">
            <a:extLst>
              <a:ext uri="{FF2B5EF4-FFF2-40B4-BE49-F238E27FC236}">
                <a16:creationId xmlns:a16="http://schemas.microsoft.com/office/drawing/2014/main" id="{DD018D07-FE6E-41A5-B768-CD127DCE0ED5}"/>
              </a:ext>
            </a:extLst>
          </p:cNvPr>
          <p:cNvSpPr>
            <a:spLocks noChangeArrowheads="1"/>
          </p:cNvSpPr>
          <p:nvPr/>
        </p:nvSpPr>
        <p:spPr bwMode="auto">
          <a:xfrm>
            <a:off x="3590309" y="3343275"/>
            <a:ext cx="1712912" cy="274637"/>
          </a:xfrm>
          <a:prstGeom prst="rect">
            <a:avLst/>
          </a:prstGeom>
          <a:noFill/>
          <a:ln w="28575" algn="ctr">
            <a:solidFill>
              <a:srgbClr val="99330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76" name="矩形 24">
            <a:extLst>
              <a:ext uri="{FF2B5EF4-FFF2-40B4-BE49-F238E27FC236}">
                <a16:creationId xmlns:a16="http://schemas.microsoft.com/office/drawing/2014/main" id="{9E939B14-38F2-489E-9744-A4A23ACD95F6}"/>
              </a:ext>
            </a:extLst>
          </p:cNvPr>
          <p:cNvSpPr>
            <a:spLocks noChangeArrowheads="1"/>
          </p:cNvSpPr>
          <p:nvPr/>
        </p:nvSpPr>
        <p:spPr bwMode="auto">
          <a:xfrm>
            <a:off x="2617171" y="2081212"/>
            <a:ext cx="1830388" cy="268288"/>
          </a:xfrm>
          <a:prstGeom prst="rect">
            <a:avLst/>
          </a:prstGeom>
          <a:noFill/>
          <a:ln w="28575" algn="ctr">
            <a:solidFill>
              <a:srgbClr val="99330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77" name="TextBox 25">
            <a:extLst>
              <a:ext uri="{FF2B5EF4-FFF2-40B4-BE49-F238E27FC236}">
                <a16:creationId xmlns:a16="http://schemas.microsoft.com/office/drawing/2014/main" id="{874B7AEC-57CC-4ABD-B556-44B075337739}"/>
              </a:ext>
            </a:extLst>
          </p:cNvPr>
          <p:cNvSpPr txBox="1">
            <a:spLocks noChangeArrowheads="1"/>
          </p:cNvSpPr>
          <p:nvPr/>
        </p:nvSpPr>
        <p:spPr bwMode="auto">
          <a:xfrm>
            <a:off x="407371" y="2728912"/>
            <a:ext cx="1223690" cy="307777"/>
          </a:xfrm>
          <a:prstGeom prst="rect">
            <a:avLst/>
          </a:prstGeom>
          <a:solidFill>
            <a:srgbClr val="FFFF00"/>
          </a:solidFill>
          <a:ln w="12700">
            <a:solidFill>
              <a:srgbClr val="993300"/>
            </a:solidFill>
            <a:prstDash val="sysDash"/>
            <a:miter lim="800000"/>
            <a:headEnd/>
            <a:tailEnd/>
          </a:ln>
        </p:spPr>
        <p:txBody>
          <a:bodyPr>
            <a:spAutoFit/>
          </a:bodyPr>
          <a:lstStyle>
            <a:defPPr>
              <a:defRPr lang="zh-CN"/>
            </a:defPPr>
            <a:lvl1pPr>
              <a:defRPr kumimoji="1" sz="1400">
                <a:latin typeface="Tahoma" pitchFamily="34" charset="0"/>
                <a:ea typeface="宋体" pitchFamily="2" charset="-122"/>
              </a:defRPr>
            </a:lvl1pPr>
            <a:lvl2pPr marL="742950" indent="-285750" eaLnBrk="0" hangingPunct="0">
              <a:defRPr kumimoji="1" sz="2400">
                <a:latin typeface="Tahoma" pitchFamily="34" charset="0"/>
                <a:ea typeface="宋体" pitchFamily="2" charset="-122"/>
              </a:defRPr>
            </a:lvl2pPr>
            <a:lvl3pPr marL="1143000" indent="-228600" eaLnBrk="0" hangingPunct="0">
              <a:defRPr kumimoji="1" sz="2400">
                <a:latin typeface="Tahoma" pitchFamily="34" charset="0"/>
                <a:ea typeface="宋体" pitchFamily="2" charset="-122"/>
              </a:defRPr>
            </a:lvl3pPr>
            <a:lvl4pPr marL="1600200" indent="-228600" eaLnBrk="0" hangingPunct="0">
              <a:defRPr kumimoji="1" sz="2400">
                <a:latin typeface="Tahoma" pitchFamily="34" charset="0"/>
                <a:ea typeface="宋体" pitchFamily="2" charset="-122"/>
              </a:defRPr>
            </a:lvl4pPr>
            <a:lvl5pPr marL="2057400" indent="-228600" eaLnBrk="0" hangingPunct="0">
              <a:defRPr kumimoji="1" sz="2400">
                <a:latin typeface="Tahoma" pitchFamily="34" charset="0"/>
                <a:ea typeface="宋体" pitchFamily="2" charset="-122"/>
              </a:defRPr>
            </a:lvl5pPr>
            <a:lvl6pPr marL="2514600" indent="-228600" eaLnBrk="0" fontAlgn="base" hangingPunct="0">
              <a:spcBef>
                <a:spcPct val="0"/>
              </a:spcBef>
              <a:spcAft>
                <a:spcPct val="0"/>
              </a:spcAft>
              <a:defRPr kumimoji="1" sz="2400">
                <a:latin typeface="Tahoma" pitchFamily="34" charset="0"/>
                <a:ea typeface="宋体" pitchFamily="2" charset="-122"/>
              </a:defRPr>
            </a:lvl6pPr>
            <a:lvl7pPr marL="2971800" indent="-228600" eaLnBrk="0" fontAlgn="base" hangingPunct="0">
              <a:spcBef>
                <a:spcPct val="0"/>
              </a:spcBef>
              <a:spcAft>
                <a:spcPct val="0"/>
              </a:spcAft>
              <a:defRPr kumimoji="1" sz="2400">
                <a:latin typeface="Tahoma" pitchFamily="34" charset="0"/>
                <a:ea typeface="宋体" pitchFamily="2" charset="-122"/>
              </a:defRPr>
            </a:lvl7pPr>
            <a:lvl8pPr marL="3429000" indent="-228600" eaLnBrk="0" fontAlgn="base" hangingPunct="0">
              <a:spcBef>
                <a:spcPct val="0"/>
              </a:spcBef>
              <a:spcAft>
                <a:spcPct val="0"/>
              </a:spcAft>
              <a:defRPr kumimoji="1" sz="2400">
                <a:latin typeface="Tahoma" pitchFamily="34" charset="0"/>
                <a:ea typeface="宋体" pitchFamily="2" charset="-122"/>
              </a:defRPr>
            </a:lvl8pPr>
            <a:lvl9pPr marL="3886200" indent="-228600" eaLnBrk="0" fontAlgn="base" hangingPunct="0">
              <a:spcBef>
                <a:spcPct val="0"/>
              </a:spcBef>
              <a:spcAft>
                <a:spcPct val="0"/>
              </a:spcAft>
              <a:defRPr kumimoji="1" sz="2400">
                <a:latin typeface="Tahoma" pitchFamily="34" charset="0"/>
                <a:ea typeface="宋体" pitchFamily="2" charset="-122"/>
              </a:defRPr>
            </a:lvl9pPr>
          </a:lstStyle>
          <a:p>
            <a:r>
              <a:rPr lang="en-US" altLang="zh-CN">
                <a:latin typeface="+mn-lt"/>
              </a:rPr>
              <a:t>5</a:t>
            </a:r>
            <a:r>
              <a:rPr lang="en-US" altLang="zh-CN" dirty="0">
                <a:latin typeface="+mn-lt"/>
              </a:rPr>
              <a:t>. </a:t>
            </a:r>
            <a:r>
              <a:rPr lang="zh-CN" altLang="en-US" dirty="0">
                <a:latin typeface="+mn-lt"/>
              </a:rPr>
              <a:t>捕获异常</a:t>
            </a:r>
          </a:p>
        </p:txBody>
      </p:sp>
      <p:cxnSp>
        <p:nvCxnSpPr>
          <p:cNvPr id="78" name="直接箭头连接符 26">
            <a:extLst>
              <a:ext uri="{FF2B5EF4-FFF2-40B4-BE49-F238E27FC236}">
                <a16:creationId xmlns:a16="http://schemas.microsoft.com/office/drawing/2014/main" id="{38028572-46A8-44B2-93FC-0F764D2415E0}"/>
              </a:ext>
            </a:extLst>
          </p:cNvPr>
          <p:cNvCxnSpPr>
            <a:cxnSpLocks noChangeShapeType="1"/>
            <a:stCxn id="77" idx="3"/>
          </p:cNvCxnSpPr>
          <p:nvPr/>
        </p:nvCxnSpPr>
        <p:spPr bwMode="auto">
          <a:xfrm flipV="1">
            <a:off x="1631061" y="2728912"/>
            <a:ext cx="792435" cy="153889"/>
          </a:xfrm>
          <a:prstGeom prst="straightConnector1">
            <a:avLst/>
          </a:prstGeom>
          <a:noFill/>
          <a:ln w="9525"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9" name="TextBox 28">
            <a:extLst>
              <a:ext uri="{FF2B5EF4-FFF2-40B4-BE49-F238E27FC236}">
                <a16:creationId xmlns:a16="http://schemas.microsoft.com/office/drawing/2014/main" id="{B214D420-D6E1-44D7-A805-897DA657E353}"/>
              </a:ext>
            </a:extLst>
          </p:cNvPr>
          <p:cNvSpPr txBox="1">
            <a:spLocks noChangeArrowheads="1"/>
          </p:cNvSpPr>
          <p:nvPr/>
        </p:nvSpPr>
        <p:spPr bwMode="auto">
          <a:xfrm>
            <a:off x="4007821" y="261937"/>
            <a:ext cx="2617788" cy="307975"/>
          </a:xfrm>
          <a:prstGeom prst="rect">
            <a:avLst/>
          </a:prstGeom>
          <a:solidFill>
            <a:srgbClr val="FFFF00"/>
          </a:solidFill>
          <a:ln w="12700">
            <a:solidFill>
              <a:srgbClr val="993300"/>
            </a:solidFill>
            <a:prstDash val="sysDash"/>
            <a:miter lim="800000"/>
            <a:headEnd/>
            <a:tailEnd/>
          </a:ln>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400" dirty="0">
                <a:latin typeface="+mn-lt"/>
              </a:rPr>
              <a:t>1.</a:t>
            </a:r>
            <a:r>
              <a:rPr lang="zh-CN" altLang="en-US" sz="1400" dirty="0">
                <a:latin typeface="+mn-lt"/>
              </a:rPr>
              <a:t>选择</a:t>
            </a:r>
            <a:r>
              <a:rPr lang="en-US" altLang="zh-CN" sz="1400" dirty="0">
                <a:latin typeface="+mn-lt"/>
              </a:rPr>
              <a:t>JDBC</a:t>
            </a:r>
            <a:r>
              <a:rPr lang="zh-CN" altLang="en-US" sz="1400" dirty="0">
                <a:latin typeface="+mn-lt"/>
              </a:rPr>
              <a:t>驱动，</a:t>
            </a:r>
            <a:r>
              <a:rPr lang="en-US" altLang="zh-CN" sz="1400" dirty="0">
                <a:latin typeface="+mn-lt"/>
              </a:rPr>
              <a:t>Fig.5.0.2</a:t>
            </a:r>
            <a:endParaRPr lang="zh-CN" altLang="en-US" sz="1400" dirty="0">
              <a:latin typeface="+mn-lt"/>
            </a:endParaRPr>
          </a:p>
        </p:txBody>
      </p:sp>
      <p:cxnSp>
        <p:nvCxnSpPr>
          <p:cNvPr id="80" name="直接箭头连接符 29">
            <a:extLst>
              <a:ext uri="{FF2B5EF4-FFF2-40B4-BE49-F238E27FC236}">
                <a16:creationId xmlns:a16="http://schemas.microsoft.com/office/drawing/2014/main" id="{CC5CC460-A1E7-4A91-8D8A-72A5D8CE9467}"/>
              </a:ext>
            </a:extLst>
          </p:cNvPr>
          <p:cNvCxnSpPr>
            <a:cxnSpLocks noChangeShapeType="1"/>
          </p:cNvCxnSpPr>
          <p:nvPr/>
        </p:nvCxnSpPr>
        <p:spPr bwMode="auto">
          <a:xfrm>
            <a:off x="5760421" y="576262"/>
            <a:ext cx="96838" cy="307975"/>
          </a:xfrm>
          <a:prstGeom prst="straightConnector1">
            <a:avLst/>
          </a:prstGeom>
          <a:noFill/>
          <a:ln w="9525" algn="ctr">
            <a:solidFill>
              <a:srgbClr val="9933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1" name="TextBox 32">
            <a:extLst>
              <a:ext uri="{FF2B5EF4-FFF2-40B4-BE49-F238E27FC236}">
                <a16:creationId xmlns:a16="http://schemas.microsoft.com/office/drawing/2014/main" id="{A823F204-3CD0-4D21-AEB6-F95314CD63C2}"/>
              </a:ext>
            </a:extLst>
          </p:cNvPr>
          <p:cNvSpPr txBox="1">
            <a:spLocks noChangeArrowheads="1"/>
          </p:cNvSpPr>
          <p:nvPr/>
        </p:nvSpPr>
        <p:spPr bwMode="auto">
          <a:xfrm>
            <a:off x="6803409" y="576262"/>
            <a:ext cx="1163637" cy="307975"/>
          </a:xfrm>
          <a:prstGeom prst="rect">
            <a:avLst/>
          </a:prstGeom>
          <a:solidFill>
            <a:srgbClr val="FFFF00"/>
          </a:solidFill>
          <a:ln w="12700">
            <a:solidFill>
              <a:srgbClr val="993300"/>
            </a:solidFill>
            <a:prstDash val="sysDash"/>
            <a:miter lim="800000"/>
            <a:headEnd/>
            <a:tailEnd/>
          </a:ln>
        </p:spPr>
        <p:txBody>
          <a:bodyPr>
            <a:spAutoFit/>
          </a:bodyPr>
          <a:lstStyle>
            <a:defPPr>
              <a:defRPr lang="zh-CN"/>
            </a:defPPr>
            <a:lvl1pPr>
              <a:defRPr kumimoji="1" sz="1400">
                <a:latin typeface="Tahoma" pitchFamily="34" charset="0"/>
                <a:ea typeface="宋体" pitchFamily="2" charset="-122"/>
              </a:defRPr>
            </a:lvl1pPr>
            <a:lvl2pPr marL="742950" indent="-285750" eaLnBrk="0" hangingPunct="0">
              <a:defRPr kumimoji="1" sz="2400">
                <a:latin typeface="Tahoma" pitchFamily="34" charset="0"/>
                <a:ea typeface="宋体" pitchFamily="2" charset="-122"/>
              </a:defRPr>
            </a:lvl2pPr>
            <a:lvl3pPr marL="1143000" indent="-228600" eaLnBrk="0" hangingPunct="0">
              <a:defRPr kumimoji="1" sz="2400">
                <a:latin typeface="Tahoma" pitchFamily="34" charset="0"/>
                <a:ea typeface="宋体" pitchFamily="2" charset="-122"/>
              </a:defRPr>
            </a:lvl3pPr>
            <a:lvl4pPr marL="1600200" indent="-228600" eaLnBrk="0" hangingPunct="0">
              <a:defRPr kumimoji="1" sz="2400">
                <a:latin typeface="Tahoma" pitchFamily="34" charset="0"/>
                <a:ea typeface="宋体" pitchFamily="2" charset="-122"/>
              </a:defRPr>
            </a:lvl4pPr>
            <a:lvl5pPr marL="2057400" indent="-228600" eaLnBrk="0" hangingPunct="0">
              <a:defRPr kumimoji="1" sz="2400">
                <a:latin typeface="Tahoma" pitchFamily="34" charset="0"/>
                <a:ea typeface="宋体" pitchFamily="2" charset="-122"/>
              </a:defRPr>
            </a:lvl5pPr>
            <a:lvl6pPr marL="2514600" indent="-228600" eaLnBrk="0" fontAlgn="base" hangingPunct="0">
              <a:spcBef>
                <a:spcPct val="0"/>
              </a:spcBef>
              <a:spcAft>
                <a:spcPct val="0"/>
              </a:spcAft>
              <a:defRPr kumimoji="1" sz="2400">
                <a:latin typeface="Tahoma" pitchFamily="34" charset="0"/>
                <a:ea typeface="宋体" pitchFamily="2" charset="-122"/>
              </a:defRPr>
            </a:lvl6pPr>
            <a:lvl7pPr marL="2971800" indent="-228600" eaLnBrk="0" fontAlgn="base" hangingPunct="0">
              <a:spcBef>
                <a:spcPct val="0"/>
              </a:spcBef>
              <a:spcAft>
                <a:spcPct val="0"/>
              </a:spcAft>
              <a:defRPr kumimoji="1" sz="2400">
                <a:latin typeface="Tahoma" pitchFamily="34" charset="0"/>
                <a:ea typeface="宋体" pitchFamily="2" charset="-122"/>
              </a:defRPr>
            </a:lvl7pPr>
            <a:lvl8pPr marL="3429000" indent="-228600" eaLnBrk="0" fontAlgn="base" hangingPunct="0">
              <a:spcBef>
                <a:spcPct val="0"/>
              </a:spcBef>
              <a:spcAft>
                <a:spcPct val="0"/>
              </a:spcAft>
              <a:defRPr kumimoji="1" sz="2400">
                <a:latin typeface="Tahoma" pitchFamily="34" charset="0"/>
                <a:ea typeface="宋体" pitchFamily="2" charset="-122"/>
              </a:defRPr>
            </a:lvl8pPr>
            <a:lvl9pPr marL="3886200" indent="-228600" eaLnBrk="0" fontAlgn="base" hangingPunct="0">
              <a:spcBef>
                <a:spcPct val="0"/>
              </a:spcBef>
              <a:spcAft>
                <a:spcPct val="0"/>
              </a:spcAft>
              <a:defRPr kumimoji="1" sz="2400">
                <a:latin typeface="Tahoma" pitchFamily="34" charset="0"/>
                <a:ea typeface="宋体" pitchFamily="2" charset="-122"/>
              </a:defRPr>
            </a:lvl9pPr>
          </a:lstStyle>
          <a:p>
            <a:r>
              <a:rPr lang="en-US" altLang="zh-CN">
                <a:latin typeface="+mn-lt"/>
              </a:rPr>
              <a:t>2.</a:t>
            </a:r>
            <a:r>
              <a:rPr lang="zh-CN" altLang="en-US">
                <a:latin typeface="+mn-lt"/>
              </a:rPr>
              <a:t>创建连接</a:t>
            </a:r>
          </a:p>
        </p:txBody>
      </p:sp>
      <p:cxnSp>
        <p:nvCxnSpPr>
          <p:cNvPr id="82" name="直接箭头连接符 11">
            <a:extLst>
              <a:ext uri="{FF2B5EF4-FFF2-40B4-BE49-F238E27FC236}">
                <a16:creationId xmlns:a16="http://schemas.microsoft.com/office/drawing/2014/main" id="{C2BB54AA-63C2-4D90-9F83-B853FFD83D61}"/>
              </a:ext>
            </a:extLst>
          </p:cNvPr>
          <p:cNvCxnSpPr>
            <a:cxnSpLocks noChangeShapeType="1"/>
          </p:cNvCxnSpPr>
          <p:nvPr/>
        </p:nvCxnSpPr>
        <p:spPr bwMode="auto">
          <a:xfrm flipH="1">
            <a:off x="6239846" y="738187"/>
            <a:ext cx="563563" cy="519113"/>
          </a:xfrm>
          <a:prstGeom prst="straightConnector1">
            <a:avLst/>
          </a:prstGeom>
          <a:noFill/>
          <a:ln w="9525" algn="ctr">
            <a:solidFill>
              <a:srgbClr val="9933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 name="TextBox 36">
            <a:extLst>
              <a:ext uri="{FF2B5EF4-FFF2-40B4-BE49-F238E27FC236}">
                <a16:creationId xmlns:a16="http://schemas.microsoft.com/office/drawing/2014/main" id="{A0A1FFF0-915E-43D0-81B0-A6F912F685AD}"/>
              </a:ext>
            </a:extLst>
          </p:cNvPr>
          <p:cNvSpPr txBox="1">
            <a:spLocks noChangeArrowheads="1"/>
          </p:cNvSpPr>
          <p:nvPr/>
        </p:nvSpPr>
        <p:spPr bwMode="auto">
          <a:xfrm>
            <a:off x="6508134" y="1658937"/>
            <a:ext cx="1458912" cy="307975"/>
          </a:xfrm>
          <a:prstGeom prst="rect">
            <a:avLst/>
          </a:prstGeom>
          <a:solidFill>
            <a:srgbClr val="FFFF00"/>
          </a:solidFill>
          <a:ln w="12700">
            <a:solidFill>
              <a:srgbClr val="993300"/>
            </a:solidFill>
            <a:prstDash val="sysDash"/>
            <a:miter lim="800000"/>
            <a:headEnd/>
            <a:tailEnd/>
          </a:ln>
        </p:spPr>
        <p:txBody>
          <a:bodyPr>
            <a:spAutoFit/>
          </a:bodyPr>
          <a:lstStyle>
            <a:defPPr>
              <a:defRPr lang="zh-CN"/>
            </a:defPPr>
            <a:lvl1pPr>
              <a:defRPr kumimoji="1" sz="1400">
                <a:latin typeface="Tahoma" pitchFamily="34" charset="0"/>
                <a:ea typeface="宋体" pitchFamily="2" charset="-122"/>
              </a:defRPr>
            </a:lvl1pPr>
            <a:lvl2pPr marL="742950" indent="-285750" eaLnBrk="0" hangingPunct="0">
              <a:defRPr kumimoji="1" sz="2400">
                <a:latin typeface="Tahoma" pitchFamily="34" charset="0"/>
                <a:ea typeface="宋体" pitchFamily="2" charset="-122"/>
              </a:defRPr>
            </a:lvl2pPr>
            <a:lvl3pPr marL="1143000" indent="-228600" eaLnBrk="0" hangingPunct="0">
              <a:defRPr kumimoji="1" sz="2400">
                <a:latin typeface="Tahoma" pitchFamily="34" charset="0"/>
                <a:ea typeface="宋体" pitchFamily="2" charset="-122"/>
              </a:defRPr>
            </a:lvl3pPr>
            <a:lvl4pPr marL="1600200" indent="-228600" eaLnBrk="0" hangingPunct="0">
              <a:defRPr kumimoji="1" sz="2400">
                <a:latin typeface="Tahoma" pitchFamily="34" charset="0"/>
                <a:ea typeface="宋体" pitchFamily="2" charset="-122"/>
              </a:defRPr>
            </a:lvl4pPr>
            <a:lvl5pPr marL="2057400" indent="-228600" eaLnBrk="0" hangingPunct="0">
              <a:defRPr kumimoji="1" sz="2400">
                <a:latin typeface="Tahoma" pitchFamily="34" charset="0"/>
                <a:ea typeface="宋体" pitchFamily="2" charset="-122"/>
              </a:defRPr>
            </a:lvl5pPr>
            <a:lvl6pPr marL="2514600" indent="-228600" eaLnBrk="0" fontAlgn="base" hangingPunct="0">
              <a:spcBef>
                <a:spcPct val="0"/>
              </a:spcBef>
              <a:spcAft>
                <a:spcPct val="0"/>
              </a:spcAft>
              <a:defRPr kumimoji="1" sz="2400">
                <a:latin typeface="Tahoma" pitchFamily="34" charset="0"/>
                <a:ea typeface="宋体" pitchFamily="2" charset="-122"/>
              </a:defRPr>
            </a:lvl6pPr>
            <a:lvl7pPr marL="2971800" indent="-228600" eaLnBrk="0" fontAlgn="base" hangingPunct="0">
              <a:spcBef>
                <a:spcPct val="0"/>
              </a:spcBef>
              <a:spcAft>
                <a:spcPct val="0"/>
              </a:spcAft>
              <a:defRPr kumimoji="1" sz="2400">
                <a:latin typeface="Tahoma" pitchFamily="34" charset="0"/>
                <a:ea typeface="宋体" pitchFamily="2" charset="-122"/>
              </a:defRPr>
            </a:lvl7pPr>
            <a:lvl8pPr marL="3429000" indent="-228600" eaLnBrk="0" fontAlgn="base" hangingPunct="0">
              <a:spcBef>
                <a:spcPct val="0"/>
              </a:spcBef>
              <a:spcAft>
                <a:spcPct val="0"/>
              </a:spcAft>
              <a:defRPr kumimoji="1" sz="2400">
                <a:latin typeface="Tahoma" pitchFamily="34" charset="0"/>
                <a:ea typeface="宋体" pitchFamily="2" charset="-122"/>
              </a:defRPr>
            </a:lvl8pPr>
            <a:lvl9pPr marL="3886200" indent="-228600" eaLnBrk="0" fontAlgn="base" hangingPunct="0">
              <a:spcBef>
                <a:spcPct val="0"/>
              </a:spcBef>
              <a:spcAft>
                <a:spcPct val="0"/>
              </a:spcAft>
              <a:defRPr kumimoji="1" sz="2400">
                <a:latin typeface="Tahoma" pitchFamily="34" charset="0"/>
                <a:ea typeface="宋体" pitchFamily="2" charset="-122"/>
              </a:defRPr>
            </a:lvl9pPr>
          </a:lstStyle>
          <a:p>
            <a:r>
              <a:rPr lang="en-US" altLang="zh-CN" dirty="0">
                <a:latin typeface="+mn-lt"/>
              </a:rPr>
              <a:t>3.</a:t>
            </a:r>
            <a:r>
              <a:rPr lang="zh-CN" altLang="en-US" dirty="0">
                <a:latin typeface="+mn-lt"/>
              </a:rPr>
              <a:t>创建语句</a:t>
            </a:r>
            <a:r>
              <a:rPr lang="en-US" altLang="zh-CN" dirty="0" err="1">
                <a:latin typeface="+mn-lt"/>
              </a:rPr>
              <a:t>stmt</a:t>
            </a:r>
            <a:endParaRPr lang="zh-CN" altLang="en-US" dirty="0">
              <a:latin typeface="+mn-lt"/>
            </a:endParaRPr>
          </a:p>
        </p:txBody>
      </p:sp>
      <p:cxnSp>
        <p:nvCxnSpPr>
          <p:cNvPr id="84" name="直接箭头连接符 14">
            <a:extLst>
              <a:ext uri="{FF2B5EF4-FFF2-40B4-BE49-F238E27FC236}">
                <a16:creationId xmlns:a16="http://schemas.microsoft.com/office/drawing/2014/main" id="{78BC90B4-C15C-4AF6-9CD2-D65A6C0F4DDE}"/>
              </a:ext>
            </a:extLst>
          </p:cNvPr>
          <p:cNvCxnSpPr>
            <a:cxnSpLocks noChangeShapeType="1"/>
            <a:endCxn id="92" idx="3"/>
          </p:cNvCxnSpPr>
          <p:nvPr/>
        </p:nvCxnSpPr>
        <p:spPr bwMode="auto">
          <a:xfrm flipH="1">
            <a:off x="5857259" y="1812925"/>
            <a:ext cx="650875" cy="0"/>
          </a:xfrm>
          <a:prstGeom prst="straightConnector1">
            <a:avLst/>
          </a:prstGeom>
          <a:noFill/>
          <a:ln w="9525"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5" name="TextBox 39">
            <a:extLst>
              <a:ext uri="{FF2B5EF4-FFF2-40B4-BE49-F238E27FC236}">
                <a16:creationId xmlns:a16="http://schemas.microsoft.com/office/drawing/2014/main" id="{EAE9D02D-CB72-41E0-B9B1-DBC194D932F1}"/>
              </a:ext>
            </a:extLst>
          </p:cNvPr>
          <p:cNvSpPr txBox="1">
            <a:spLocks noChangeArrowheads="1"/>
          </p:cNvSpPr>
          <p:nvPr/>
        </p:nvSpPr>
        <p:spPr bwMode="auto">
          <a:xfrm>
            <a:off x="762971" y="1306512"/>
            <a:ext cx="908050" cy="307975"/>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1400">
                <a:latin typeface="+mn-lt"/>
              </a:rPr>
              <a:t>连接名字</a:t>
            </a:r>
          </a:p>
        </p:txBody>
      </p:sp>
      <p:cxnSp>
        <p:nvCxnSpPr>
          <p:cNvPr id="86" name="直接箭头连接符 16">
            <a:extLst>
              <a:ext uri="{FF2B5EF4-FFF2-40B4-BE49-F238E27FC236}">
                <a16:creationId xmlns:a16="http://schemas.microsoft.com/office/drawing/2014/main" id="{8A3FA53A-FF72-467C-8467-552ED5424557}"/>
              </a:ext>
            </a:extLst>
          </p:cNvPr>
          <p:cNvCxnSpPr>
            <a:cxnSpLocks noChangeShapeType="1"/>
            <a:stCxn id="85" idx="3"/>
            <a:endCxn id="63" idx="3"/>
          </p:cNvCxnSpPr>
          <p:nvPr/>
        </p:nvCxnSpPr>
        <p:spPr bwMode="auto">
          <a:xfrm flipV="1">
            <a:off x="1671021" y="1257300"/>
            <a:ext cx="1617663" cy="203200"/>
          </a:xfrm>
          <a:prstGeom prst="straightConnector1">
            <a:avLst/>
          </a:prstGeom>
          <a:noFill/>
          <a:ln w="9525"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7" name="TextBox 44">
            <a:extLst>
              <a:ext uri="{FF2B5EF4-FFF2-40B4-BE49-F238E27FC236}">
                <a16:creationId xmlns:a16="http://schemas.microsoft.com/office/drawing/2014/main" id="{09A2BF5F-5845-48F5-ACFD-5A4473B22582}"/>
              </a:ext>
            </a:extLst>
          </p:cNvPr>
          <p:cNvSpPr txBox="1">
            <a:spLocks noChangeArrowheads="1"/>
          </p:cNvSpPr>
          <p:nvPr/>
        </p:nvSpPr>
        <p:spPr bwMode="auto">
          <a:xfrm>
            <a:off x="7392371" y="2820987"/>
            <a:ext cx="1990725" cy="522288"/>
          </a:xfrm>
          <a:prstGeom prst="rect">
            <a:avLst/>
          </a:prstGeom>
          <a:solidFill>
            <a:srgbClr val="FFFF00"/>
          </a:solidFill>
          <a:ln w="12700">
            <a:solidFill>
              <a:srgbClr val="993300"/>
            </a:solidFill>
            <a:prstDash val="sysDash"/>
            <a:miter lim="800000"/>
            <a:headEnd/>
            <a:tailEnd/>
          </a:ln>
        </p:spPr>
        <p:txBody>
          <a:bodyPr>
            <a:spAutoFit/>
          </a:bodyPr>
          <a:lstStyle>
            <a:defPPr>
              <a:defRPr lang="zh-CN"/>
            </a:defPPr>
            <a:lvl1pPr>
              <a:defRPr kumimoji="1" sz="1400">
                <a:latin typeface="Tahoma" pitchFamily="34" charset="0"/>
                <a:ea typeface="宋体" pitchFamily="2" charset="-122"/>
              </a:defRPr>
            </a:lvl1pPr>
            <a:lvl2pPr marL="742950" indent="-285750" eaLnBrk="0" hangingPunct="0">
              <a:defRPr kumimoji="1" sz="2400">
                <a:latin typeface="Tahoma" pitchFamily="34" charset="0"/>
                <a:ea typeface="宋体" pitchFamily="2" charset="-122"/>
              </a:defRPr>
            </a:lvl2pPr>
            <a:lvl3pPr marL="1143000" indent="-228600" eaLnBrk="0" hangingPunct="0">
              <a:defRPr kumimoji="1" sz="2400">
                <a:latin typeface="Tahoma" pitchFamily="34" charset="0"/>
                <a:ea typeface="宋体" pitchFamily="2" charset="-122"/>
              </a:defRPr>
            </a:lvl3pPr>
            <a:lvl4pPr marL="1600200" indent="-228600" eaLnBrk="0" hangingPunct="0">
              <a:defRPr kumimoji="1" sz="2400">
                <a:latin typeface="Tahoma" pitchFamily="34" charset="0"/>
                <a:ea typeface="宋体" pitchFamily="2" charset="-122"/>
              </a:defRPr>
            </a:lvl4pPr>
            <a:lvl5pPr marL="2057400" indent="-228600" eaLnBrk="0" hangingPunct="0">
              <a:defRPr kumimoji="1" sz="2400">
                <a:latin typeface="Tahoma" pitchFamily="34" charset="0"/>
                <a:ea typeface="宋体" pitchFamily="2" charset="-122"/>
              </a:defRPr>
            </a:lvl5pPr>
            <a:lvl6pPr marL="2514600" indent="-228600" eaLnBrk="0" fontAlgn="base" hangingPunct="0">
              <a:spcBef>
                <a:spcPct val="0"/>
              </a:spcBef>
              <a:spcAft>
                <a:spcPct val="0"/>
              </a:spcAft>
              <a:defRPr kumimoji="1" sz="2400">
                <a:latin typeface="Tahoma" pitchFamily="34" charset="0"/>
                <a:ea typeface="宋体" pitchFamily="2" charset="-122"/>
              </a:defRPr>
            </a:lvl6pPr>
            <a:lvl7pPr marL="2971800" indent="-228600" eaLnBrk="0" fontAlgn="base" hangingPunct="0">
              <a:spcBef>
                <a:spcPct val="0"/>
              </a:spcBef>
              <a:spcAft>
                <a:spcPct val="0"/>
              </a:spcAft>
              <a:defRPr kumimoji="1" sz="2400">
                <a:latin typeface="Tahoma" pitchFamily="34" charset="0"/>
                <a:ea typeface="宋体" pitchFamily="2" charset="-122"/>
              </a:defRPr>
            </a:lvl7pPr>
            <a:lvl8pPr marL="3429000" indent="-228600" eaLnBrk="0" fontAlgn="base" hangingPunct="0">
              <a:spcBef>
                <a:spcPct val="0"/>
              </a:spcBef>
              <a:spcAft>
                <a:spcPct val="0"/>
              </a:spcAft>
              <a:defRPr kumimoji="1" sz="2400">
                <a:latin typeface="Tahoma" pitchFamily="34" charset="0"/>
                <a:ea typeface="宋体" pitchFamily="2" charset="-122"/>
              </a:defRPr>
            </a:lvl8pPr>
            <a:lvl9pPr marL="3886200" indent="-228600" eaLnBrk="0" fontAlgn="base" hangingPunct="0">
              <a:spcBef>
                <a:spcPct val="0"/>
              </a:spcBef>
              <a:spcAft>
                <a:spcPct val="0"/>
              </a:spcAft>
              <a:defRPr kumimoji="1" sz="2400">
                <a:latin typeface="Tahoma" pitchFamily="34" charset="0"/>
                <a:ea typeface="宋体" pitchFamily="2" charset="-122"/>
              </a:defRPr>
            </a:lvl9pPr>
          </a:lstStyle>
          <a:p>
            <a:r>
              <a:rPr lang="en-US" altLang="zh-CN" dirty="0">
                <a:latin typeface="+mn-lt"/>
              </a:rPr>
              <a:t>4.Ship SQL query</a:t>
            </a:r>
            <a:r>
              <a:rPr lang="zh-CN" altLang="en-US" dirty="0">
                <a:latin typeface="+mn-lt"/>
              </a:rPr>
              <a:t> </a:t>
            </a:r>
            <a:r>
              <a:rPr lang="en-US" altLang="zh-CN" dirty="0">
                <a:latin typeface="+mn-lt"/>
              </a:rPr>
              <a:t>through </a:t>
            </a:r>
            <a:r>
              <a:rPr lang="en-US" altLang="zh-CN" dirty="0" err="1">
                <a:latin typeface="+mn-lt"/>
              </a:rPr>
              <a:t>stmt</a:t>
            </a:r>
            <a:r>
              <a:rPr lang="en-US" altLang="zh-CN" dirty="0">
                <a:latin typeface="+mn-lt"/>
              </a:rPr>
              <a:t> to DBMS</a:t>
            </a:r>
          </a:p>
        </p:txBody>
      </p:sp>
      <p:cxnSp>
        <p:nvCxnSpPr>
          <p:cNvPr id="88" name="直接箭头连接符 45">
            <a:extLst>
              <a:ext uri="{FF2B5EF4-FFF2-40B4-BE49-F238E27FC236}">
                <a16:creationId xmlns:a16="http://schemas.microsoft.com/office/drawing/2014/main" id="{1CF17D2C-F258-4451-96E6-490AB68B02CE}"/>
              </a:ext>
            </a:extLst>
          </p:cNvPr>
          <p:cNvCxnSpPr>
            <a:cxnSpLocks noChangeShapeType="1"/>
            <a:endCxn id="75" idx="3"/>
          </p:cNvCxnSpPr>
          <p:nvPr/>
        </p:nvCxnSpPr>
        <p:spPr bwMode="auto">
          <a:xfrm flipH="1">
            <a:off x="5303221" y="3194050"/>
            <a:ext cx="2093913" cy="287337"/>
          </a:xfrm>
          <a:prstGeom prst="straightConnector1">
            <a:avLst/>
          </a:prstGeom>
          <a:noFill/>
          <a:ln w="9525" algn="ctr">
            <a:solidFill>
              <a:srgbClr val="9933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 name="直接箭头连接符 48">
            <a:extLst>
              <a:ext uri="{FF2B5EF4-FFF2-40B4-BE49-F238E27FC236}">
                <a16:creationId xmlns:a16="http://schemas.microsoft.com/office/drawing/2014/main" id="{33FC9BEA-C651-4FE0-AB63-ECCA0F5B2B19}"/>
              </a:ext>
            </a:extLst>
          </p:cNvPr>
          <p:cNvCxnSpPr>
            <a:cxnSpLocks noChangeShapeType="1"/>
            <a:stCxn id="87" idx="1"/>
          </p:cNvCxnSpPr>
          <p:nvPr/>
        </p:nvCxnSpPr>
        <p:spPr bwMode="auto">
          <a:xfrm flipH="1" flipV="1">
            <a:off x="4447559" y="2238375"/>
            <a:ext cx="2944812" cy="844550"/>
          </a:xfrm>
          <a:prstGeom prst="straightConnector1">
            <a:avLst/>
          </a:prstGeom>
          <a:noFill/>
          <a:ln w="9525" algn="ctr">
            <a:solidFill>
              <a:srgbClr val="9933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0" name="TextBox 50">
            <a:extLst>
              <a:ext uri="{FF2B5EF4-FFF2-40B4-BE49-F238E27FC236}">
                <a16:creationId xmlns:a16="http://schemas.microsoft.com/office/drawing/2014/main" id="{948615C0-BF50-43B5-B25E-3F76B24FFA9C}"/>
              </a:ext>
            </a:extLst>
          </p:cNvPr>
          <p:cNvSpPr txBox="1">
            <a:spLocks noChangeArrowheads="1"/>
          </p:cNvSpPr>
          <p:nvPr/>
        </p:nvSpPr>
        <p:spPr bwMode="auto">
          <a:xfrm>
            <a:off x="623271" y="3727450"/>
            <a:ext cx="742950" cy="306387"/>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1400">
                <a:latin typeface="+mn-lt"/>
              </a:rPr>
              <a:t>结果集</a:t>
            </a:r>
          </a:p>
        </p:txBody>
      </p:sp>
      <p:cxnSp>
        <p:nvCxnSpPr>
          <p:cNvPr id="91" name="直接箭头连接符 9215">
            <a:extLst>
              <a:ext uri="{FF2B5EF4-FFF2-40B4-BE49-F238E27FC236}">
                <a16:creationId xmlns:a16="http://schemas.microsoft.com/office/drawing/2014/main" id="{55521BA3-F44C-4B73-9E8E-F66045CA31A5}"/>
              </a:ext>
            </a:extLst>
          </p:cNvPr>
          <p:cNvCxnSpPr>
            <a:cxnSpLocks noChangeShapeType="1"/>
            <a:stCxn id="90" idx="3"/>
            <a:endCxn id="65" idx="3"/>
          </p:cNvCxnSpPr>
          <p:nvPr/>
        </p:nvCxnSpPr>
        <p:spPr bwMode="auto">
          <a:xfrm flipV="1">
            <a:off x="1366221" y="3617912"/>
            <a:ext cx="1670050" cy="263525"/>
          </a:xfrm>
          <a:prstGeom prst="straightConnector1">
            <a:avLst/>
          </a:prstGeom>
          <a:noFill/>
          <a:ln w="9525"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 name="矩形 58">
            <a:extLst>
              <a:ext uri="{FF2B5EF4-FFF2-40B4-BE49-F238E27FC236}">
                <a16:creationId xmlns:a16="http://schemas.microsoft.com/office/drawing/2014/main" id="{21116596-9A26-42FB-ABFB-885AE31493A9}"/>
              </a:ext>
            </a:extLst>
          </p:cNvPr>
          <p:cNvSpPr>
            <a:spLocks noChangeArrowheads="1"/>
          </p:cNvSpPr>
          <p:nvPr/>
        </p:nvSpPr>
        <p:spPr bwMode="auto">
          <a:xfrm>
            <a:off x="3718896" y="1658937"/>
            <a:ext cx="2138363" cy="307975"/>
          </a:xfrm>
          <a:prstGeom prst="rect">
            <a:avLst/>
          </a:prstGeom>
          <a:noFill/>
          <a:ln w="28575" algn="ctr">
            <a:solidFill>
              <a:srgbClr val="99330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93" name="矩形 65">
            <a:extLst>
              <a:ext uri="{FF2B5EF4-FFF2-40B4-BE49-F238E27FC236}">
                <a16:creationId xmlns:a16="http://schemas.microsoft.com/office/drawing/2014/main" id="{649F8AE5-9B7D-4AC1-BA85-B39AE75B56A0}"/>
              </a:ext>
            </a:extLst>
          </p:cNvPr>
          <p:cNvSpPr>
            <a:spLocks noChangeArrowheads="1"/>
          </p:cNvSpPr>
          <p:nvPr/>
        </p:nvSpPr>
        <p:spPr bwMode="auto">
          <a:xfrm>
            <a:off x="2675909" y="4240212"/>
            <a:ext cx="1258887" cy="274638"/>
          </a:xfrm>
          <a:prstGeom prst="rect">
            <a:avLst/>
          </a:prstGeom>
          <a:noFill/>
          <a:ln w="28575" algn="ctr">
            <a:solidFill>
              <a:srgbClr val="99330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94" name="TextBox 66">
            <a:extLst>
              <a:ext uri="{FF2B5EF4-FFF2-40B4-BE49-F238E27FC236}">
                <a16:creationId xmlns:a16="http://schemas.microsoft.com/office/drawing/2014/main" id="{E404691D-2FB9-4503-879F-E36CD7EE834E}"/>
              </a:ext>
            </a:extLst>
          </p:cNvPr>
          <p:cNvSpPr txBox="1">
            <a:spLocks noChangeArrowheads="1"/>
          </p:cNvSpPr>
          <p:nvPr/>
        </p:nvSpPr>
        <p:spPr bwMode="auto">
          <a:xfrm>
            <a:off x="324821" y="4416425"/>
            <a:ext cx="1604963" cy="523220"/>
          </a:xfrm>
          <a:prstGeom prst="rect">
            <a:avLst/>
          </a:prstGeom>
          <a:solidFill>
            <a:srgbClr val="FFFF00"/>
          </a:solidFill>
          <a:ln w="12700">
            <a:solidFill>
              <a:srgbClr val="993300"/>
            </a:solidFill>
            <a:prstDash val="sysDash"/>
            <a:miter lim="800000"/>
            <a:headEnd/>
            <a:tailEnd/>
          </a:ln>
        </p:spPr>
        <p:txBody>
          <a:bodyPr>
            <a:spAutoFit/>
          </a:bodyPr>
          <a:lstStyle>
            <a:defPPr>
              <a:defRPr lang="zh-CN"/>
            </a:defPPr>
            <a:lvl1pPr>
              <a:defRPr kumimoji="1" sz="1400">
                <a:latin typeface="Tahoma" pitchFamily="34" charset="0"/>
                <a:ea typeface="宋体" pitchFamily="2" charset="-122"/>
              </a:defRPr>
            </a:lvl1pPr>
            <a:lvl2pPr marL="742950" indent="-285750" eaLnBrk="0" hangingPunct="0">
              <a:defRPr kumimoji="1" sz="2400">
                <a:latin typeface="Tahoma" pitchFamily="34" charset="0"/>
                <a:ea typeface="宋体" pitchFamily="2" charset="-122"/>
              </a:defRPr>
            </a:lvl2pPr>
            <a:lvl3pPr marL="1143000" indent="-228600" eaLnBrk="0" hangingPunct="0">
              <a:defRPr kumimoji="1" sz="2400">
                <a:latin typeface="Tahoma" pitchFamily="34" charset="0"/>
                <a:ea typeface="宋体" pitchFamily="2" charset="-122"/>
              </a:defRPr>
            </a:lvl3pPr>
            <a:lvl4pPr marL="1600200" indent="-228600" eaLnBrk="0" hangingPunct="0">
              <a:defRPr kumimoji="1" sz="2400">
                <a:latin typeface="Tahoma" pitchFamily="34" charset="0"/>
                <a:ea typeface="宋体" pitchFamily="2" charset="-122"/>
              </a:defRPr>
            </a:lvl4pPr>
            <a:lvl5pPr marL="2057400" indent="-228600" eaLnBrk="0" hangingPunct="0">
              <a:defRPr kumimoji="1" sz="2400">
                <a:latin typeface="Tahoma" pitchFamily="34" charset="0"/>
                <a:ea typeface="宋体" pitchFamily="2" charset="-122"/>
              </a:defRPr>
            </a:lvl5pPr>
            <a:lvl6pPr marL="2514600" indent="-228600" eaLnBrk="0" fontAlgn="base" hangingPunct="0">
              <a:spcBef>
                <a:spcPct val="0"/>
              </a:spcBef>
              <a:spcAft>
                <a:spcPct val="0"/>
              </a:spcAft>
              <a:defRPr kumimoji="1" sz="2400">
                <a:latin typeface="Tahoma" pitchFamily="34" charset="0"/>
                <a:ea typeface="宋体" pitchFamily="2" charset="-122"/>
              </a:defRPr>
            </a:lvl6pPr>
            <a:lvl7pPr marL="2971800" indent="-228600" eaLnBrk="0" fontAlgn="base" hangingPunct="0">
              <a:spcBef>
                <a:spcPct val="0"/>
              </a:spcBef>
              <a:spcAft>
                <a:spcPct val="0"/>
              </a:spcAft>
              <a:defRPr kumimoji="1" sz="2400">
                <a:latin typeface="Tahoma" pitchFamily="34" charset="0"/>
                <a:ea typeface="宋体" pitchFamily="2" charset="-122"/>
              </a:defRPr>
            </a:lvl7pPr>
            <a:lvl8pPr marL="3429000" indent="-228600" eaLnBrk="0" fontAlgn="base" hangingPunct="0">
              <a:spcBef>
                <a:spcPct val="0"/>
              </a:spcBef>
              <a:spcAft>
                <a:spcPct val="0"/>
              </a:spcAft>
              <a:defRPr kumimoji="1" sz="2400">
                <a:latin typeface="Tahoma" pitchFamily="34" charset="0"/>
                <a:ea typeface="宋体" pitchFamily="2" charset="-122"/>
              </a:defRPr>
            </a:lvl8pPr>
            <a:lvl9pPr marL="3886200" indent="-228600" eaLnBrk="0" fontAlgn="base" hangingPunct="0">
              <a:spcBef>
                <a:spcPct val="0"/>
              </a:spcBef>
              <a:spcAft>
                <a:spcPct val="0"/>
              </a:spcAft>
              <a:defRPr kumimoji="1" sz="2400">
                <a:latin typeface="Tahoma" pitchFamily="34" charset="0"/>
                <a:ea typeface="宋体" pitchFamily="2" charset="-122"/>
              </a:defRPr>
            </a:lvl9pPr>
          </a:lstStyle>
          <a:p>
            <a:r>
              <a:rPr lang="en-US" altLang="zh-CN" dirty="0">
                <a:latin typeface="+mn-lt"/>
              </a:rPr>
              <a:t>6.</a:t>
            </a:r>
            <a:r>
              <a:rPr lang="zh-CN" altLang="en-US" dirty="0">
                <a:latin typeface="+mn-lt"/>
              </a:rPr>
              <a:t>判断是否有数据，取结果，输出</a:t>
            </a:r>
            <a:endParaRPr lang="en-US" altLang="zh-CN" dirty="0">
              <a:latin typeface="+mn-lt"/>
            </a:endParaRPr>
          </a:p>
        </p:txBody>
      </p:sp>
      <p:cxnSp>
        <p:nvCxnSpPr>
          <p:cNvPr id="95" name="直接箭头连接符 67">
            <a:extLst>
              <a:ext uri="{FF2B5EF4-FFF2-40B4-BE49-F238E27FC236}">
                <a16:creationId xmlns:a16="http://schemas.microsoft.com/office/drawing/2014/main" id="{7931BAD8-84F9-49A6-8CCA-04A6BF94EAB8}"/>
              </a:ext>
            </a:extLst>
          </p:cNvPr>
          <p:cNvCxnSpPr>
            <a:cxnSpLocks noChangeShapeType="1"/>
            <a:stCxn id="94" idx="3"/>
            <a:endCxn id="93" idx="1"/>
          </p:cNvCxnSpPr>
          <p:nvPr/>
        </p:nvCxnSpPr>
        <p:spPr bwMode="auto">
          <a:xfrm flipV="1">
            <a:off x="1929784" y="4377531"/>
            <a:ext cx="746125" cy="300504"/>
          </a:xfrm>
          <a:prstGeom prst="straightConnector1">
            <a:avLst/>
          </a:prstGeom>
          <a:noFill/>
          <a:ln w="9525" algn="ctr">
            <a:solidFill>
              <a:srgbClr val="9933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6" name="TextBox 69">
            <a:extLst>
              <a:ext uri="{FF2B5EF4-FFF2-40B4-BE49-F238E27FC236}">
                <a16:creationId xmlns:a16="http://schemas.microsoft.com/office/drawing/2014/main" id="{26AC58C1-0AFF-4B59-BAE6-8D5F6C378430}"/>
              </a:ext>
            </a:extLst>
          </p:cNvPr>
          <p:cNvSpPr txBox="1">
            <a:spLocks noChangeArrowheads="1"/>
          </p:cNvSpPr>
          <p:nvPr/>
        </p:nvSpPr>
        <p:spPr bwMode="auto">
          <a:xfrm>
            <a:off x="483571" y="5059362"/>
            <a:ext cx="1020763" cy="523875"/>
          </a:xfrm>
          <a:prstGeom prst="rect">
            <a:avLst/>
          </a:prstGeom>
          <a:solidFill>
            <a:srgbClr val="FFFF00"/>
          </a:solidFill>
          <a:ln w="12700">
            <a:solidFill>
              <a:srgbClr val="993300"/>
            </a:solidFill>
            <a:prstDash val="sysDash"/>
            <a:miter lim="800000"/>
            <a:headEnd/>
            <a:tailEnd/>
          </a:ln>
        </p:spPr>
        <p:txBody>
          <a:bodyPr>
            <a:spAutoFit/>
          </a:bodyPr>
          <a:lstStyle>
            <a:defPPr>
              <a:defRPr lang="zh-CN"/>
            </a:defPPr>
            <a:lvl1pPr>
              <a:defRPr kumimoji="1" sz="1400">
                <a:latin typeface="Tahoma" pitchFamily="34" charset="0"/>
                <a:ea typeface="宋体" pitchFamily="2" charset="-122"/>
              </a:defRPr>
            </a:lvl1pPr>
            <a:lvl2pPr marL="742950" indent="-285750" eaLnBrk="0" hangingPunct="0">
              <a:defRPr kumimoji="1" sz="2400">
                <a:latin typeface="Tahoma" pitchFamily="34" charset="0"/>
                <a:ea typeface="宋体" pitchFamily="2" charset="-122"/>
              </a:defRPr>
            </a:lvl2pPr>
            <a:lvl3pPr marL="1143000" indent="-228600" eaLnBrk="0" hangingPunct="0">
              <a:defRPr kumimoji="1" sz="2400">
                <a:latin typeface="Tahoma" pitchFamily="34" charset="0"/>
                <a:ea typeface="宋体" pitchFamily="2" charset="-122"/>
              </a:defRPr>
            </a:lvl3pPr>
            <a:lvl4pPr marL="1600200" indent="-228600" eaLnBrk="0" hangingPunct="0">
              <a:defRPr kumimoji="1" sz="2400">
                <a:latin typeface="Tahoma" pitchFamily="34" charset="0"/>
                <a:ea typeface="宋体" pitchFamily="2" charset="-122"/>
              </a:defRPr>
            </a:lvl4pPr>
            <a:lvl5pPr marL="2057400" indent="-228600" eaLnBrk="0" hangingPunct="0">
              <a:defRPr kumimoji="1" sz="2400">
                <a:latin typeface="Tahoma" pitchFamily="34" charset="0"/>
                <a:ea typeface="宋体" pitchFamily="2" charset="-122"/>
              </a:defRPr>
            </a:lvl5pPr>
            <a:lvl6pPr marL="2514600" indent="-228600" eaLnBrk="0" fontAlgn="base" hangingPunct="0">
              <a:spcBef>
                <a:spcPct val="0"/>
              </a:spcBef>
              <a:spcAft>
                <a:spcPct val="0"/>
              </a:spcAft>
              <a:defRPr kumimoji="1" sz="2400">
                <a:latin typeface="Tahoma" pitchFamily="34" charset="0"/>
                <a:ea typeface="宋体" pitchFamily="2" charset="-122"/>
              </a:defRPr>
            </a:lvl6pPr>
            <a:lvl7pPr marL="2971800" indent="-228600" eaLnBrk="0" fontAlgn="base" hangingPunct="0">
              <a:spcBef>
                <a:spcPct val="0"/>
              </a:spcBef>
              <a:spcAft>
                <a:spcPct val="0"/>
              </a:spcAft>
              <a:defRPr kumimoji="1" sz="2400">
                <a:latin typeface="Tahoma" pitchFamily="34" charset="0"/>
                <a:ea typeface="宋体" pitchFamily="2" charset="-122"/>
              </a:defRPr>
            </a:lvl7pPr>
            <a:lvl8pPr marL="3429000" indent="-228600" eaLnBrk="0" fontAlgn="base" hangingPunct="0">
              <a:spcBef>
                <a:spcPct val="0"/>
              </a:spcBef>
              <a:spcAft>
                <a:spcPct val="0"/>
              </a:spcAft>
              <a:defRPr kumimoji="1" sz="2400">
                <a:latin typeface="Tahoma" pitchFamily="34" charset="0"/>
                <a:ea typeface="宋体" pitchFamily="2" charset="-122"/>
              </a:defRPr>
            </a:lvl8pPr>
            <a:lvl9pPr marL="3886200" indent="-228600" eaLnBrk="0" fontAlgn="base" hangingPunct="0">
              <a:spcBef>
                <a:spcPct val="0"/>
              </a:spcBef>
              <a:spcAft>
                <a:spcPct val="0"/>
              </a:spcAft>
              <a:defRPr kumimoji="1" sz="2400">
                <a:latin typeface="Tahoma" pitchFamily="34" charset="0"/>
                <a:ea typeface="宋体" pitchFamily="2" charset="-122"/>
              </a:defRPr>
            </a:lvl9pPr>
          </a:lstStyle>
          <a:p>
            <a:r>
              <a:rPr lang="en-US" altLang="zh-CN">
                <a:latin typeface="+mn-lt"/>
              </a:rPr>
              <a:t>7</a:t>
            </a:r>
            <a:r>
              <a:rPr lang="en-US" altLang="zh-CN" dirty="0">
                <a:latin typeface="+mn-lt"/>
              </a:rPr>
              <a:t>.</a:t>
            </a:r>
            <a:r>
              <a:rPr lang="zh-CN" altLang="en-US" dirty="0">
                <a:latin typeface="+mn-lt"/>
              </a:rPr>
              <a:t>关闭语句、连接</a:t>
            </a:r>
          </a:p>
        </p:txBody>
      </p:sp>
      <p:sp>
        <p:nvSpPr>
          <p:cNvPr id="97" name="矩形 70">
            <a:extLst>
              <a:ext uri="{FF2B5EF4-FFF2-40B4-BE49-F238E27FC236}">
                <a16:creationId xmlns:a16="http://schemas.microsoft.com/office/drawing/2014/main" id="{B797D678-BC4C-4298-8250-C0FFE155C421}"/>
              </a:ext>
            </a:extLst>
          </p:cNvPr>
          <p:cNvSpPr>
            <a:spLocks noChangeArrowheads="1"/>
          </p:cNvSpPr>
          <p:nvPr/>
        </p:nvSpPr>
        <p:spPr bwMode="auto">
          <a:xfrm>
            <a:off x="2079009" y="5105400"/>
            <a:ext cx="1260475" cy="431800"/>
          </a:xfrm>
          <a:prstGeom prst="rect">
            <a:avLst/>
          </a:prstGeom>
          <a:noFill/>
          <a:ln w="28575" algn="ctr">
            <a:solidFill>
              <a:srgbClr val="99330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cxnSp>
        <p:nvCxnSpPr>
          <p:cNvPr id="98" name="直接箭头连接符 71">
            <a:extLst>
              <a:ext uri="{FF2B5EF4-FFF2-40B4-BE49-F238E27FC236}">
                <a16:creationId xmlns:a16="http://schemas.microsoft.com/office/drawing/2014/main" id="{354C3B55-154F-41A0-8B3D-8A25179E0FCC}"/>
              </a:ext>
            </a:extLst>
          </p:cNvPr>
          <p:cNvCxnSpPr>
            <a:cxnSpLocks noChangeShapeType="1"/>
            <a:endCxn id="97" idx="1"/>
          </p:cNvCxnSpPr>
          <p:nvPr/>
        </p:nvCxnSpPr>
        <p:spPr bwMode="auto">
          <a:xfrm flipV="1">
            <a:off x="1464646" y="5321300"/>
            <a:ext cx="614363" cy="39687"/>
          </a:xfrm>
          <a:prstGeom prst="straightConnector1">
            <a:avLst/>
          </a:prstGeom>
          <a:noFill/>
          <a:ln w="9525" algn="ctr">
            <a:solidFill>
              <a:srgbClr val="9933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文本框 1">
            <a:extLst>
              <a:ext uri="{FF2B5EF4-FFF2-40B4-BE49-F238E27FC236}">
                <a16:creationId xmlns:a16="http://schemas.microsoft.com/office/drawing/2014/main" id="{929D87EE-5A43-45C3-AF04-18EFA1771A11}"/>
              </a:ext>
            </a:extLst>
          </p:cNvPr>
          <p:cNvSpPr txBox="1"/>
          <p:nvPr/>
        </p:nvSpPr>
        <p:spPr>
          <a:xfrm>
            <a:off x="9262663" y="880883"/>
            <a:ext cx="2507815" cy="1200329"/>
          </a:xfrm>
          <a:prstGeom prst="rect">
            <a:avLst/>
          </a:prstGeom>
          <a:solidFill>
            <a:schemeClr val="bg1">
              <a:lumMod val="95000"/>
            </a:schemeClr>
          </a:solidFill>
        </p:spPr>
        <p:txBody>
          <a:bodyPr wrap="square" rtlCol="0">
            <a:spAutoFit/>
          </a:bodyPr>
          <a:lstStyle/>
          <a:p>
            <a:r>
              <a:rPr lang="en-US" altLang="zh-CN" dirty="0">
                <a:ea typeface="ＭＳ Ｐゴシック" pitchFamily="34" charset="-128"/>
                <a:cs typeface="Times New Roman" pitchFamily="18" charset="0"/>
              </a:rPr>
              <a:t>class:       </a:t>
            </a:r>
            <a:r>
              <a:rPr lang="en-US" altLang="zh-CN" i="1" dirty="0" err="1">
                <a:solidFill>
                  <a:srgbClr val="FF0000"/>
                </a:solidFill>
                <a:cs typeface="Times New Roman" pitchFamily="18" charset="0"/>
              </a:rPr>
              <a:t>DriverManager</a:t>
            </a:r>
            <a:endParaRPr lang="zh-CN" altLang="en-US" i="1" dirty="0">
              <a:solidFill>
                <a:srgbClr val="FF0000"/>
              </a:solidFill>
              <a:cs typeface="Times New Roman" pitchFamily="18" charset="0"/>
            </a:endParaRPr>
          </a:p>
          <a:p>
            <a:r>
              <a:rPr lang="en-US" altLang="zh-CN" dirty="0">
                <a:ea typeface="ＭＳ Ｐゴシック" pitchFamily="34" charset="-128"/>
                <a:cs typeface="Times New Roman" pitchFamily="18" charset="0"/>
              </a:rPr>
              <a:t>method:  </a:t>
            </a:r>
            <a:r>
              <a:rPr lang="en-US" altLang="zh-CN" i="1" dirty="0" err="1">
                <a:solidFill>
                  <a:srgbClr val="FF0000"/>
                </a:solidFill>
                <a:cs typeface="Times New Roman" pitchFamily="18" charset="0"/>
              </a:rPr>
              <a:t>getConnection</a:t>
            </a:r>
            <a:endParaRPr lang="en-US" altLang="zh-CN" i="1" dirty="0">
              <a:solidFill>
                <a:srgbClr val="FF0000"/>
              </a:solidFill>
              <a:cs typeface="Times New Roman" pitchFamily="18" charset="0"/>
            </a:endParaRPr>
          </a:p>
          <a:p>
            <a:r>
              <a:rPr lang="en-US" altLang="zh-CN" dirty="0">
                <a:ea typeface="ＭＳ Ｐゴシック" pitchFamily="34" charset="-128"/>
                <a:cs typeface="Times New Roman" pitchFamily="18" charset="0"/>
              </a:rPr>
              <a:t>object:    </a:t>
            </a:r>
            <a:r>
              <a:rPr lang="en-US" altLang="zh-CN" i="1" dirty="0">
                <a:solidFill>
                  <a:srgbClr val="FF0000"/>
                </a:solidFill>
                <a:cs typeface="Times New Roman" pitchFamily="18" charset="0"/>
              </a:rPr>
              <a:t>statement</a:t>
            </a:r>
          </a:p>
          <a:p>
            <a:r>
              <a:rPr lang="en-US" altLang="zh-CN" dirty="0">
                <a:ea typeface="ＭＳ Ｐゴシック" pitchFamily="34" charset="-128"/>
                <a:cs typeface="Times New Roman" pitchFamily="18" charset="0"/>
              </a:rPr>
              <a:t>handle:   </a:t>
            </a:r>
            <a:r>
              <a:rPr lang="en-US" altLang="zh-CN" i="1" dirty="0" err="1">
                <a:solidFill>
                  <a:srgbClr val="FF0000"/>
                </a:solidFill>
                <a:cs typeface="Times New Roman" pitchFamily="18" charset="0"/>
              </a:rPr>
              <a:t>stmt</a:t>
            </a:r>
            <a:endParaRPr lang="en-US" altLang="zh-CN" i="1" dirty="0">
              <a:solidFill>
                <a:srgbClr val="FF0000"/>
              </a:solidFill>
              <a:cs typeface="Times New Roman" pitchFamily="18" charset="0"/>
            </a:endParaRPr>
          </a:p>
        </p:txBody>
      </p:sp>
    </p:spTree>
    <p:extLst>
      <p:ext uri="{BB962C8B-B14F-4D97-AF65-F5344CB8AC3E}">
        <p14:creationId xmlns:p14="http://schemas.microsoft.com/office/powerpoint/2010/main" val="10473837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1029BA-981A-4307-AB6E-1BE1863D5063}"/>
              </a:ext>
            </a:extLst>
          </p:cNvPr>
          <p:cNvSpPr>
            <a:spLocks noGrp="1"/>
          </p:cNvSpPr>
          <p:nvPr>
            <p:ph type="title"/>
          </p:nvPr>
        </p:nvSpPr>
        <p:spPr/>
        <p:txBody>
          <a:bodyPr/>
          <a:lstStyle/>
          <a:p>
            <a:r>
              <a:rPr lang="en-US" altLang="en-US" dirty="0">
                <a:effectLst>
                  <a:outerShdw blurRad="38100" dist="38100" dir="2700000" algn="tl">
                    <a:srgbClr val="C0C0C0"/>
                  </a:outerShdw>
                </a:effectLst>
              </a:rPr>
              <a:t>The Power of Recursion</a:t>
            </a:r>
            <a:endParaRPr lang="zh-CN" altLang="en-US" dirty="0"/>
          </a:p>
        </p:txBody>
      </p:sp>
      <p:sp>
        <p:nvSpPr>
          <p:cNvPr id="3" name="内容占位符 2">
            <a:extLst>
              <a:ext uri="{FF2B5EF4-FFF2-40B4-BE49-F238E27FC236}">
                <a16:creationId xmlns:a16="http://schemas.microsoft.com/office/drawing/2014/main" id="{87E52177-911B-478B-B033-CD452AA07B8B}"/>
              </a:ext>
            </a:extLst>
          </p:cNvPr>
          <p:cNvSpPr>
            <a:spLocks noGrp="1"/>
          </p:cNvSpPr>
          <p:nvPr>
            <p:ph idx="1"/>
          </p:nvPr>
        </p:nvSpPr>
        <p:spPr/>
        <p:txBody>
          <a:bodyPr/>
          <a:lstStyle/>
          <a:p>
            <a:r>
              <a:rPr lang="en-US" altLang="en-US" dirty="0"/>
              <a:t>Computing transitive closure using iteration, adding successive tuples to </a:t>
            </a:r>
            <a:r>
              <a:rPr lang="en-US" altLang="en-US" i="1" dirty="0" err="1"/>
              <a:t>rec_prereq</a:t>
            </a:r>
            <a:endParaRPr lang="en-US" altLang="en-US" i="1" dirty="0"/>
          </a:p>
          <a:p>
            <a:pPr lvl="1"/>
            <a:r>
              <a:rPr lang="en-US" altLang="en-US" dirty="0">
                <a:ea typeface="ＭＳ Ｐゴシック" panose="020B0600070205080204" pitchFamily="34" charset="-128"/>
              </a:rPr>
              <a:t>The next slide shows a </a:t>
            </a:r>
            <a:r>
              <a:rPr lang="en-US" altLang="en-US" i="1" dirty="0" err="1">
                <a:ea typeface="ＭＳ Ｐゴシック" panose="020B0600070205080204" pitchFamily="34" charset="-128"/>
              </a:rPr>
              <a:t>prereq</a:t>
            </a:r>
            <a:r>
              <a:rPr lang="en-US" altLang="en-US" dirty="0">
                <a:ea typeface="ＭＳ Ｐゴシック" panose="020B0600070205080204" pitchFamily="34" charset="-128"/>
              </a:rPr>
              <a:t> relation</a:t>
            </a:r>
          </a:p>
          <a:p>
            <a:pPr lvl="1"/>
            <a:r>
              <a:rPr lang="en-US" altLang="en-US" dirty="0">
                <a:ea typeface="ＭＳ Ｐゴシック" panose="020B0600070205080204" pitchFamily="34" charset="-128"/>
              </a:rPr>
              <a:t>Each step of the iterative process constructs an extended version of </a:t>
            </a:r>
            <a:r>
              <a:rPr lang="en-US" altLang="en-US" i="1" dirty="0" err="1">
                <a:ea typeface="ＭＳ Ｐゴシック" panose="020B0600070205080204" pitchFamily="34" charset="-128"/>
              </a:rPr>
              <a:t>rec_prereq</a:t>
            </a:r>
            <a:r>
              <a:rPr lang="en-US" altLang="en-US" i="1" dirty="0">
                <a:ea typeface="ＭＳ Ｐゴシック" panose="020B0600070205080204" pitchFamily="34" charset="-128"/>
              </a:rPr>
              <a:t> </a:t>
            </a:r>
            <a:r>
              <a:rPr lang="en-US" altLang="en-US" dirty="0">
                <a:ea typeface="ＭＳ Ｐゴシック" panose="020B0600070205080204" pitchFamily="34" charset="-128"/>
              </a:rPr>
              <a:t>from its recursive definition.  </a:t>
            </a:r>
          </a:p>
          <a:p>
            <a:pPr lvl="1"/>
            <a:r>
              <a:rPr lang="en-US" altLang="en-US" dirty="0">
                <a:ea typeface="ＭＳ Ｐゴシック" panose="020B0600070205080204" pitchFamily="34" charset="-128"/>
              </a:rPr>
              <a:t>The final result is called the </a:t>
            </a:r>
            <a:r>
              <a:rPr lang="en-US" altLang="en-US" i="1" dirty="0">
                <a:ea typeface="ＭＳ Ｐゴシック" panose="020B0600070205080204" pitchFamily="34" charset="-128"/>
              </a:rPr>
              <a:t>fixed point </a:t>
            </a:r>
            <a:r>
              <a:rPr lang="en-US" altLang="en-US" dirty="0">
                <a:ea typeface="ＭＳ Ｐゴシック" panose="020B0600070205080204" pitchFamily="34" charset="-128"/>
              </a:rPr>
              <a:t> of the recursive view definition.</a:t>
            </a:r>
          </a:p>
          <a:p>
            <a:r>
              <a:rPr lang="en-US" altLang="en-US" dirty="0"/>
              <a:t>Recursive views are required to be </a:t>
            </a:r>
            <a:r>
              <a:rPr lang="en-US" altLang="en-US" b="1" dirty="0">
                <a:solidFill>
                  <a:srgbClr val="002060"/>
                </a:solidFill>
              </a:rPr>
              <a:t>monotonic</a:t>
            </a:r>
            <a:r>
              <a:rPr lang="en-US" altLang="en-US" i="1" dirty="0"/>
              <a:t>.  </a:t>
            </a:r>
            <a:r>
              <a:rPr lang="en-US" altLang="en-US" dirty="0"/>
              <a:t>That is, if we add tuples to </a:t>
            </a:r>
            <a:r>
              <a:rPr lang="en-US" altLang="en-US" i="1" dirty="0" err="1"/>
              <a:t>prereq</a:t>
            </a:r>
            <a:r>
              <a:rPr lang="en-US" altLang="en-US" dirty="0"/>
              <a:t> the view </a:t>
            </a:r>
            <a:r>
              <a:rPr lang="en-US" altLang="en-US" i="1" dirty="0" err="1"/>
              <a:t>rec_prereq</a:t>
            </a:r>
            <a:r>
              <a:rPr lang="en-US" altLang="en-US" i="1" dirty="0"/>
              <a:t> </a:t>
            </a:r>
            <a:r>
              <a:rPr lang="en-US" altLang="en-US" dirty="0"/>
              <a:t>contains all of the tuples it contained before, plus possibly more</a:t>
            </a:r>
          </a:p>
          <a:p>
            <a:endParaRPr lang="zh-CN" altLang="en-US" dirty="0"/>
          </a:p>
        </p:txBody>
      </p:sp>
      <p:sp>
        <p:nvSpPr>
          <p:cNvPr id="4" name="日期占位符 3">
            <a:extLst>
              <a:ext uri="{FF2B5EF4-FFF2-40B4-BE49-F238E27FC236}">
                <a16:creationId xmlns:a16="http://schemas.microsoft.com/office/drawing/2014/main" id="{15B86E5B-83BD-4069-A539-15B6F453AB8A}"/>
              </a:ext>
            </a:extLst>
          </p:cNvPr>
          <p:cNvSpPr>
            <a:spLocks noGrp="1"/>
          </p:cNvSpPr>
          <p:nvPr>
            <p:ph type="dt" sz="half" idx="10"/>
          </p:nvPr>
        </p:nvSpPr>
        <p:spPr/>
        <p:txBody>
          <a:bodyPr/>
          <a:lstStyle/>
          <a:p>
            <a:fld id="{EB84F7D9-1F77-4E8B-B85C-A907CD4EC256}"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5DB56F51-7C6D-4EA9-B0A7-92B091C9EB67}"/>
              </a:ext>
            </a:extLst>
          </p:cNvPr>
          <p:cNvSpPr>
            <a:spLocks noGrp="1"/>
          </p:cNvSpPr>
          <p:nvPr>
            <p:ph type="sldNum" sz="quarter" idx="12"/>
          </p:nvPr>
        </p:nvSpPr>
        <p:spPr/>
        <p:txBody>
          <a:bodyPr/>
          <a:lstStyle/>
          <a:p>
            <a:fld id="{47C4BD23-150C-4A56-8E66-9482A3FB2E80}" type="slidenum">
              <a:rPr lang="zh-CN" altLang="en-US" smtClean="0"/>
              <a:pPr/>
              <a:t>70</a:t>
            </a:fld>
            <a:endParaRPr lang="zh-CN" altLang="en-US" dirty="0"/>
          </a:p>
        </p:txBody>
      </p:sp>
    </p:spTree>
    <p:extLst>
      <p:ext uri="{BB962C8B-B14F-4D97-AF65-F5344CB8AC3E}">
        <p14:creationId xmlns:p14="http://schemas.microsoft.com/office/powerpoint/2010/main" val="29219694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85ACF-F601-46BA-AFF9-6AB149AD37E7}"/>
              </a:ext>
            </a:extLst>
          </p:cNvPr>
          <p:cNvSpPr>
            <a:spLocks noGrp="1"/>
          </p:cNvSpPr>
          <p:nvPr>
            <p:ph type="title"/>
          </p:nvPr>
        </p:nvSpPr>
        <p:spPr/>
        <p:txBody>
          <a:bodyPr/>
          <a:lstStyle/>
          <a:p>
            <a:r>
              <a:rPr lang="en-US" altLang="en-US" dirty="0">
                <a:effectLst>
                  <a:outerShdw blurRad="38100" dist="38100" dir="2700000" algn="tl">
                    <a:srgbClr val="C0C0C0"/>
                  </a:outerShdw>
                </a:effectLst>
              </a:rPr>
              <a:t>Example of Fixed-Point Computation</a:t>
            </a:r>
            <a:endParaRPr lang="zh-CN" altLang="en-US" dirty="0"/>
          </a:p>
        </p:txBody>
      </p:sp>
      <p:sp>
        <p:nvSpPr>
          <p:cNvPr id="3" name="内容占位符 2">
            <a:extLst>
              <a:ext uri="{FF2B5EF4-FFF2-40B4-BE49-F238E27FC236}">
                <a16:creationId xmlns:a16="http://schemas.microsoft.com/office/drawing/2014/main" id="{1D8FF0FE-3103-4D48-A696-9CAE3F84BE87}"/>
              </a:ext>
            </a:extLst>
          </p:cNvPr>
          <p:cNvSpPr>
            <a:spLocks noGrp="1"/>
          </p:cNvSpPr>
          <p:nvPr>
            <p:ph idx="1"/>
          </p:nvPr>
        </p:nvSpPr>
        <p:spPr/>
        <p:txBody>
          <a:bodyPr/>
          <a:lstStyle/>
          <a:p>
            <a:endParaRPr lang="zh-CN" altLang="en-US" dirty="0"/>
          </a:p>
        </p:txBody>
      </p:sp>
      <p:sp>
        <p:nvSpPr>
          <p:cNvPr id="4" name="日期占位符 3">
            <a:extLst>
              <a:ext uri="{FF2B5EF4-FFF2-40B4-BE49-F238E27FC236}">
                <a16:creationId xmlns:a16="http://schemas.microsoft.com/office/drawing/2014/main" id="{9D5E1204-9D94-42C9-9825-F93417FFFA8A}"/>
              </a:ext>
            </a:extLst>
          </p:cNvPr>
          <p:cNvSpPr>
            <a:spLocks noGrp="1"/>
          </p:cNvSpPr>
          <p:nvPr>
            <p:ph type="dt" sz="half" idx="10"/>
          </p:nvPr>
        </p:nvSpPr>
        <p:spPr/>
        <p:txBody>
          <a:bodyPr/>
          <a:lstStyle/>
          <a:p>
            <a:fld id="{D45B4C88-6B62-4942-ADBD-A268027C84F8}"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8EBE7E57-92E4-4654-8F21-AB496EAC430B}"/>
              </a:ext>
            </a:extLst>
          </p:cNvPr>
          <p:cNvSpPr>
            <a:spLocks noGrp="1"/>
          </p:cNvSpPr>
          <p:nvPr>
            <p:ph type="sldNum" sz="quarter" idx="12"/>
          </p:nvPr>
        </p:nvSpPr>
        <p:spPr/>
        <p:txBody>
          <a:bodyPr/>
          <a:lstStyle/>
          <a:p>
            <a:fld id="{47C4BD23-150C-4A56-8E66-9482A3FB2E80}" type="slidenum">
              <a:rPr lang="zh-CN" altLang="en-US" smtClean="0"/>
              <a:pPr/>
              <a:t>71</a:t>
            </a:fld>
            <a:endParaRPr lang="zh-CN" altLang="en-US" dirty="0"/>
          </a:p>
        </p:txBody>
      </p:sp>
      <p:pic>
        <p:nvPicPr>
          <p:cNvPr id="6" name="Picture 2" descr="C:\Users\as668\Desktop\Judi\5_15.jpg">
            <a:extLst>
              <a:ext uri="{FF2B5EF4-FFF2-40B4-BE49-F238E27FC236}">
                <a16:creationId xmlns:a16="http://schemas.microsoft.com/office/drawing/2014/main" id="{3249C205-1627-44E5-BE1E-35F5F58BE4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0523" y="3550285"/>
            <a:ext cx="5376862"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C:\Users\as668\Desktop\Judi\5_13.jpg">
            <a:extLst>
              <a:ext uri="{FF2B5EF4-FFF2-40B4-BE49-F238E27FC236}">
                <a16:creationId xmlns:a16="http://schemas.microsoft.com/office/drawing/2014/main" id="{A2C03FF8-1CE3-43A9-A5A0-CDA30656DA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5660" y="1208723"/>
            <a:ext cx="1990725" cy="203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14949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AED963-550D-49E7-A78F-52A5B25EFF3E}"/>
              </a:ext>
            </a:extLst>
          </p:cNvPr>
          <p:cNvSpPr>
            <a:spLocks noGrp="1"/>
          </p:cNvSpPr>
          <p:nvPr>
            <p:ph type="title"/>
          </p:nvPr>
        </p:nvSpPr>
        <p:spPr/>
        <p:txBody>
          <a:bodyPr/>
          <a:lstStyle/>
          <a:p>
            <a:r>
              <a:rPr lang="en-US" altLang="zh-CN" dirty="0"/>
              <a:t>5.5 </a:t>
            </a:r>
            <a:r>
              <a:rPr lang="en-US" altLang="en-US" dirty="0">
                <a:effectLst/>
              </a:rPr>
              <a:t>Advanced Aggregation Features</a:t>
            </a:r>
            <a:endParaRPr lang="zh-CN" altLang="en-US" dirty="0"/>
          </a:p>
        </p:txBody>
      </p:sp>
      <p:sp>
        <p:nvSpPr>
          <p:cNvPr id="3" name="内容占位符 2">
            <a:extLst>
              <a:ext uri="{FF2B5EF4-FFF2-40B4-BE49-F238E27FC236}">
                <a16:creationId xmlns:a16="http://schemas.microsoft.com/office/drawing/2014/main" id="{C412755B-2147-450A-BCC2-1290D318C4FE}"/>
              </a:ext>
            </a:extLst>
          </p:cNvPr>
          <p:cNvSpPr>
            <a:spLocks noGrp="1"/>
          </p:cNvSpPr>
          <p:nvPr>
            <p:ph idx="1"/>
          </p:nvPr>
        </p:nvSpPr>
        <p:spPr/>
        <p:txBody>
          <a:bodyPr/>
          <a:lstStyle/>
          <a:p>
            <a:r>
              <a:rPr lang="en-US" altLang="en-US" dirty="0">
                <a:effectLst/>
              </a:rPr>
              <a:t>Ranking</a:t>
            </a:r>
          </a:p>
          <a:p>
            <a:pPr lvl="1"/>
            <a:r>
              <a:rPr lang="en-US" altLang="en-US" dirty="0"/>
              <a:t>f</a:t>
            </a:r>
            <a:r>
              <a:rPr lang="en-US" altLang="en-US" dirty="0">
                <a:effectLst/>
              </a:rPr>
              <a:t>inding the position of a value in a set</a:t>
            </a:r>
          </a:p>
          <a:p>
            <a:r>
              <a:rPr lang="en-US" altLang="zh-CN" dirty="0">
                <a:ea typeface="+mj-ea"/>
              </a:rPr>
              <a:t>Windowing</a:t>
            </a:r>
          </a:p>
          <a:p>
            <a:pPr lvl="1"/>
            <a:r>
              <a:rPr lang="en-US" altLang="zh-CN" dirty="0">
                <a:ea typeface="+mj-ea"/>
              </a:rPr>
              <a:t>compute an aggregation function over ranges of tuples</a:t>
            </a:r>
          </a:p>
          <a:p>
            <a:pPr lvl="2"/>
            <a:r>
              <a:rPr lang="en-US" altLang="zh-CN" dirty="0">
                <a:ea typeface="+mj-ea"/>
              </a:rPr>
              <a:t>window: the range</a:t>
            </a:r>
            <a:endParaRPr lang="zh-CN" altLang="en-US" dirty="0"/>
          </a:p>
        </p:txBody>
      </p:sp>
      <p:sp>
        <p:nvSpPr>
          <p:cNvPr id="4" name="日期占位符 3">
            <a:extLst>
              <a:ext uri="{FF2B5EF4-FFF2-40B4-BE49-F238E27FC236}">
                <a16:creationId xmlns:a16="http://schemas.microsoft.com/office/drawing/2014/main" id="{23A5227D-BEE0-47D5-B751-011CA4171C1F}"/>
              </a:ext>
            </a:extLst>
          </p:cNvPr>
          <p:cNvSpPr>
            <a:spLocks noGrp="1"/>
          </p:cNvSpPr>
          <p:nvPr>
            <p:ph type="dt" sz="half" idx="10"/>
          </p:nvPr>
        </p:nvSpPr>
        <p:spPr/>
        <p:txBody>
          <a:bodyPr/>
          <a:lstStyle/>
          <a:p>
            <a:fld id="{FCEF2E83-EA8A-4E79-96D2-A2ABEC1FF984}"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402E5B1B-C6F3-4EE1-BAB8-753E9F59755C}"/>
              </a:ext>
            </a:extLst>
          </p:cNvPr>
          <p:cNvSpPr>
            <a:spLocks noGrp="1"/>
          </p:cNvSpPr>
          <p:nvPr>
            <p:ph type="sldNum" sz="quarter" idx="12"/>
          </p:nvPr>
        </p:nvSpPr>
        <p:spPr/>
        <p:txBody>
          <a:bodyPr/>
          <a:lstStyle/>
          <a:p>
            <a:fld id="{47C4BD23-150C-4A56-8E66-9482A3FB2E80}" type="slidenum">
              <a:rPr lang="zh-CN" altLang="en-US" smtClean="0"/>
              <a:pPr/>
              <a:t>72</a:t>
            </a:fld>
            <a:endParaRPr lang="zh-CN" altLang="en-US" dirty="0"/>
          </a:p>
        </p:txBody>
      </p:sp>
    </p:spTree>
    <p:extLst>
      <p:ext uri="{BB962C8B-B14F-4D97-AF65-F5344CB8AC3E}">
        <p14:creationId xmlns:p14="http://schemas.microsoft.com/office/powerpoint/2010/main" val="29986395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67859-429F-4013-A28D-6B37995FBD65}"/>
              </a:ext>
            </a:extLst>
          </p:cNvPr>
          <p:cNvSpPr>
            <a:spLocks noGrp="1"/>
          </p:cNvSpPr>
          <p:nvPr>
            <p:ph type="title"/>
          </p:nvPr>
        </p:nvSpPr>
        <p:spPr/>
        <p:txBody>
          <a:bodyPr/>
          <a:lstStyle/>
          <a:p>
            <a:r>
              <a:rPr lang="en-US" altLang="zh-CN" dirty="0">
                <a:ea typeface="+mj-ea"/>
              </a:rPr>
              <a:t>Ranking</a:t>
            </a:r>
            <a:endParaRPr lang="zh-CN" altLang="en-US" dirty="0"/>
          </a:p>
        </p:txBody>
      </p:sp>
      <p:sp>
        <p:nvSpPr>
          <p:cNvPr id="3" name="内容占位符 2">
            <a:extLst>
              <a:ext uri="{FF2B5EF4-FFF2-40B4-BE49-F238E27FC236}">
                <a16:creationId xmlns:a16="http://schemas.microsoft.com/office/drawing/2014/main" id="{D87A1FCF-AF2B-4B43-80B0-ACEB7DD13FF1}"/>
              </a:ext>
            </a:extLst>
          </p:cNvPr>
          <p:cNvSpPr>
            <a:spLocks noGrp="1"/>
          </p:cNvSpPr>
          <p:nvPr>
            <p:ph idx="1"/>
          </p:nvPr>
        </p:nvSpPr>
        <p:spPr/>
        <p:txBody>
          <a:bodyPr/>
          <a:lstStyle/>
          <a:p>
            <a:pPr>
              <a:buSzPct val="110000"/>
              <a:buFont typeface="Wingdings" panose="05000000000000000000" pitchFamily="2" charset="2"/>
              <a:buChar char="§"/>
            </a:pPr>
            <a:r>
              <a:rPr lang="en-US" altLang="en-US" dirty="0"/>
              <a:t>Ranking is done in conjunction with an order by specification. </a:t>
            </a:r>
          </a:p>
          <a:p>
            <a:pPr>
              <a:buSzPct val="110000"/>
              <a:buFont typeface="Wingdings" panose="05000000000000000000" pitchFamily="2" charset="2"/>
              <a:buChar char="§"/>
            </a:pPr>
            <a:r>
              <a:rPr lang="en-US" altLang="en-US" dirty="0"/>
              <a:t>Suppose we are given a relation </a:t>
            </a:r>
            <a:br>
              <a:rPr lang="en-US" altLang="en-US" dirty="0"/>
            </a:br>
            <a:r>
              <a:rPr lang="en-US" altLang="en-US" dirty="0"/>
              <a:t>       </a:t>
            </a:r>
            <a:r>
              <a:rPr lang="en-US" altLang="en-US" i="1" dirty="0" err="1"/>
              <a:t>student_grades</a:t>
            </a:r>
            <a:r>
              <a:rPr lang="en-US" altLang="en-US" i="1" dirty="0"/>
              <a:t>(ID, GPA) </a:t>
            </a:r>
            <a:br>
              <a:rPr lang="en-US" altLang="en-US" i="1" dirty="0"/>
            </a:br>
            <a:r>
              <a:rPr lang="en-US" altLang="en-US" dirty="0"/>
              <a:t>giving the grade-point average of each student</a:t>
            </a:r>
          </a:p>
          <a:p>
            <a:pPr>
              <a:buSzPct val="110000"/>
              <a:buFont typeface="Wingdings" panose="05000000000000000000" pitchFamily="2" charset="2"/>
              <a:buChar char="§"/>
            </a:pPr>
            <a:r>
              <a:rPr lang="en-US" altLang="en-US" dirty="0"/>
              <a:t>Find the rank of each student.</a:t>
            </a:r>
          </a:p>
          <a:p>
            <a:pPr marL="0" indent="0">
              <a:buSzPct val="110000"/>
              <a:buNone/>
            </a:pPr>
            <a:r>
              <a:rPr lang="en-US" altLang="en-US" dirty="0"/>
              <a:t>	       </a:t>
            </a:r>
            <a:r>
              <a:rPr lang="en-US" altLang="en-US" b="1" dirty="0"/>
              <a:t>select </a:t>
            </a:r>
            <a:r>
              <a:rPr lang="en-US" altLang="en-US" i="1" dirty="0"/>
              <a:t>ID</a:t>
            </a:r>
            <a:r>
              <a:rPr lang="en-US" altLang="en-US" dirty="0"/>
              <a:t>, </a:t>
            </a:r>
            <a:r>
              <a:rPr lang="en-US" altLang="en-US" b="1" dirty="0"/>
              <a:t>rank</a:t>
            </a:r>
            <a:r>
              <a:rPr lang="en-US" altLang="en-US" dirty="0"/>
              <a:t>() </a:t>
            </a:r>
            <a:r>
              <a:rPr lang="en-US" altLang="en-US" b="1" dirty="0">
                <a:solidFill>
                  <a:srgbClr val="FF0000"/>
                </a:solidFill>
              </a:rPr>
              <a:t>over </a:t>
            </a:r>
            <a:r>
              <a:rPr lang="en-US" altLang="en-US" dirty="0">
                <a:solidFill>
                  <a:srgbClr val="FF0000"/>
                </a:solidFill>
              </a:rPr>
              <a:t>(</a:t>
            </a:r>
            <a:r>
              <a:rPr lang="en-US" altLang="en-US" b="1" dirty="0">
                <a:solidFill>
                  <a:srgbClr val="FF0000"/>
                </a:solidFill>
              </a:rPr>
              <a:t>order by </a:t>
            </a:r>
            <a:r>
              <a:rPr lang="en-US" altLang="en-US" i="1" dirty="0">
                <a:solidFill>
                  <a:srgbClr val="FF0000"/>
                </a:solidFill>
              </a:rPr>
              <a:t>GPA</a:t>
            </a:r>
            <a:r>
              <a:rPr lang="en-US" altLang="en-US" dirty="0">
                <a:solidFill>
                  <a:srgbClr val="FF0000"/>
                </a:solidFill>
              </a:rPr>
              <a:t> </a:t>
            </a:r>
            <a:r>
              <a:rPr lang="en-US" altLang="en-US" b="1" dirty="0">
                <a:solidFill>
                  <a:srgbClr val="FF0000"/>
                </a:solidFill>
              </a:rPr>
              <a:t>desc) as </a:t>
            </a:r>
            <a:r>
              <a:rPr lang="en-US" altLang="en-US" i="1" dirty="0" err="1">
                <a:solidFill>
                  <a:srgbClr val="FF0000"/>
                </a:solidFill>
              </a:rPr>
              <a:t>s_rank</a:t>
            </a:r>
            <a:br>
              <a:rPr lang="en-US" altLang="en-US" dirty="0"/>
            </a:br>
            <a:r>
              <a:rPr lang="en-US" altLang="en-US" dirty="0"/>
              <a:t>                    </a:t>
            </a:r>
            <a:r>
              <a:rPr lang="en-US" altLang="en-US" b="1" dirty="0"/>
              <a:t>from </a:t>
            </a:r>
            <a:r>
              <a:rPr lang="en-US" altLang="en-US" i="1" dirty="0" err="1"/>
              <a:t>student_grades</a:t>
            </a:r>
            <a:endParaRPr lang="en-US" altLang="en-US" i="1" dirty="0"/>
          </a:p>
          <a:p>
            <a:pPr>
              <a:buSzPct val="110000"/>
              <a:buFont typeface="Wingdings" panose="05000000000000000000" pitchFamily="2" charset="2"/>
              <a:buChar char="§"/>
            </a:pPr>
            <a:r>
              <a:rPr lang="en-US" altLang="en-US" dirty="0"/>
              <a:t>An extra </a:t>
            </a:r>
            <a:r>
              <a:rPr lang="en-US" altLang="en-US" b="1" dirty="0"/>
              <a:t>order by </a:t>
            </a:r>
            <a:r>
              <a:rPr lang="en-US" altLang="en-US" dirty="0"/>
              <a:t>clause is needed to get them in sorted order</a:t>
            </a:r>
          </a:p>
          <a:p>
            <a:pPr>
              <a:buFont typeface="Monotype Sorts" charset="2"/>
              <a:buNone/>
            </a:pPr>
            <a:r>
              <a:rPr lang="en-US" altLang="en-US" dirty="0"/>
              <a:t>	       </a:t>
            </a:r>
            <a:r>
              <a:rPr lang="en-US" altLang="en-US" b="1" dirty="0"/>
              <a:t>select </a:t>
            </a:r>
            <a:r>
              <a:rPr lang="en-US" altLang="en-US" i="1" dirty="0"/>
              <a:t>ID</a:t>
            </a:r>
            <a:r>
              <a:rPr lang="en-US" altLang="en-US" dirty="0"/>
              <a:t>, </a:t>
            </a:r>
            <a:r>
              <a:rPr lang="en-US" altLang="en-US" b="1" dirty="0"/>
              <a:t>rank</a:t>
            </a:r>
            <a:r>
              <a:rPr lang="en-US" altLang="en-US" dirty="0"/>
              <a:t>() </a:t>
            </a:r>
            <a:r>
              <a:rPr lang="en-US" altLang="en-US" b="1" dirty="0"/>
              <a:t>over </a:t>
            </a:r>
            <a:r>
              <a:rPr lang="en-US" altLang="en-US" dirty="0"/>
              <a:t>(</a:t>
            </a:r>
            <a:r>
              <a:rPr lang="en-US" altLang="en-US" b="1" dirty="0"/>
              <a:t>order by </a:t>
            </a:r>
            <a:r>
              <a:rPr lang="en-US" altLang="en-US" i="1" dirty="0"/>
              <a:t>GPA</a:t>
            </a:r>
            <a:r>
              <a:rPr lang="en-US" altLang="en-US" dirty="0"/>
              <a:t> </a:t>
            </a:r>
            <a:r>
              <a:rPr lang="en-US" altLang="en-US" b="1" dirty="0"/>
              <a:t>desc) as </a:t>
            </a:r>
            <a:r>
              <a:rPr lang="en-US" altLang="en-US" i="1" dirty="0" err="1"/>
              <a:t>s_rank</a:t>
            </a:r>
            <a:br>
              <a:rPr lang="en-US" altLang="en-US" dirty="0"/>
            </a:br>
            <a:r>
              <a:rPr lang="en-US" altLang="en-US" dirty="0"/>
              <a:t>       </a:t>
            </a:r>
            <a:r>
              <a:rPr lang="en-US" altLang="en-US" b="1" dirty="0"/>
              <a:t>from </a:t>
            </a:r>
            <a:r>
              <a:rPr lang="en-US" altLang="en-US" i="1" dirty="0" err="1"/>
              <a:t>student_grades</a:t>
            </a:r>
            <a:r>
              <a:rPr lang="en-US" altLang="en-US" i="1" dirty="0"/>
              <a:t> </a:t>
            </a:r>
            <a:br>
              <a:rPr lang="en-US" altLang="en-US" i="1" dirty="0"/>
            </a:br>
            <a:r>
              <a:rPr lang="en-US" altLang="en-US" i="1" dirty="0"/>
              <a:t>       </a:t>
            </a:r>
            <a:r>
              <a:rPr lang="en-US" altLang="en-US" b="1" dirty="0"/>
              <a:t>order by </a:t>
            </a:r>
            <a:r>
              <a:rPr lang="en-US" altLang="en-US" i="1" dirty="0" err="1"/>
              <a:t>s_rank</a:t>
            </a:r>
            <a:endParaRPr lang="en-US" altLang="en-US" i="1" dirty="0"/>
          </a:p>
          <a:p>
            <a:pPr>
              <a:buSzPct val="110000"/>
              <a:buFont typeface="Wingdings" panose="05000000000000000000" pitchFamily="2" charset="2"/>
              <a:buChar char="§"/>
            </a:pPr>
            <a:r>
              <a:rPr lang="en-US" altLang="en-US" dirty="0"/>
              <a:t>Ranking may leave gaps: e.g. if 2 students have the same top GPA, both have rank 1, and the next rank is 3</a:t>
            </a:r>
          </a:p>
          <a:p>
            <a:pPr lvl="1">
              <a:buSzPct val="110000"/>
              <a:buFont typeface="Arial" panose="020B0604020202020204" pitchFamily="34" charset="0"/>
              <a:buChar char="•"/>
            </a:pPr>
            <a:r>
              <a:rPr lang="en-US" altLang="en-US" b="1" dirty="0" err="1">
                <a:ea typeface="ＭＳ Ｐゴシック" panose="020B0600070205080204" pitchFamily="34" charset="-128"/>
              </a:rPr>
              <a:t>dense_rank</a:t>
            </a:r>
            <a:r>
              <a:rPr lang="en-US" altLang="en-US" b="1" dirty="0">
                <a:ea typeface="ＭＳ Ｐゴシック" panose="020B0600070205080204" pitchFamily="34" charset="-128"/>
              </a:rPr>
              <a:t> </a:t>
            </a:r>
            <a:r>
              <a:rPr lang="en-US" altLang="en-US" dirty="0">
                <a:ea typeface="ＭＳ Ｐゴシック" panose="020B0600070205080204" pitchFamily="34" charset="-128"/>
              </a:rPr>
              <a:t>does not leave gaps, so next dense rank would be 2</a:t>
            </a:r>
          </a:p>
          <a:p>
            <a:pPr marL="0" indent="0">
              <a:buNone/>
            </a:pPr>
            <a:endParaRPr lang="zh-CN" altLang="en-US" dirty="0"/>
          </a:p>
        </p:txBody>
      </p:sp>
      <p:sp>
        <p:nvSpPr>
          <p:cNvPr id="4" name="日期占位符 3">
            <a:extLst>
              <a:ext uri="{FF2B5EF4-FFF2-40B4-BE49-F238E27FC236}">
                <a16:creationId xmlns:a16="http://schemas.microsoft.com/office/drawing/2014/main" id="{1FFFE07A-2232-47E4-9EDB-1AE4A8EEE585}"/>
              </a:ext>
            </a:extLst>
          </p:cNvPr>
          <p:cNvSpPr>
            <a:spLocks noGrp="1"/>
          </p:cNvSpPr>
          <p:nvPr>
            <p:ph type="dt" sz="half" idx="10"/>
          </p:nvPr>
        </p:nvSpPr>
        <p:spPr/>
        <p:txBody>
          <a:bodyPr/>
          <a:lstStyle/>
          <a:p>
            <a:fld id="{D3F9E939-4FBB-4257-977E-12446D9F5872}"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1BE809D0-A4B1-47D3-B97B-D94E0AD737E2}"/>
              </a:ext>
            </a:extLst>
          </p:cNvPr>
          <p:cNvSpPr>
            <a:spLocks noGrp="1"/>
          </p:cNvSpPr>
          <p:nvPr>
            <p:ph type="sldNum" sz="quarter" idx="12"/>
          </p:nvPr>
        </p:nvSpPr>
        <p:spPr/>
        <p:txBody>
          <a:bodyPr/>
          <a:lstStyle/>
          <a:p>
            <a:fld id="{47C4BD23-150C-4A56-8E66-9482A3FB2E80}" type="slidenum">
              <a:rPr lang="zh-CN" altLang="en-US" smtClean="0"/>
              <a:pPr/>
              <a:t>73</a:t>
            </a:fld>
            <a:endParaRPr lang="zh-CN" altLang="en-US" dirty="0"/>
          </a:p>
        </p:txBody>
      </p:sp>
    </p:spTree>
    <p:extLst>
      <p:ext uri="{BB962C8B-B14F-4D97-AF65-F5344CB8AC3E}">
        <p14:creationId xmlns:p14="http://schemas.microsoft.com/office/powerpoint/2010/main" val="35328332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D43005-5343-4492-988E-70A34358EE76}"/>
              </a:ext>
            </a:extLst>
          </p:cNvPr>
          <p:cNvSpPr>
            <a:spLocks noGrp="1"/>
          </p:cNvSpPr>
          <p:nvPr>
            <p:ph type="title"/>
          </p:nvPr>
        </p:nvSpPr>
        <p:spPr/>
        <p:txBody>
          <a:bodyPr/>
          <a:lstStyle/>
          <a:p>
            <a:r>
              <a:rPr lang="en-US" altLang="en-US" dirty="0">
                <a:effectLst/>
              </a:rPr>
              <a:t>Ranking</a:t>
            </a:r>
            <a:endParaRPr lang="zh-CN" altLang="en-US" dirty="0"/>
          </a:p>
        </p:txBody>
      </p:sp>
      <p:sp>
        <p:nvSpPr>
          <p:cNvPr id="3" name="内容占位符 2">
            <a:extLst>
              <a:ext uri="{FF2B5EF4-FFF2-40B4-BE49-F238E27FC236}">
                <a16:creationId xmlns:a16="http://schemas.microsoft.com/office/drawing/2014/main" id="{CE0FDC20-AF2E-4C45-BF4A-189BB8B624AE}"/>
              </a:ext>
            </a:extLst>
          </p:cNvPr>
          <p:cNvSpPr>
            <a:spLocks noGrp="1"/>
          </p:cNvSpPr>
          <p:nvPr>
            <p:ph idx="1"/>
          </p:nvPr>
        </p:nvSpPr>
        <p:spPr/>
        <p:txBody>
          <a:bodyPr/>
          <a:lstStyle/>
          <a:p>
            <a:r>
              <a:rPr lang="en-US" altLang="en-US" dirty="0"/>
              <a:t>Ranking can be done using basic SQL aggregation, but resultant query is very inefficient</a:t>
            </a:r>
          </a:p>
          <a:p>
            <a:pPr lvl="1">
              <a:buFont typeface="Monotype Sorts" charset="2"/>
              <a:buNone/>
            </a:pPr>
            <a:r>
              <a:rPr lang="en-IN" altLang="en-US" b="1" dirty="0">
                <a:ea typeface="ＭＳ Ｐゴシック" panose="020B0600070205080204" pitchFamily="34" charset="-128"/>
              </a:rPr>
              <a:t>    select </a:t>
            </a:r>
            <a:r>
              <a:rPr lang="en-IN" altLang="en-US" i="1" dirty="0">
                <a:ea typeface="ＭＳ Ｐゴシック" panose="020B0600070205080204" pitchFamily="34" charset="-128"/>
              </a:rPr>
              <a:t>ID</a:t>
            </a:r>
            <a:r>
              <a:rPr lang="en-IN" altLang="en-US" dirty="0">
                <a:ea typeface="ＭＳ Ｐゴシック" panose="020B0600070205080204" pitchFamily="34" charset="-128"/>
              </a:rPr>
              <a:t>, (1 + (</a:t>
            </a:r>
            <a:r>
              <a:rPr lang="en-IN" altLang="en-US" b="1" dirty="0">
                <a:ea typeface="ＭＳ Ｐゴシック" panose="020B0600070205080204" pitchFamily="34" charset="-128"/>
              </a:rPr>
              <a:t>select count</a:t>
            </a:r>
            <a:r>
              <a:rPr lang="en-IN" altLang="en-US" dirty="0">
                <a:ea typeface="ＭＳ Ｐゴシック" panose="020B0600070205080204" pitchFamily="34" charset="-128"/>
              </a:rPr>
              <a:t>(*)</a:t>
            </a:r>
            <a:br>
              <a:rPr lang="en-IN" altLang="en-US" dirty="0">
                <a:ea typeface="ＭＳ Ｐゴシック" panose="020B0600070205080204" pitchFamily="34" charset="-128"/>
              </a:rPr>
            </a:br>
            <a:r>
              <a:rPr lang="en-IN" altLang="en-US" dirty="0">
                <a:ea typeface="ＭＳ Ｐゴシック" panose="020B0600070205080204" pitchFamily="34" charset="-128"/>
              </a:rPr>
              <a:t>                         </a:t>
            </a:r>
            <a:r>
              <a:rPr lang="en-IN" altLang="en-US" b="1" dirty="0">
                <a:ea typeface="ＭＳ Ｐゴシック" panose="020B0600070205080204" pitchFamily="34" charset="-128"/>
              </a:rPr>
              <a:t>from </a:t>
            </a:r>
            <a:r>
              <a:rPr lang="en-IN" altLang="en-US" i="1" dirty="0" err="1">
                <a:ea typeface="ＭＳ Ｐゴシック" panose="020B0600070205080204" pitchFamily="34" charset="-128"/>
              </a:rPr>
              <a:t>student_grades</a:t>
            </a:r>
            <a:r>
              <a:rPr lang="en-IN" altLang="en-US" i="1" dirty="0">
                <a:ea typeface="ＭＳ Ｐゴシック" panose="020B0600070205080204" pitchFamily="34" charset="-128"/>
              </a:rPr>
              <a:t> B</a:t>
            </a:r>
            <a:br>
              <a:rPr lang="en-IN" altLang="en-US" i="1" dirty="0">
                <a:ea typeface="ＭＳ Ｐゴシック" panose="020B0600070205080204" pitchFamily="34" charset="-128"/>
              </a:rPr>
            </a:br>
            <a:r>
              <a:rPr lang="en-IN" altLang="en-US" i="1" dirty="0">
                <a:ea typeface="ＭＳ Ｐゴシック" panose="020B0600070205080204" pitchFamily="34" charset="-128"/>
              </a:rPr>
              <a:t>                         </a:t>
            </a:r>
            <a:r>
              <a:rPr lang="en-IN" altLang="en-US" b="1" dirty="0">
                <a:ea typeface="ＭＳ Ｐゴシック" panose="020B0600070205080204" pitchFamily="34" charset="-128"/>
              </a:rPr>
              <a:t>where </a:t>
            </a:r>
            <a:r>
              <a:rPr lang="en-IN" altLang="en-US" i="1" dirty="0">
                <a:ea typeface="ＭＳ Ｐゴシック" panose="020B0600070205080204" pitchFamily="34" charset="-128"/>
              </a:rPr>
              <a:t>B</a:t>
            </a:r>
            <a:r>
              <a:rPr lang="en-IN" altLang="en-US" dirty="0">
                <a:ea typeface="ＭＳ Ｐゴシック" panose="020B0600070205080204" pitchFamily="34" charset="-128"/>
              </a:rPr>
              <a:t>.</a:t>
            </a:r>
            <a:r>
              <a:rPr lang="en-IN" altLang="en-US" i="1" dirty="0">
                <a:ea typeface="ＭＳ Ｐゴシック" panose="020B0600070205080204" pitchFamily="34" charset="-128"/>
              </a:rPr>
              <a:t>GPA </a:t>
            </a:r>
            <a:r>
              <a:rPr lang="en-IN" altLang="en-US" dirty="0">
                <a:ea typeface="ＭＳ Ｐゴシック" panose="020B0600070205080204" pitchFamily="34" charset="-128"/>
              </a:rPr>
              <a:t>&gt; </a:t>
            </a:r>
            <a:r>
              <a:rPr lang="en-IN" altLang="en-US" i="1" dirty="0">
                <a:ea typeface="ＭＳ Ｐゴシック" panose="020B0600070205080204" pitchFamily="34" charset="-128"/>
              </a:rPr>
              <a:t>A</a:t>
            </a:r>
            <a:r>
              <a:rPr lang="en-IN" altLang="en-US" dirty="0">
                <a:ea typeface="ＭＳ Ｐゴシック" panose="020B0600070205080204" pitchFamily="34" charset="-128"/>
              </a:rPr>
              <a:t>.</a:t>
            </a:r>
            <a:r>
              <a:rPr lang="en-IN" altLang="en-US" i="1" dirty="0">
                <a:ea typeface="ＭＳ Ｐゴシック" panose="020B0600070205080204" pitchFamily="34" charset="-128"/>
              </a:rPr>
              <a:t>GPA</a:t>
            </a:r>
            <a:r>
              <a:rPr lang="en-IN" altLang="en-US" dirty="0">
                <a:ea typeface="ＭＳ Ｐゴシック" panose="020B0600070205080204" pitchFamily="34" charset="-128"/>
              </a:rPr>
              <a:t>)) </a:t>
            </a:r>
            <a:r>
              <a:rPr lang="en-IN" altLang="en-US" b="1" dirty="0">
                <a:ea typeface="ＭＳ Ｐゴシック" panose="020B0600070205080204" pitchFamily="34" charset="-128"/>
              </a:rPr>
              <a:t>as </a:t>
            </a:r>
            <a:r>
              <a:rPr lang="en-IN" altLang="en-US" i="1" dirty="0" err="1">
                <a:ea typeface="ＭＳ Ｐゴシック" panose="020B0600070205080204" pitchFamily="34" charset="-128"/>
              </a:rPr>
              <a:t>s_rank</a:t>
            </a:r>
            <a:br>
              <a:rPr lang="en-IN" altLang="en-US" i="1" dirty="0">
                <a:ea typeface="ＭＳ Ｐゴシック" panose="020B0600070205080204" pitchFamily="34" charset="-128"/>
              </a:rPr>
            </a:br>
            <a:r>
              <a:rPr lang="en-IN" altLang="en-US" b="1" dirty="0">
                <a:ea typeface="ＭＳ Ｐゴシック" panose="020B0600070205080204" pitchFamily="34" charset="-128"/>
              </a:rPr>
              <a:t>from </a:t>
            </a:r>
            <a:r>
              <a:rPr lang="en-IN" altLang="en-US" i="1" dirty="0" err="1">
                <a:ea typeface="ＭＳ Ｐゴシック" panose="020B0600070205080204" pitchFamily="34" charset="-128"/>
              </a:rPr>
              <a:t>student_grades</a:t>
            </a:r>
            <a:r>
              <a:rPr lang="en-IN" altLang="en-US" i="1" dirty="0">
                <a:ea typeface="ＭＳ Ｐゴシック" panose="020B0600070205080204" pitchFamily="34" charset="-128"/>
              </a:rPr>
              <a:t> A</a:t>
            </a:r>
            <a:br>
              <a:rPr lang="en-IN" altLang="en-US" i="1" dirty="0">
                <a:ea typeface="ＭＳ Ｐゴシック" panose="020B0600070205080204" pitchFamily="34" charset="-128"/>
              </a:rPr>
            </a:br>
            <a:r>
              <a:rPr lang="en-IN" altLang="en-US" b="1" dirty="0">
                <a:ea typeface="ＭＳ Ｐゴシック" panose="020B0600070205080204" pitchFamily="34" charset="-128"/>
              </a:rPr>
              <a:t>order by </a:t>
            </a:r>
            <a:r>
              <a:rPr lang="en-IN" altLang="en-US" i="1" dirty="0" err="1">
                <a:ea typeface="ＭＳ Ｐゴシック" panose="020B0600070205080204" pitchFamily="34" charset="-128"/>
              </a:rPr>
              <a:t>s_rank</a:t>
            </a:r>
            <a:r>
              <a:rPr lang="en-IN" altLang="en-US" dirty="0">
                <a:ea typeface="ＭＳ Ｐゴシック" panose="020B0600070205080204" pitchFamily="34" charset="-128"/>
              </a:rPr>
              <a:t>;</a:t>
            </a:r>
          </a:p>
          <a:p>
            <a:endParaRPr lang="zh-CN" altLang="en-US" dirty="0"/>
          </a:p>
        </p:txBody>
      </p:sp>
      <p:sp>
        <p:nvSpPr>
          <p:cNvPr id="4" name="日期占位符 3">
            <a:extLst>
              <a:ext uri="{FF2B5EF4-FFF2-40B4-BE49-F238E27FC236}">
                <a16:creationId xmlns:a16="http://schemas.microsoft.com/office/drawing/2014/main" id="{98CA0DDD-724C-4637-B12D-62B534CAD776}"/>
              </a:ext>
            </a:extLst>
          </p:cNvPr>
          <p:cNvSpPr>
            <a:spLocks noGrp="1"/>
          </p:cNvSpPr>
          <p:nvPr>
            <p:ph type="dt" sz="half" idx="10"/>
          </p:nvPr>
        </p:nvSpPr>
        <p:spPr/>
        <p:txBody>
          <a:bodyPr/>
          <a:lstStyle/>
          <a:p>
            <a:fld id="{F893247F-4486-4C32-9B5B-8AEDFF3575DC}"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31F3F013-2BFE-4179-A3D9-27CA40458B3D}"/>
              </a:ext>
            </a:extLst>
          </p:cNvPr>
          <p:cNvSpPr>
            <a:spLocks noGrp="1"/>
          </p:cNvSpPr>
          <p:nvPr>
            <p:ph type="sldNum" sz="quarter" idx="12"/>
          </p:nvPr>
        </p:nvSpPr>
        <p:spPr/>
        <p:txBody>
          <a:bodyPr/>
          <a:lstStyle/>
          <a:p>
            <a:fld id="{47C4BD23-150C-4A56-8E66-9482A3FB2E80}" type="slidenum">
              <a:rPr lang="zh-CN" altLang="en-US" smtClean="0"/>
              <a:pPr/>
              <a:t>74</a:t>
            </a:fld>
            <a:endParaRPr lang="zh-CN" altLang="en-US" dirty="0"/>
          </a:p>
        </p:txBody>
      </p:sp>
    </p:spTree>
    <p:extLst>
      <p:ext uri="{BB962C8B-B14F-4D97-AF65-F5344CB8AC3E}">
        <p14:creationId xmlns:p14="http://schemas.microsoft.com/office/powerpoint/2010/main" val="20512193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A6C099-9E05-41D2-9045-CCC77C5A86B8}"/>
              </a:ext>
            </a:extLst>
          </p:cNvPr>
          <p:cNvSpPr>
            <a:spLocks noGrp="1"/>
          </p:cNvSpPr>
          <p:nvPr>
            <p:ph type="title"/>
          </p:nvPr>
        </p:nvSpPr>
        <p:spPr/>
        <p:txBody>
          <a:bodyPr/>
          <a:lstStyle/>
          <a:p>
            <a:r>
              <a:rPr lang="en-US" altLang="zh-CN" dirty="0">
                <a:effectLst>
                  <a:outerShdw blurRad="38100" dist="38100" dir="2700000" algn="tl">
                    <a:srgbClr val="C0C0C0"/>
                  </a:outerShdw>
                </a:effectLst>
              </a:rPr>
              <a:t>Ranking (Cont.)</a:t>
            </a:r>
            <a:endParaRPr lang="zh-CN" altLang="en-US" dirty="0"/>
          </a:p>
        </p:txBody>
      </p:sp>
      <p:sp>
        <p:nvSpPr>
          <p:cNvPr id="3" name="内容占位符 2">
            <a:extLst>
              <a:ext uri="{FF2B5EF4-FFF2-40B4-BE49-F238E27FC236}">
                <a16:creationId xmlns:a16="http://schemas.microsoft.com/office/drawing/2014/main" id="{14ED5152-D667-49C4-821A-078AF8BD9713}"/>
              </a:ext>
            </a:extLst>
          </p:cNvPr>
          <p:cNvSpPr>
            <a:spLocks noGrp="1"/>
          </p:cNvSpPr>
          <p:nvPr>
            <p:ph idx="1"/>
          </p:nvPr>
        </p:nvSpPr>
        <p:spPr/>
        <p:txBody>
          <a:bodyPr/>
          <a:lstStyle/>
          <a:p>
            <a:r>
              <a:rPr lang="en-US" altLang="en-US" dirty="0"/>
              <a:t>Ranking can be done within partition of the data</a:t>
            </a:r>
          </a:p>
          <a:p>
            <a:r>
              <a:rPr lang="en-US" altLang="en-US" dirty="0"/>
              <a:t>“Find the rank of students within each department”</a:t>
            </a:r>
          </a:p>
          <a:p>
            <a:pPr>
              <a:buFont typeface="Monotype Sorts" charset="2"/>
              <a:buNone/>
            </a:pPr>
            <a:r>
              <a:rPr lang="en-US" altLang="en-US" b="1" dirty="0"/>
              <a:t>          select </a:t>
            </a:r>
            <a:r>
              <a:rPr lang="en-US" altLang="en-US" i="1" dirty="0"/>
              <a:t>ID</a:t>
            </a:r>
            <a:r>
              <a:rPr lang="en-US" altLang="en-US" dirty="0"/>
              <a:t>, </a:t>
            </a:r>
            <a:r>
              <a:rPr lang="en-US" altLang="en-US" i="1" dirty="0" err="1"/>
              <a:t>dept_name</a:t>
            </a:r>
            <a:r>
              <a:rPr lang="en-US" altLang="en-US" dirty="0"/>
              <a:t>,</a:t>
            </a:r>
            <a:br>
              <a:rPr lang="en-US" altLang="en-US" dirty="0"/>
            </a:br>
            <a:r>
              <a:rPr lang="en-US" altLang="en-US" dirty="0"/>
              <a:t>           </a:t>
            </a:r>
            <a:r>
              <a:rPr lang="en-US" altLang="en-US" b="1" dirty="0"/>
              <a:t>rank </a:t>
            </a:r>
            <a:r>
              <a:rPr lang="en-US" altLang="en-US" dirty="0"/>
              <a:t>() </a:t>
            </a:r>
            <a:r>
              <a:rPr lang="en-US" altLang="en-US" b="1" dirty="0"/>
              <a:t>over </a:t>
            </a:r>
            <a:r>
              <a:rPr lang="en-US" altLang="en-US" dirty="0"/>
              <a:t>(</a:t>
            </a:r>
            <a:r>
              <a:rPr lang="en-US" altLang="en-US" b="1" dirty="0"/>
              <a:t>partition by </a:t>
            </a:r>
            <a:r>
              <a:rPr lang="en-US" altLang="en-US" i="1" dirty="0" err="1"/>
              <a:t>dept_name</a:t>
            </a:r>
            <a:r>
              <a:rPr lang="en-US" altLang="en-US" i="1" dirty="0"/>
              <a:t> </a:t>
            </a:r>
            <a:r>
              <a:rPr lang="en-US" altLang="en-US" b="1" dirty="0"/>
              <a:t>order by </a:t>
            </a:r>
            <a:r>
              <a:rPr lang="en-US" altLang="en-US" i="1" dirty="0"/>
              <a:t>GPA </a:t>
            </a:r>
            <a:r>
              <a:rPr lang="en-US" altLang="en-US" b="1" dirty="0"/>
              <a:t>desc</a:t>
            </a:r>
            <a:r>
              <a:rPr lang="en-US" altLang="en-US" dirty="0"/>
              <a:t>) </a:t>
            </a:r>
            <a:br>
              <a:rPr lang="en-US" altLang="en-US" dirty="0"/>
            </a:br>
            <a:r>
              <a:rPr lang="en-US" altLang="en-US" dirty="0"/>
              <a:t>                        </a:t>
            </a:r>
            <a:r>
              <a:rPr lang="en-US" altLang="en-US" b="1" dirty="0"/>
              <a:t>as </a:t>
            </a:r>
            <a:r>
              <a:rPr lang="en-US" altLang="en-US" i="1" dirty="0" err="1"/>
              <a:t>dept_rank</a:t>
            </a:r>
            <a:br>
              <a:rPr lang="en-US" altLang="en-US" i="1" dirty="0"/>
            </a:br>
            <a:r>
              <a:rPr lang="en-US" altLang="en-US" i="1" dirty="0"/>
              <a:t>     </a:t>
            </a:r>
            <a:r>
              <a:rPr lang="en-US" altLang="en-US" b="1" dirty="0"/>
              <a:t>from </a:t>
            </a:r>
            <a:r>
              <a:rPr lang="en-US" altLang="en-US" i="1" dirty="0" err="1"/>
              <a:t>dept_grades</a:t>
            </a:r>
            <a:br>
              <a:rPr lang="en-US" altLang="en-US" i="1" dirty="0"/>
            </a:br>
            <a:r>
              <a:rPr lang="en-US" altLang="en-US" i="1" dirty="0"/>
              <a:t>     </a:t>
            </a:r>
            <a:r>
              <a:rPr lang="en-US" altLang="en-US" b="1" dirty="0"/>
              <a:t>order by </a:t>
            </a:r>
            <a:r>
              <a:rPr lang="en-US" altLang="en-US" i="1" dirty="0" err="1"/>
              <a:t>dept_name</a:t>
            </a:r>
            <a:r>
              <a:rPr lang="en-US" altLang="en-US" dirty="0"/>
              <a:t>, </a:t>
            </a:r>
            <a:r>
              <a:rPr lang="en-US" altLang="en-US" i="1" dirty="0" err="1"/>
              <a:t>dept_rank</a:t>
            </a:r>
            <a:r>
              <a:rPr lang="en-US" altLang="en-US" dirty="0"/>
              <a:t>;</a:t>
            </a:r>
          </a:p>
          <a:p>
            <a:r>
              <a:rPr lang="en-US" altLang="en-US" dirty="0"/>
              <a:t>Multiple </a:t>
            </a:r>
            <a:r>
              <a:rPr lang="en-US" altLang="en-US" b="1" dirty="0"/>
              <a:t>rank</a:t>
            </a:r>
            <a:r>
              <a:rPr lang="en-US" altLang="en-US" dirty="0"/>
              <a:t> clauses can occur in a single </a:t>
            </a:r>
            <a:r>
              <a:rPr lang="en-US" altLang="en-US" b="1" dirty="0"/>
              <a:t>select</a:t>
            </a:r>
            <a:r>
              <a:rPr lang="en-US" altLang="en-US" dirty="0"/>
              <a:t> clause.</a:t>
            </a:r>
          </a:p>
          <a:p>
            <a:r>
              <a:rPr lang="en-US" altLang="en-US" dirty="0"/>
              <a:t>Ranking is done </a:t>
            </a:r>
            <a:r>
              <a:rPr lang="en-US" altLang="en-US" i="1" dirty="0"/>
              <a:t>after</a:t>
            </a:r>
            <a:r>
              <a:rPr lang="en-US" altLang="en-US" dirty="0"/>
              <a:t> applying </a:t>
            </a:r>
            <a:r>
              <a:rPr lang="en-US" altLang="en-US" b="1" dirty="0"/>
              <a:t>group by</a:t>
            </a:r>
            <a:r>
              <a:rPr lang="en-US" altLang="en-US" dirty="0"/>
              <a:t> clause/aggregation</a:t>
            </a:r>
          </a:p>
          <a:p>
            <a:r>
              <a:rPr lang="en-US" altLang="en-US" dirty="0"/>
              <a:t>Can be used to find top-n results</a:t>
            </a:r>
          </a:p>
          <a:p>
            <a:pPr lvl="1"/>
            <a:r>
              <a:rPr lang="en-US" altLang="en-US" dirty="0">
                <a:ea typeface="ＭＳ Ｐゴシック" panose="020B0600070205080204" pitchFamily="34" charset="-128"/>
              </a:rPr>
              <a:t>More general than the </a:t>
            </a:r>
            <a:r>
              <a:rPr lang="en-US" altLang="en-US" b="1" dirty="0">
                <a:ea typeface="ＭＳ Ｐゴシック" panose="020B0600070205080204" pitchFamily="34" charset="-128"/>
              </a:rPr>
              <a:t>limit</a:t>
            </a:r>
            <a:r>
              <a:rPr lang="en-US" altLang="en-US" dirty="0">
                <a:ea typeface="ＭＳ Ｐゴシック" panose="020B0600070205080204" pitchFamily="34" charset="-128"/>
              </a:rPr>
              <a:t> </a:t>
            </a:r>
            <a:r>
              <a:rPr lang="en-US" altLang="en-US" i="1" dirty="0">
                <a:ea typeface="ＭＳ Ｐゴシック" panose="020B0600070205080204" pitchFamily="34" charset="-128"/>
              </a:rPr>
              <a:t>n</a:t>
            </a:r>
            <a:r>
              <a:rPr lang="en-US" altLang="en-US" dirty="0">
                <a:ea typeface="ＭＳ Ｐゴシック" panose="020B0600070205080204" pitchFamily="34" charset="-128"/>
              </a:rPr>
              <a:t> clause supported by many databases, since it allows top-n within each partition</a:t>
            </a:r>
            <a:endParaRPr lang="en-IN" altLang="en-US" dirty="0">
              <a:ea typeface="ＭＳ Ｐゴシック" panose="020B0600070205080204" pitchFamily="34" charset="-128"/>
            </a:endParaRPr>
          </a:p>
          <a:p>
            <a:endParaRPr lang="zh-CN" altLang="en-US" dirty="0"/>
          </a:p>
        </p:txBody>
      </p:sp>
      <p:sp>
        <p:nvSpPr>
          <p:cNvPr id="4" name="日期占位符 3">
            <a:extLst>
              <a:ext uri="{FF2B5EF4-FFF2-40B4-BE49-F238E27FC236}">
                <a16:creationId xmlns:a16="http://schemas.microsoft.com/office/drawing/2014/main" id="{5F2594CD-0892-413A-821E-B67B5F39925F}"/>
              </a:ext>
            </a:extLst>
          </p:cNvPr>
          <p:cNvSpPr>
            <a:spLocks noGrp="1"/>
          </p:cNvSpPr>
          <p:nvPr>
            <p:ph type="dt" sz="half" idx="10"/>
          </p:nvPr>
        </p:nvSpPr>
        <p:spPr/>
        <p:txBody>
          <a:bodyPr/>
          <a:lstStyle/>
          <a:p>
            <a:fld id="{8FDCABAD-C90B-4755-AB2C-73070B5E07F3}"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07FD8696-AB20-4160-8279-229EFB7C1E3D}"/>
              </a:ext>
            </a:extLst>
          </p:cNvPr>
          <p:cNvSpPr>
            <a:spLocks noGrp="1"/>
          </p:cNvSpPr>
          <p:nvPr>
            <p:ph type="sldNum" sz="quarter" idx="12"/>
          </p:nvPr>
        </p:nvSpPr>
        <p:spPr/>
        <p:txBody>
          <a:bodyPr/>
          <a:lstStyle/>
          <a:p>
            <a:fld id="{47C4BD23-150C-4A56-8E66-9482A3FB2E80}" type="slidenum">
              <a:rPr lang="zh-CN" altLang="en-US" smtClean="0"/>
              <a:pPr/>
              <a:t>75</a:t>
            </a:fld>
            <a:endParaRPr lang="zh-CN" altLang="en-US" dirty="0"/>
          </a:p>
        </p:txBody>
      </p:sp>
    </p:spTree>
    <p:extLst>
      <p:ext uri="{BB962C8B-B14F-4D97-AF65-F5344CB8AC3E}">
        <p14:creationId xmlns:p14="http://schemas.microsoft.com/office/powerpoint/2010/main" val="35946096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B823C-4C3C-4C73-895F-69E010019C27}"/>
              </a:ext>
            </a:extLst>
          </p:cNvPr>
          <p:cNvSpPr>
            <a:spLocks noGrp="1"/>
          </p:cNvSpPr>
          <p:nvPr>
            <p:ph type="title"/>
          </p:nvPr>
        </p:nvSpPr>
        <p:spPr/>
        <p:txBody>
          <a:bodyPr/>
          <a:lstStyle/>
          <a:p>
            <a:r>
              <a:rPr lang="en-US" altLang="zh-CN" dirty="0">
                <a:ea typeface="+mj-ea"/>
              </a:rPr>
              <a:t>Ranking (Cont.)</a:t>
            </a:r>
            <a:endParaRPr lang="zh-CN" altLang="en-US" dirty="0"/>
          </a:p>
        </p:txBody>
      </p:sp>
      <p:sp>
        <p:nvSpPr>
          <p:cNvPr id="3" name="内容占位符 2">
            <a:extLst>
              <a:ext uri="{FF2B5EF4-FFF2-40B4-BE49-F238E27FC236}">
                <a16:creationId xmlns:a16="http://schemas.microsoft.com/office/drawing/2014/main" id="{51FBB430-381F-4DED-84A7-F93118711953}"/>
              </a:ext>
            </a:extLst>
          </p:cNvPr>
          <p:cNvSpPr>
            <a:spLocks noGrp="1"/>
          </p:cNvSpPr>
          <p:nvPr>
            <p:ph idx="1"/>
          </p:nvPr>
        </p:nvSpPr>
        <p:spPr/>
        <p:txBody>
          <a:bodyPr/>
          <a:lstStyle/>
          <a:p>
            <a:pPr>
              <a:buSzPct val="110000"/>
              <a:buFont typeface="Wingdings" panose="05000000000000000000" pitchFamily="2" charset="2"/>
              <a:buChar char="§"/>
            </a:pPr>
            <a:r>
              <a:rPr lang="en-US" altLang="en-US" dirty="0"/>
              <a:t>Other ranking functions:  </a:t>
            </a:r>
          </a:p>
          <a:p>
            <a:pPr lvl="1"/>
            <a:r>
              <a:rPr lang="en-US" altLang="en-US" b="1" dirty="0" err="1">
                <a:ea typeface="ＭＳ Ｐゴシック" panose="020B0600070205080204" pitchFamily="34" charset="-128"/>
              </a:rPr>
              <a:t>percent_rank</a:t>
            </a:r>
            <a:r>
              <a:rPr lang="en-US" altLang="en-US" b="1" dirty="0">
                <a:ea typeface="ＭＳ Ｐゴシック" panose="020B0600070205080204" pitchFamily="34" charset="-128"/>
              </a:rPr>
              <a:t> </a:t>
            </a:r>
            <a:r>
              <a:rPr lang="en-US" altLang="en-US" dirty="0">
                <a:ea typeface="ＭＳ Ｐゴシック" panose="020B0600070205080204" pitchFamily="34" charset="-128"/>
              </a:rPr>
              <a:t>(within partition, if partitioning is done)</a:t>
            </a:r>
          </a:p>
          <a:p>
            <a:pPr lvl="1"/>
            <a:r>
              <a:rPr lang="en-US" altLang="en-US" b="1" dirty="0" err="1">
                <a:ea typeface="ＭＳ Ｐゴシック" panose="020B0600070205080204" pitchFamily="34" charset="-128"/>
              </a:rPr>
              <a:t>cume_dist</a:t>
            </a:r>
            <a:r>
              <a:rPr lang="en-US" altLang="en-US" dirty="0">
                <a:ea typeface="ＭＳ Ｐゴシック" panose="020B0600070205080204" pitchFamily="34" charset="-128"/>
              </a:rPr>
              <a:t> (cumulative distribution)</a:t>
            </a:r>
          </a:p>
          <a:p>
            <a:pPr lvl="2">
              <a:buFont typeface="Wingdings" panose="05000000000000000000" pitchFamily="2" charset="2"/>
              <a:buChar char="§"/>
            </a:pPr>
            <a:r>
              <a:rPr lang="en-US" altLang="en-US" dirty="0">
                <a:ea typeface="ＭＳ Ｐゴシック" panose="020B0600070205080204" pitchFamily="34" charset="-128"/>
              </a:rPr>
              <a:t> fraction of tuples with preceding values</a:t>
            </a:r>
          </a:p>
          <a:p>
            <a:pPr lvl="1"/>
            <a:r>
              <a:rPr lang="en-US" altLang="en-US" b="1" dirty="0" err="1">
                <a:ea typeface="ＭＳ Ｐゴシック" panose="020B0600070205080204" pitchFamily="34" charset="-128"/>
              </a:rPr>
              <a:t>row_number</a:t>
            </a:r>
            <a:r>
              <a:rPr lang="en-US" altLang="en-US" b="1" dirty="0">
                <a:ea typeface="ＭＳ Ｐゴシック" panose="020B0600070205080204" pitchFamily="34" charset="-128"/>
              </a:rPr>
              <a:t> </a:t>
            </a:r>
            <a:r>
              <a:rPr lang="en-US" altLang="en-US" dirty="0">
                <a:ea typeface="ＭＳ Ｐゴシック" panose="020B0600070205080204" pitchFamily="34" charset="-128"/>
              </a:rPr>
              <a:t>(non-deterministic in</a:t>
            </a:r>
          </a:p>
          <a:p>
            <a:pPr>
              <a:buSzPct val="110000"/>
              <a:buFont typeface="Wingdings" panose="05000000000000000000" pitchFamily="2" charset="2"/>
              <a:buChar char="§"/>
            </a:pPr>
            <a:r>
              <a:rPr lang="en-US" altLang="en-US" dirty="0"/>
              <a:t>SQL:1999 permits the user to specify </a:t>
            </a:r>
            <a:r>
              <a:rPr lang="en-US" altLang="en-US" b="1" dirty="0"/>
              <a:t>nulls first</a:t>
            </a:r>
            <a:r>
              <a:rPr lang="en-US" altLang="en-US" dirty="0"/>
              <a:t> or </a:t>
            </a:r>
            <a:r>
              <a:rPr lang="en-US" altLang="en-US" b="1" dirty="0"/>
              <a:t>nulls </a:t>
            </a:r>
            <a:r>
              <a:rPr lang="en-US" altLang="en-US" b="1" dirty="0" err="1"/>
              <a:t>la</a:t>
            </a:r>
            <a:r>
              <a:rPr lang="en-US" altLang="en-US" dirty="0" err="1">
                <a:ea typeface="ＭＳ Ｐゴシック" panose="020B0600070205080204" pitchFamily="34" charset="-128"/>
              </a:rPr>
              <a:t>presence</a:t>
            </a:r>
            <a:r>
              <a:rPr lang="en-US" altLang="en-US" dirty="0">
                <a:ea typeface="ＭＳ Ｐゴシック" panose="020B0600070205080204" pitchFamily="34" charset="-128"/>
              </a:rPr>
              <a:t> of duplicates)</a:t>
            </a:r>
            <a:r>
              <a:rPr lang="en-US" altLang="en-US" b="1" dirty="0" err="1"/>
              <a:t>st</a:t>
            </a:r>
            <a:endParaRPr lang="en-US" altLang="en-US" b="1" dirty="0"/>
          </a:p>
          <a:p>
            <a:pPr>
              <a:buFont typeface="Monotype Sorts" charset="2"/>
              <a:buNone/>
            </a:pPr>
            <a:r>
              <a:rPr lang="en-US" altLang="en-US" b="1" dirty="0"/>
              <a:t>     select </a:t>
            </a:r>
            <a:r>
              <a:rPr lang="en-US" altLang="en-US" i="1" dirty="0"/>
              <a:t>ID</a:t>
            </a:r>
            <a:r>
              <a:rPr lang="en-US" altLang="en-US" dirty="0"/>
              <a:t>, </a:t>
            </a:r>
            <a:br>
              <a:rPr lang="en-US" altLang="en-US" dirty="0"/>
            </a:br>
            <a:r>
              <a:rPr lang="en-US" altLang="en-US" dirty="0"/>
              <a:t>           </a:t>
            </a:r>
            <a:r>
              <a:rPr lang="en-US" altLang="en-US" b="1" dirty="0"/>
              <a:t>rank </a:t>
            </a:r>
            <a:r>
              <a:rPr lang="en-US" altLang="en-US" dirty="0"/>
              <a:t>( ) </a:t>
            </a:r>
            <a:r>
              <a:rPr lang="en-US" altLang="en-US" b="1" dirty="0"/>
              <a:t>over </a:t>
            </a:r>
            <a:r>
              <a:rPr lang="en-US" altLang="en-US" dirty="0"/>
              <a:t>(</a:t>
            </a:r>
            <a:r>
              <a:rPr lang="en-US" altLang="en-US" b="1" dirty="0"/>
              <a:t>order by </a:t>
            </a:r>
            <a:r>
              <a:rPr lang="en-US" altLang="en-US" i="1" dirty="0"/>
              <a:t>GPA </a:t>
            </a:r>
            <a:r>
              <a:rPr lang="en-US" altLang="en-US" b="1" dirty="0"/>
              <a:t>desc nulls last</a:t>
            </a:r>
            <a:r>
              <a:rPr lang="en-US" altLang="en-US" dirty="0"/>
              <a:t>) </a:t>
            </a:r>
            <a:r>
              <a:rPr lang="en-US" altLang="en-US" b="1" dirty="0"/>
              <a:t>as </a:t>
            </a:r>
            <a:r>
              <a:rPr lang="en-US" altLang="en-US" i="1" dirty="0" err="1"/>
              <a:t>s_rank</a:t>
            </a:r>
            <a:br>
              <a:rPr lang="en-US" altLang="en-US" dirty="0"/>
            </a:br>
            <a:r>
              <a:rPr lang="en-US" altLang="en-US" b="1" dirty="0"/>
              <a:t>from </a:t>
            </a:r>
            <a:r>
              <a:rPr lang="en-US" altLang="en-US" i="1" dirty="0" err="1"/>
              <a:t>student_grades</a:t>
            </a:r>
            <a:endParaRPr lang="en-US" altLang="en-US" i="1" dirty="0"/>
          </a:p>
          <a:p>
            <a:endParaRPr lang="zh-CN" altLang="en-US" dirty="0"/>
          </a:p>
        </p:txBody>
      </p:sp>
      <p:sp>
        <p:nvSpPr>
          <p:cNvPr id="4" name="日期占位符 3">
            <a:extLst>
              <a:ext uri="{FF2B5EF4-FFF2-40B4-BE49-F238E27FC236}">
                <a16:creationId xmlns:a16="http://schemas.microsoft.com/office/drawing/2014/main" id="{4BD62395-CB5C-4438-8279-44426982DB61}"/>
              </a:ext>
            </a:extLst>
          </p:cNvPr>
          <p:cNvSpPr>
            <a:spLocks noGrp="1"/>
          </p:cNvSpPr>
          <p:nvPr>
            <p:ph type="dt" sz="half" idx="10"/>
          </p:nvPr>
        </p:nvSpPr>
        <p:spPr/>
        <p:txBody>
          <a:bodyPr/>
          <a:lstStyle/>
          <a:p>
            <a:fld id="{B6221166-3432-4FBC-929C-15CC3227D588}"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E13DF753-C5FB-406D-83FE-867C53E1BCAF}"/>
              </a:ext>
            </a:extLst>
          </p:cNvPr>
          <p:cNvSpPr>
            <a:spLocks noGrp="1"/>
          </p:cNvSpPr>
          <p:nvPr>
            <p:ph type="sldNum" sz="quarter" idx="12"/>
          </p:nvPr>
        </p:nvSpPr>
        <p:spPr/>
        <p:txBody>
          <a:bodyPr/>
          <a:lstStyle/>
          <a:p>
            <a:fld id="{47C4BD23-150C-4A56-8E66-9482A3FB2E80}" type="slidenum">
              <a:rPr lang="zh-CN" altLang="en-US" smtClean="0"/>
              <a:pPr/>
              <a:t>76</a:t>
            </a:fld>
            <a:endParaRPr lang="zh-CN" altLang="en-US" dirty="0"/>
          </a:p>
        </p:txBody>
      </p:sp>
    </p:spTree>
    <p:extLst>
      <p:ext uri="{BB962C8B-B14F-4D97-AF65-F5344CB8AC3E}">
        <p14:creationId xmlns:p14="http://schemas.microsoft.com/office/powerpoint/2010/main" val="19941280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A000E-8FA3-42DA-9CDF-9731A4320023}"/>
              </a:ext>
            </a:extLst>
          </p:cNvPr>
          <p:cNvSpPr>
            <a:spLocks noGrp="1"/>
          </p:cNvSpPr>
          <p:nvPr>
            <p:ph type="title"/>
          </p:nvPr>
        </p:nvSpPr>
        <p:spPr/>
        <p:txBody>
          <a:bodyPr/>
          <a:lstStyle/>
          <a:p>
            <a:r>
              <a:rPr lang="en-US" altLang="zh-CN" dirty="0">
                <a:ea typeface="+mj-ea"/>
              </a:rPr>
              <a:t>Ranking (Cont.)</a:t>
            </a:r>
            <a:endParaRPr lang="zh-CN" altLang="en-US" dirty="0"/>
          </a:p>
        </p:txBody>
      </p:sp>
      <p:sp>
        <p:nvSpPr>
          <p:cNvPr id="3" name="内容占位符 2">
            <a:extLst>
              <a:ext uri="{FF2B5EF4-FFF2-40B4-BE49-F238E27FC236}">
                <a16:creationId xmlns:a16="http://schemas.microsoft.com/office/drawing/2014/main" id="{85A97AAB-FA2E-4706-8B27-C1F908248761}"/>
              </a:ext>
            </a:extLst>
          </p:cNvPr>
          <p:cNvSpPr>
            <a:spLocks noGrp="1"/>
          </p:cNvSpPr>
          <p:nvPr>
            <p:ph idx="1"/>
          </p:nvPr>
        </p:nvSpPr>
        <p:spPr/>
        <p:txBody>
          <a:bodyPr/>
          <a:lstStyle/>
          <a:p>
            <a:pPr>
              <a:buSzPct val="110000"/>
              <a:buFont typeface="Wingdings" panose="05000000000000000000" pitchFamily="2" charset="2"/>
              <a:buChar char="§"/>
            </a:pPr>
            <a:r>
              <a:rPr lang="en-US" altLang="en-US" dirty="0"/>
              <a:t>For a given constant </a:t>
            </a:r>
            <a:r>
              <a:rPr lang="en-US" altLang="en-US" i="1" dirty="0"/>
              <a:t>n</a:t>
            </a:r>
            <a:r>
              <a:rPr lang="en-US" altLang="en-US" dirty="0"/>
              <a:t>, the ranking the function </a:t>
            </a:r>
            <a:r>
              <a:rPr lang="en-US" altLang="en-US" i="1" dirty="0" err="1"/>
              <a:t>ntile</a:t>
            </a:r>
            <a:r>
              <a:rPr lang="en-US" altLang="en-US" dirty="0"/>
              <a:t>(</a:t>
            </a:r>
            <a:r>
              <a:rPr lang="en-US" altLang="en-US" i="1" dirty="0"/>
              <a:t>n</a:t>
            </a:r>
            <a:r>
              <a:rPr lang="en-US" altLang="en-US" dirty="0"/>
              <a:t>) takes the tuples in each partition in the specified order, and divides them into </a:t>
            </a:r>
            <a:r>
              <a:rPr lang="en-US" altLang="en-US" i="1" dirty="0"/>
              <a:t>n</a:t>
            </a:r>
            <a:r>
              <a:rPr lang="en-US" altLang="en-US" dirty="0"/>
              <a:t> buckets with equal numbers of tuples.</a:t>
            </a:r>
          </a:p>
          <a:p>
            <a:pPr>
              <a:buSzPct val="110000"/>
              <a:buFont typeface="Wingdings" panose="05000000000000000000" pitchFamily="2" charset="2"/>
              <a:buChar char="§"/>
            </a:pPr>
            <a:r>
              <a:rPr lang="en-US" altLang="en-US" dirty="0"/>
              <a:t>E.g.,</a:t>
            </a:r>
          </a:p>
          <a:p>
            <a:pPr>
              <a:buFont typeface="Monotype Sorts" charset="2"/>
              <a:buNone/>
            </a:pPr>
            <a:r>
              <a:rPr lang="en-US" altLang="en-US" dirty="0"/>
              <a:t>	   </a:t>
            </a:r>
            <a:r>
              <a:rPr lang="en-US" altLang="en-US" b="1" dirty="0"/>
              <a:t>select </a:t>
            </a:r>
            <a:r>
              <a:rPr lang="en-US" altLang="en-US" i="1" dirty="0"/>
              <a:t>ID</a:t>
            </a:r>
            <a:r>
              <a:rPr lang="en-US" altLang="en-US" dirty="0"/>
              <a:t>, </a:t>
            </a:r>
            <a:r>
              <a:rPr lang="en-US" altLang="en-US" b="1" dirty="0" err="1"/>
              <a:t>ntile</a:t>
            </a:r>
            <a:r>
              <a:rPr lang="en-US" altLang="en-US" dirty="0"/>
              <a:t>(4) </a:t>
            </a:r>
            <a:r>
              <a:rPr lang="en-US" altLang="en-US" b="1" dirty="0"/>
              <a:t>over </a:t>
            </a:r>
            <a:r>
              <a:rPr lang="en-US" altLang="en-US" dirty="0"/>
              <a:t>(</a:t>
            </a:r>
            <a:r>
              <a:rPr lang="en-US" altLang="en-US" b="1" dirty="0"/>
              <a:t>order by </a:t>
            </a:r>
            <a:r>
              <a:rPr lang="en-US" altLang="en-US" i="1" dirty="0"/>
              <a:t>GPA </a:t>
            </a:r>
            <a:r>
              <a:rPr lang="en-US" altLang="en-US" b="1" dirty="0"/>
              <a:t>desc</a:t>
            </a:r>
            <a:r>
              <a:rPr lang="en-US" altLang="en-US" dirty="0"/>
              <a:t>) </a:t>
            </a:r>
            <a:r>
              <a:rPr lang="en-US" altLang="en-US" b="1" dirty="0"/>
              <a:t>as </a:t>
            </a:r>
            <a:r>
              <a:rPr lang="en-US" altLang="en-US" i="1" dirty="0"/>
              <a:t>quartile</a:t>
            </a:r>
            <a:br>
              <a:rPr lang="en-US" altLang="en-US" dirty="0"/>
            </a:br>
            <a:r>
              <a:rPr lang="en-US" altLang="en-US" dirty="0"/>
              <a:t>	</a:t>
            </a:r>
            <a:r>
              <a:rPr lang="en-US" altLang="en-US" b="1" dirty="0"/>
              <a:t>from </a:t>
            </a:r>
            <a:r>
              <a:rPr lang="en-US" altLang="en-US" i="1" dirty="0" err="1"/>
              <a:t>student_grades</a:t>
            </a:r>
            <a:r>
              <a:rPr lang="en-US" altLang="en-US" i="1" dirty="0"/>
              <a:t>;</a:t>
            </a:r>
          </a:p>
          <a:p>
            <a:endParaRPr lang="zh-CN" altLang="en-US" dirty="0"/>
          </a:p>
        </p:txBody>
      </p:sp>
      <p:sp>
        <p:nvSpPr>
          <p:cNvPr id="4" name="日期占位符 3">
            <a:extLst>
              <a:ext uri="{FF2B5EF4-FFF2-40B4-BE49-F238E27FC236}">
                <a16:creationId xmlns:a16="http://schemas.microsoft.com/office/drawing/2014/main" id="{800B87BA-E154-45F7-B934-AAADA09A875D}"/>
              </a:ext>
            </a:extLst>
          </p:cNvPr>
          <p:cNvSpPr>
            <a:spLocks noGrp="1"/>
          </p:cNvSpPr>
          <p:nvPr>
            <p:ph type="dt" sz="half" idx="10"/>
          </p:nvPr>
        </p:nvSpPr>
        <p:spPr/>
        <p:txBody>
          <a:bodyPr/>
          <a:lstStyle/>
          <a:p>
            <a:fld id="{6B63B863-1DED-42A4-AB0A-1B95AC642AFF}"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C333865F-234C-471A-9C13-657E0950D509}"/>
              </a:ext>
            </a:extLst>
          </p:cNvPr>
          <p:cNvSpPr>
            <a:spLocks noGrp="1"/>
          </p:cNvSpPr>
          <p:nvPr>
            <p:ph type="sldNum" sz="quarter" idx="12"/>
          </p:nvPr>
        </p:nvSpPr>
        <p:spPr/>
        <p:txBody>
          <a:bodyPr/>
          <a:lstStyle/>
          <a:p>
            <a:fld id="{47C4BD23-150C-4A56-8E66-9482A3FB2E80}" type="slidenum">
              <a:rPr lang="zh-CN" altLang="en-US" smtClean="0"/>
              <a:pPr/>
              <a:t>77</a:t>
            </a:fld>
            <a:endParaRPr lang="zh-CN" altLang="en-US" dirty="0"/>
          </a:p>
        </p:txBody>
      </p:sp>
    </p:spTree>
    <p:extLst>
      <p:ext uri="{BB962C8B-B14F-4D97-AF65-F5344CB8AC3E}">
        <p14:creationId xmlns:p14="http://schemas.microsoft.com/office/powerpoint/2010/main" val="10873027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59B23C-0A5B-46DA-8E67-500796535081}"/>
              </a:ext>
            </a:extLst>
          </p:cNvPr>
          <p:cNvSpPr>
            <a:spLocks noGrp="1"/>
          </p:cNvSpPr>
          <p:nvPr>
            <p:ph type="title"/>
          </p:nvPr>
        </p:nvSpPr>
        <p:spPr/>
        <p:txBody>
          <a:bodyPr/>
          <a:lstStyle/>
          <a:p>
            <a:r>
              <a:rPr lang="en-US" altLang="zh-CN" dirty="0">
                <a:ea typeface="+mj-ea"/>
              </a:rPr>
              <a:t>Windowing</a:t>
            </a:r>
            <a:endParaRPr lang="zh-CN" altLang="en-US" dirty="0"/>
          </a:p>
        </p:txBody>
      </p:sp>
      <p:sp>
        <p:nvSpPr>
          <p:cNvPr id="3" name="内容占位符 2">
            <a:extLst>
              <a:ext uri="{FF2B5EF4-FFF2-40B4-BE49-F238E27FC236}">
                <a16:creationId xmlns:a16="http://schemas.microsoft.com/office/drawing/2014/main" id="{CA2B776D-1F75-47E5-9F37-5CE7C47BE48C}"/>
              </a:ext>
            </a:extLst>
          </p:cNvPr>
          <p:cNvSpPr>
            <a:spLocks noGrp="1"/>
          </p:cNvSpPr>
          <p:nvPr>
            <p:ph idx="1"/>
          </p:nvPr>
        </p:nvSpPr>
        <p:spPr/>
        <p:txBody>
          <a:bodyPr/>
          <a:lstStyle/>
          <a:p>
            <a:r>
              <a:rPr lang="en-US" altLang="zh-CN" dirty="0">
                <a:ea typeface="+mj-ea"/>
              </a:rPr>
              <a:t>Windowing</a:t>
            </a:r>
          </a:p>
          <a:p>
            <a:pPr lvl="1"/>
            <a:r>
              <a:rPr lang="en-US" altLang="zh-CN" dirty="0">
                <a:ea typeface="+mj-ea"/>
              </a:rPr>
              <a:t>compute an aggregation function over ranges of tuples</a:t>
            </a:r>
          </a:p>
          <a:p>
            <a:pPr lvl="2"/>
            <a:r>
              <a:rPr lang="en-US" altLang="zh-CN" dirty="0">
                <a:ea typeface="+mj-ea"/>
              </a:rPr>
              <a:t>window: the range</a:t>
            </a:r>
            <a:endParaRPr lang="en-US" altLang="en-US" dirty="0"/>
          </a:p>
          <a:p>
            <a:pPr>
              <a:lnSpc>
                <a:spcPct val="90000"/>
              </a:lnSpc>
              <a:buSzPct val="110000"/>
              <a:buFont typeface="Wingdings" panose="05000000000000000000" pitchFamily="2" charset="2"/>
              <a:buChar char="§"/>
            </a:pPr>
            <a:endParaRPr lang="en-US" altLang="en-US" dirty="0"/>
          </a:p>
          <a:p>
            <a:pPr>
              <a:lnSpc>
                <a:spcPct val="90000"/>
              </a:lnSpc>
              <a:buSzPct val="110000"/>
              <a:buFont typeface="Wingdings" panose="05000000000000000000" pitchFamily="2" charset="2"/>
              <a:buChar char="§"/>
            </a:pPr>
            <a:r>
              <a:rPr lang="en-US" altLang="en-US" dirty="0"/>
              <a:t>Used to smooth out random variations. </a:t>
            </a:r>
          </a:p>
          <a:p>
            <a:pPr>
              <a:lnSpc>
                <a:spcPct val="90000"/>
              </a:lnSpc>
              <a:buSzPct val="110000"/>
              <a:buFont typeface="Wingdings" panose="05000000000000000000" pitchFamily="2" charset="2"/>
              <a:buChar char="§"/>
            </a:pPr>
            <a:endParaRPr lang="en-US" altLang="en-US" dirty="0"/>
          </a:p>
          <a:p>
            <a:pPr>
              <a:lnSpc>
                <a:spcPct val="90000"/>
              </a:lnSpc>
              <a:buSzPct val="110000"/>
              <a:buFont typeface="Wingdings" panose="05000000000000000000" pitchFamily="2" charset="2"/>
              <a:buChar char="§"/>
            </a:pPr>
            <a:r>
              <a:rPr lang="en-US" altLang="en-US" dirty="0"/>
              <a:t>E.g., </a:t>
            </a:r>
            <a:r>
              <a:rPr lang="en-US" altLang="en-US" b="1" dirty="0">
                <a:solidFill>
                  <a:srgbClr val="000099"/>
                </a:solidFill>
              </a:rPr>
              <a:t>moving average</a:t>
            </a:r>
            <a:r>
              <a:rPr lang="en-US" altLang="en-US" dirty="0"/>
              <a:t>: “Given sales values for each date, calculate for each date the average of the sales </a:t>
            </a:r>
            <a:r>
              <a:rPr lang="en-US" altLang="en-US" dirty="0">
                <a:highlight>
                  <a:srgbClr val="FFFF00"/>
                </a:highlight>
              </a:rPr>
              <a:t>on that day, the previous day, and the next day</a:t>
            </a:r>
            <a:r>
              <a:rPr lang="en-US" altLang="en-US" dirty="0"/>
              <a:t>”</a:t>
            </a:r>
          </a:p>
          <a:p>
            <a:pPr>
              <a:lnSpc>
                <a:spcPct val="90000"/>
              </a:lnSpc>
              <a:buSzPct val="110000"/>
              <a:buFont typeface="Wingdings" panose="05000000000000000000" pitchFamily="2" charset="2"/>
              <a:buChar char="§"/>
            </a:pPr>
            <a:endParaRPr lang="en-US" altLang="en-US" b="1" dirty="0">
              <a:solidFill>
                <a:srgbClr val="000099"/>
              </a:solidFill>
            </a:endParaRPr>
          </a:p>
          <a:p>
            <a:pPr>
              <a:lnSpc>
                <a:spcPct val="90000"/>
              </a:lnSpc>
              <a:buSzPct val="110000"/>
              <a:buFont typeface="Wingdings" panose="05000000000000000000" pitchFamily="2" charset="2"/>
              <a:buChar char="§"/>
            </a:pPr>
            <a:r>
              <a:rPr lang="en-US" altLang="en-US" b="1" dirty="0">
                <a:solidFill>
                  <a:srgbClr val="000099"/>
                </a:solidFill>
              </a:rPr>
              <a:t>Window specification</a:t>
            </a:r>
            <a:r>
              <a:rPr lang="en-US" altLang="en-US" dirty="0"/>
              <a:t> in SQL:</a:t>
            </a:r>
          </a:p>
          <a:p>
            <a:pPr lvl="1">
              <a:lnSpc>
                <a:spcPct val="90000"/>
              </a:lnSpc>
              <a:buSzPct val="110000"/>
              <a:buFont typeface="Arial" panose="020B0604020202020204" pitchFamily="34" charset="0"/>
              <a:buChar char="•"/>
            </a:pPr>
            <a:r>
              <a:rPr lang="en-US" altLang="en-US" dirty="0">
                <a:ea typeface="ＭＳ Ｐゴシック" panose="020B0600070205080204" pitchFamily="34" charset="-128"/>
              </a:rPr>
              <a:t>Given relation </a:t>
            </a:r>
            <a:r>
              <a:rPr lang="en-US" altLang="en-US" i="1" dirty="0">
                <a:ea typeface="ＭＳ Ｐゴシック" panose="020B0600070205080204" pitchFamily="34" charset="-128"/>
              </a:rPr>
              <a:t>sales(date, value)</a:t>
            </a:r>
          </a:p>
          <a:p>
            <a:pPr>
              <a:lnSpc>
                <a:spcPct val="90000"/>
              </a:lnSpc>
              <a:buFont typeface="Monotype Sorts" charset="2"/>
              <a:buNone/>
            </a:pPr>
            <a:r>
              <a:rPr lang="en-US" altLang="en-US" dirty="0"/>
              <a:t>            </a:t>
            </a:r>
            <a:r>
              <a:rPr lang="en-US" altLang="en-US" b="1" dirty="0"/>
              <a:t>select </a:t>
            </a:r>
            <a:r>
              <a:rPr lang="en-US" altLang="en-US" i="1" dirty="0"/>
              <a:t>date, </a:t>
            </a:r>
            <a:r>
              <a:rPr lang="en-US" altLang="en-US" b="1" i="1" dirty="0"/>
              <a:t>sum</a:t>
            </a:r>
            <a:r>
              <a:rPr lang="en-US" altLang="en-US" dirty="0"/>
              <a:t>(</a:t>
            </a:r>
            <a:r>
              <a:rPr lang="en-US" altLang="en-US" i="1" dirty="0"/>
              <a:t>value</a:t>
            </a:r>
            <a:r>
              <a:rPr lang="en-US" altLang="en-US" dirty="0"/>
              <a:t>) </a:t>
            </a:r>
            <a:r>
              <a:rPr lang="en-US" altLang="en-US" b="1" dirty="0"/>
              <a:t>over </a:t>
            </a:r>
            <a:br>
              <a:rPr lang="en-US" altLang="en-US" b="1" dirty="0"/>
            </a:br>
            <a:r>
              <a:rPr lang="en-US" altLang="en-US" b="1" dirty="0"/>
              <a:t>            </a:t>
            </a:r>
            <a:r>
              <a:rPr lang="en-US" altLang="en-US" dirty="0"/>
              <a:t>(</a:t>
            </a:r>
            <a:r>
              <a:rPr lang="en-US" altLang="en-US" b="1" dirty="0"/>
              <a:t>order by </a:t>
            </a:r>
            <a:r>
              <a:rPr lang="en-US" altLang="en-US" i="1" dirty="0"/>
              <a:t>date </a:t>
            </a:r>
            <a:r>
              <a:rPr lang="en-US" altLang="en-US" b="1" dirty="0"/>
              <a:t>between rows </a:t>
            </a:r>
            <a:r>
              <a:rPr lang="en-US" altLang="en-US" dirty="0"/>
              <a:t>1 </a:t>
            </a:r>
            <a:r>
              <a:rPr lang="en-US" altLang="en-US" b="1" dirty="0"/>
              <a:t>preceding and </a:t>
            </a:r>
            <a:r>
              <a:rPr lang="en-US" altLang="en-US" dirty="0"/>
              <a:t>1</a:t>
            </a:r>
            <a:r>
              <a:rPr lang="en-US" altLang="en-US" b="1" dirty="0"/>
              <a:t> following</a:t>
            </a:r>
            <a:r>
              <a:rPr lang="en-US" altLang="en-US" dirty="0"/>
              <a:t>)</a:t>
            </a:r>
            <a:br>
              <a:rPr lang="en-US" altLang="en-US" dirty="0"/>
            </a:br>
            <a:r>
              <a:rPr lang="en-US" altLang="en-US" dirty="0"/>
              <a:t>       </a:t>
            </a:r>
            <a:r>
              <a:rPr lang="en-US" altLang="en-US" b="1" dirty="0"/>
              <a:t>from </a:t>
            </a:r>
            <a:r>
              <a:rPr lang="en-US" altLang="en-US" i="1" dirty="0"/>
              <a:t>sales</a:t>
            </a:r>
          </a:p>
          <a:p>
            <a:endParaRPr lang="zh-CN" altLang="en-US" dirty="0"/>
          </a:p>
        </p:txBody>
      </p:sp>
      <p:sp>
        <p:nvSpPr>
          <p:cNvPr id="4" name="日期占位符 3">
            <a:extLst>
              <a:ext uri="{FF2B5EF4-FFF2-40B4-BE49-F238E27FC236}">
                <a16:creationId xmlns:a16="http://schemas.microsoft.com/office/drawing/2014/main" id="{A69E4206-1D19-416D-908B-DCD6DEB46DC8}"/>
              </a:ext>
            </a:extLst>
          </p:cNvPr>
          <p:cNvSpPr>
            <a:spLocks noGrp="1"/>
          </p:cNvSpPr>
          <p:nvPr>
            <p:ph type="dt" sz="half" idx="10"/>
          </p:nvPr>
        </p:nvSpPr>
        <p:spPr/>
        <p:txBody>
          <a:bodyPr/>
          <a:lstStyle/>
          <a:p>
            <a:fld id="{35E383CF-7641-4E78-8887-595EC3489633}"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4C2034EF-11EE-4006-A8A1-E28ECBD61337}"/>
              </a:ext>
            </a:extLst>
          </p:cNvPr>
          <p:cNvSpPr>
            <a:spLocks noGrp="1"/>
          </p:cNvSpPr>
          <p:nvPr>
            <p:ph type="sldNum" sz="quarter" idx="12"/>
          </p:nvPr>
        </p:nvSpPr>
        <p:spPr/>
        <p:txBody>
          <a:bodyPr/>
          <a:lstStyle/>
          <a:p>
            <a:fld id="{47C4BD23-150C-4A56-8E66-9482A3FB2E80}" type="slidenum">
              <a:rPr lang="zh-CN" altLang="en-US" smtClean="0"/>
              <a:pPr/>
              <a:t>78</a:t>
            </a:fld>
            <a:endParaRPr lang="zh-CN" altLang="en-US" dirty="0"/>
          </a:p>
        </p:txBody>
      </p:sp>
    </p:spTree>
    <p:extLst>
      <p:ext uri="{BB962C8B-B14F-4D97-AF65-F5344CB8AC3E}">
        <p14:creationId xmlns:p14="http://schemas.microsoft.com/office/powerpoint/2010/main" val="19583498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121FA6-0F89-4477-A198-B946604FDDE1}"/>
              </a:ext>
            </a:extLst>
          </p:cNvPr>
          <p:cNvSpPr>
            <a:spLocks noGrp="1"/>
          </p:cNvSpPr>
          <p:nvPr>
            <p:ph type="title"/>
          </p:nvPr>
        </p:nvSpPr>
        <p:spPr/>
        <p:txBody>
          <a:bodyPr/>
          <a:lstStyle/>
          <a:p>
            <a:r>
              <a:rPr lang="en-US" altLang="zh-CN" dirty="0">
                <a:ea typeface="+mj-ea"/>
              </a:rPr>
              <a:t>Windowing (Cont.)</a:t>
            </a:r>
            <a:endParaRPr lang="zh-CN" altLang="en-US" dirty="0"/>
          </a:p>
        </p:txBody>
      </p:sp>
      <p:sp>
        <p:nvSpPr>
          <p:cNvPr id="3" name="内容占位符 2">
            <a:extLst>
              <a:ext uri="{FF2B5EF4-FFF2-40B4-BE49-F238E27FC236}">
                <a16:creationId xmlns:a16="http://schemas.microsoft.com/office/drawing/2014/main" id="{449D8B45-1217-4239-88F6-249539210391}"/>
              </a:ext>
            </a:extLst>
          </p:cNvPr>
          <p:cNvSpPr>
            <a:spLocks noGrp="1"/>
          </p:cNvSpPr>
          <p:nvPr>
            <p:ph idx="1"/>
          </p:nvPr>
        </p:nvSpPr>
        <p:spPr/>
        <p:txBody>
          <a:bodyPr/>
          <a:lstStyle/>
          <a:p>
            <a:pPr>
              <a:lnSpc>
                <a:spcPct val="90000"/>
              </a:lnSpc>
              <a:buSzPct val="110000"/>
              <a:buFont typeface="Wingdings" panose="05000000000000000000" pitchFamily="2" charset="2"/>
              <a:buChar char="§"/>
            </a:pPr>
            <a:r>
              <a:rPr lang="en-US" altLang="en-US" dirty="0"/>
              <a:t>Examples of other window specifications:</a:t>
            </a:r>
          </a:p>
          <a:p>
            <a:pPr lvl="1">
              <a:lnSpc>
                <a:spcPct val="90000"/>
              </a:lnSpc>
              <a:buSzPct val="110000"/>
              <a:buFont typeface="Arial" panose="020B0604020202020204" pitchFamily="34" charset="0"/>
              <a:buChar char="•"/>
            </a:pPr>
            <a:r>
              <a:rPr lang="en-US" altLang="en-US" b="1" dirty="0">
                <a:ea typeface="ＭＳ Ｐゴシック" panose="020B0600070205080204" pitchFamily="34" charset="-128"/>
              </a:rPr>
              <a:t>between rows unbounded preceding and current</a:t>
            </a:r>
          </a:p>
          <a:p>
            <a:pPr lvl="1">
              <a:lnSpc>
                <a:spcPct val="90000"/>
              </a:lnSpc>
              <a:buSzPct val="110000"/>
              <a:buFont typeface="Arial" panose="020B0604020202020204" pitchFamily="34" charset="0"/>
              <a:buChar char="•"/>
            </a:pPr>
            <a:r>
              <a:rPr lang="en-US" altLang="en-US" b="1" dirty="0">
                <a:ea typeface="ＭＳ Ｐゴシック" panose="020B0600070205080204" pitchFamily="34" charset="-128"/>
              </a:rPr>
              <a:t>rows unbounded preceding</a:t>
            </a:r>
          </a:p>
          <a:p>
            <a:pPr lvl="1">
              <a:lnSpc>
                <a:spcPct val="90000"/>
              </a:lnSpc>
              <a:buSzPct val="110000"/>
              <a:buFont typeface="Arial" panose="020B0604020202020204" pitchFamily="34" charset="0"/>
              <a:buChar char="•"/>
            </a:pPr>
            <a:r>
              <a:rPr lang="en-US" altLang="en-US" b="1" dirty="0">
                <a:ea typeface="ＭＳ Ｐゴシック" panose="020B0600070205080204" pitchFamily="34" charset="-128"/>
              </a:rPr>
              <a:t>range  between </a:t>
            </a:r>
            <a:r>
              <a:rPr lang="en-US" altLang="en-US" dirty="0">
                <a:ea typeface="ＭＳ Ｐゴシック" panose="020B0600070205080204" pitchFamily="34" charset="-128"/>
              </a:rPr>
              <a:t>10</a:t>
            </a:r>
            <a:r>
              <a:rPr lang="en-US" altLang="en-US" b="1" dirty="0">
                <a:ea typeface="ＭＳ Ｐゴシック" panose="020B0600070205080204" pitchFamily="34" charset="-128"/>
              </a:rPr>
              <a:t> preceding and current row</a:t>
            </a:r>
          </a:p>
          <a:p>
            <a:pPr lvl="2">
              <a:lnSpc>
                <a:spcPct val="90000"/>
              </a:lnSpc>
              <a:buFont typeface="Wingdings" panose="05000000000000000000" pitchFamily="2" charset="2"/>
              <a:buChar char="§"/>
            </a:pPr>
            <a:r>
              <a:rPr lang="en-US" altLang="en-US" dirty="0">
                <a:ea typeface="ＭＳ Ｐゴシック" panose="020B0600070205080204" pitchFamily="34" charset="-128"/>
              </a:rPr>
              <a:t>All rows with values between current row value –10 to current value</a:t>
            </a:r>
          </a:p>
          <a:p>
            <a:pPr lvl="1">
              <a:lnSpc>
                <a:spcPct val="90000"/>
              </a:lnSpc>
              <a:buSzPct val="110000"/>
              <a:buFont typeface="Arial" panose="020B0604020202020204" pitchFamily="34" charset="0"/>
              <a:buChar char="•"/>
            </a:pPr>
            <a:r>
              <a:rPr lang="en-US" altLang="en-US" b="1" dirty="0">
                <a:ea typeface="ＭＳ Ｐゴシック" panose="020B0600070205080204" pitchFamily="34" charset="-128"/>
              </a:rPr>
              <a:t>range interval </a:t>
            </a:r>
            <a:r>
              <a:rPr lang="en-US" altLang="en-US" dirty="0">
                <a:ea typeface="ＭＳ Ｐゴシック" panose="020B0600070205080204" pitchFamily="34" charset="-128"/>
              </a:rPr>
              <a:t>10</a:t>
            </a:r>
            <a:r>
              <a:rPr lang="en-US" altLang="en-US" b="1" dirty="0">
                <a:ea typeface="ＭＳ Ｐゴシック" panose="020B0600070205080204" pitchFamily="34" charset="-128"/>
              </a:rPr>
              <a:t> day preceding</a:t>
            </a:r>
          </a:p>
          <a:p>
            <a:pPr lvl="2">
              <a:lnSpc>
                <a:spcPct val="90000"/>
              </a:lnSpc>
              <a:buFont typeface="Wingdings" panose="05000000000000000000" pitchFamily="2" charset="2"/>
              <a:buChar char="§"/>
            </a:pPr>
            <a:r>
              <a:rPr lang="en-US" altLang="en-US" dirty="0">
                <a:ea typeface="ＭＳ Ｐゴシック" panose="020B0600070205080204" pitchFamily="34" charset="-128"/>
              </a:rPr>
              <a:t>Not including current row</a:t>
            </a:r>
          </a:p>
          <a:p>
            <a:endParaRPr lang="zh-CN" altLang="en-US" dirty="0"/>
          </a:p>
        </p:txBody>
      </p:sp>
      <p:sp>
        <p:nvSpPr>
          <p:cNvPr id="4" name="日期占位符 3">
            <a:extLst>
              <a:ext uri="{FF2B5EF4-FFF2-40B4-BE49-F238E27FC236}">
                <a16:creationId xmlns:a16="http://schemas.microsoft.com/office/drawing/2014/main" id="{711531A5-525C-4097-A690-E58347489AEE}"/>
              </a:ext>
            </a:extLst>
          </p:cNvPr>
          <p:cNvSpPr>
            <a:spLocks noGrp="1"/>
          </p:cNvSpPr>
          <p:nvPr>
            <p:ph type="dt" sz="half" idx="10"/>
          </p:nvPr>
        </p:nvSpPr>
        <p:spPr/>
        <p:txBody>
          <a:bodyPr/>
          <a:lstStyle/>
          <a:p>
            <a:fld id="{AF34E96B-4E77-43A1-AEA9-483F24B66B4E}"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4513C0E6-5064-47F9-9FB4-ED42456DFDE7}"/>
              </a:ext>
            </a:extLst>
          </p:cNvPr>
          <p:cNvSpPr>
            <a:spLocks noGrp="1"/>
          </p:cNvSpPr>
          <p:nvPr>
            <p:ph type="sldNum" sz="quarter" idx="12"/>
          </p:nvPr>
        </p:nvSpPr>
        <p:spPr/>
        <p:txBody>
          <a:bodyPr/>
          <a:lstStyle/>
          <a:p>
            <a:fld id="{47C4BD23-150C-4A56-8E66-9482A3FB2E80}" type="slidenum">
              <a:rPr lang="zh-CN" altLang="en-US" smtClean="0"/>
              <a:pPr/>
              <a:t>79</a:t>
            </a:fld>
            <a:endParaRPr lang="zh-CN" altLang="en-US" dirty="0"/>
          </a:p>
        </p:txBody>
      </p:sp>
    </p:spTree>
    <p:extLst>
      <p:ext uri="{BB962C8B-B14F-4D97-AF65-F5344CB8AC3E}">
        <p14:creationId xmlns:p14="http://schemas.microsoft.com/office/powerpoint/2010/main" val="1812841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44D1706-C4D2-44E3-9E10-75C36873459C}"/>
              </a:ext>
            </a:extLst>
          </p:cNvPr>
          <p:cNvSpPr>
            <a:spLocks noGrp="1"/>
          </p:cNvSpPr>
          <p:nvPr>
            <p:ph type="sldNum" sz="quarter" idx="12"/>
          </p:nvPr>
        </p:nvSpPr>
        <p:spPr/>
        <p:txBody>
          <a:bodyPr/>
          <a:lstStyle/>
          <a:p>
            <a:fld id="{47C4BD23-150C-4A56-8E66-9482A3FB2E80}" type="slidenum">
              <a:rPr lang="zh-CN" altLang="en-US" smtClean="0"/>
              <a:t>8</a:t>
            </a:fld>
            <a:endParaRPr lang="zh-CN" altLang="en-US"/>
          </a:p>
        </p:txBody>
      </p:sp>
      <p:sp>
        <p:nvSpPr>
          <p:cNvPr id="4" name="日期占位符 3">
            <a:extLst>
              <a:ext uri="{FF2B5EF4-FFF2-40B4-BE49-F238E27FC236}">
                <a16:creationId xmlns:a16="http://schemas.microsoft.com/office/drawing/2014/main" id="{075500CD-29A0-4928-9109-EFE6083C6EE8}"/>
              </a:ext>
            </a:extLst>
          </p:cNvPr>
          <p:cNvSpPr>
            <a:spLocks noGrp="1"/>
          </p:cNvSpPr>
          <p:nvPr>
            <p:ph type="dt" sz="half" idx="10"/>
          </p:nvPr>
        </p:nvSpPr>
        <p:spPr/>
        <p:txBody>
          <a:bodyPr/>
          <a:lstStyle/>
          <a:p>
            <a:fld id="{E23C92CB-27E2-4B39-9B17-610BD6799524}" type="datetime1">
              <a:rPr lang="zh-CN" altLang="en-US" smtClean="0"/>
              <a:t>2021/10/18</a:t>
            </a:fld>
            <a:endParaRPr lang="zh-CN" altLang="en-US" dirty="0"/>
          </a:p>
        </p:txBody>
      </p:sp>
      <p:sp>
        <p:nvSpPr>
          <p:cNvPr id="5" name="Rectangle 3">
            <a:extLst>
              <a:ext uri="{FF2B5EF4-FFF2-40B4-BE49-F238E27FC236}">
                <a16:creationId xmlns:a16="http://schemas.microsoft.com/office/drawing/2014/main" id="{DEF6D195-1C5A-438D-8409-15348198280A}"/>
              </a:ext>
            </a:extLst>
          </p:cNvPr>
          <p:cNvSpPr txBox="1">
            <a:spLocks noChangeArrowheads="1"/>
          </p:cNvSpPr>
          <p:nvPr/>
        </p:nvSpPr>
        <p:spPr>
          <a:xfrm>
            <a:off x="515829" y="321723"/>
            <a:ext cx="9806622" cy="63219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Font typeface="Monotype Sorts" charset="2"/>
              <a:buNone/>
            </a:pPr>
            <a:r>
              <a:rPr lang="en-US" altLang="en-US" sz="2000" b="1" dirty="0">
                <a:ea typeface="ＭＳ Ｐゴシック" panose="020B0600070205080204" pitchFamily="34" charset="-128"/>
              </a:rPr>
              <a:t>public static void </a:t>
            </a:r>
            <a:r>
              <a:rPr lang="en-US" altLang="en-US" sz="2000" b="1" dirty="0" err="1">
                <a:ea typeface="ＭＳ Ｐゴシック" panose="020B0600070205080204" pitchFamily="34" charset="-128"/>
              </a:rPr>
              <a:t>JDBCexample</a:t>
            </a:r>
            <a:r>
              <a:rPr lang="en-US" altLang="en-US" sz="2000" b="1" dirty="0">
                <a:ea typeface="ＭＳ Ｐゴシック" panose="020B0600070205080204" pitchFamily="34" charset="-128"/>
              </a:rPr>
              <a:t>(</a:t>
            </a:r>
            <a:r>
              <a:rPr lang="en-US" altLang="en-US" sz="2000" b="1" dirty="0">
                <a:solidFill>
                  <a:srgbClr val="FF0000"/>
                </a:solidFill>
                <a:ea typeface="ＭＳ Ｐゴシック" panose="020B0600070205080204" pitchFamily="34" charset="-128"/>
              </a:rPr>
              <a:t>String </a:t>
            </a:r>
            <a:r>
              <a:rPr lang="en-US" altLang="en-US" sz="2000" b="1" dirty="0" err="1">
                <a:solidFill>
                  <a:srgbClr val="FF0000"/>
                </a:solidFill>
                <a:ea typeface="ＭＳ Ｐゴシック" panose="020B0600070205080204" pitchFamily="34" charset="-128"/>
              </a:rPr>
              <a:t>dbid</a:t>
            </a:r>
            <a:r>
              <a:rPr lang="en-US" altLang="en-US" sz="2000" b="1" dirty="0">
                <a:ea typeface="ＭＳ Ｐゴシック" panose="020B0600070205080204" pitchFamily="34" charset="-128"/>
              </a:rPr>
              <a:t>, String </a:t>
            </a:r>
            <a:r>
              <a:rPr lang="en-US" altLang="en-US" sz="2000" b="1" dirty="0" err="1">
                <a:ea typeface="ＭＳ Ｐゴシック" panose="020B0600070205080204" pitchFamily="34" charset="-128"/>
              </a:rPr>
              <a:t>userid</a:t>
            </a:r>
            <a:r>
              <a:rPr lang="en-US" altLang="en-US" sz="2000" b="1" dirty="0">
                <a:ea typeface="ＭＳ Ｐゴシック" panose="020B0600070205080204" pitchFamily="34" charset="-128"/>
              </a:rPr>
              <a:t>, String passwd) </a:t>
            </a:r>
          </a:p>
          <a:p>
            <a:pPr>
              <a:buFont typeface="Monotype Sorts" charset="2"/>
              <a:buNone/>
            </a:pPr>
            <a:r>
              <a:rPr lang="en-US" altLang="en-US" sz="2000" b="1" dirty="0"/>
              <a:t>          { </a:t>
            </a:r>
          </a:p>
          <a:p>
            <a:pPr lvl="1">
              <a:buFont typeface="Monotype Sorts" charset="2"/>
              <a:buNone/>
            </a:pPr>
            <a:r>
              <a:rPr lang="en-US" altLang="en-US" sz="2000" b="1" dirty="0">
                <a:ea typeface="ＭＳ Ｐゴシック" panose="020B0600070205080204" pitchFamily="34" charset="-128"/>
              </a:rPr>
              <a:t>     try { </a:t>
            </a:r>
          </a:p>
          <a:p>
            <a:pPr lvl="2">
              <a:buFont typeface="Webdings" panose="05030102010509060703" pitchFamily="18" charset="2"/>
              <a:buNone/>
            </a:pPr>
            <a:r>
              <a:rPr lang="en-US" altLang="en-US" b="1" dirty="0">
                <a:ea typeface="ＭＳ Ｐゴシック" panose="020B0600070205080204" pitchFamily="34" charset="-128"/>
              </a:rPr>
              <a:t>  </a:t>
            </a:r>
            <a:r>
              <a:rPr lang="en-US" altLang="en-US" b="1" dirty="0" err="1">
                <a:ea typeface="ＭＳ Ｐゴシック" panose="020B0600070205080204" pitchFamily="34" charset="-128"/>
              </a:rPr>
              <a:t>Class.forName</a:t>
            </a:r>
            <a:r>
              <a:rPr lang="en-US" altLang="en-US" b="1" dirty="0">
                <a:ea typeface="ＭＳ Ｐゴシック" panose="020B0600070205080204" pitchFamily="34" charset="-128"/>
              </a:rPr>
              <a:t> ("</a:t>
            </a:r>
            <a:r>
              <a:rPr lang="en-US" altLang="en-US" b="1" dirty="0" err="1">
                <a:ea typeface="ＭＳ Ｐゴシック" panose="020B0600070205080204" pitchFamily="34" charset="-128"/>
              </a:rPr>
              <a:t>oracle.jdbc.driver.OracleDriver</a:t>
            </a:r>
            <a:r>
              <a:rPr lang="en-US" altLang="en-US" b="1" dirty="0">
                <a:ea typeface="ＭＳ Ｐゴシック" panose="020B0600070205080204" pitchFamily="34" charset="-128"/>
              </a:rPr>
              <a:t>"); </a:t>
            </a:r>
          </a:p>
          <a:p>
            <a:pPr lvl="2">
              <a:buFont typeface="Webdings" panose="05030102010509060703" pitchFamily="18" charset="2"/>
              <a:buNone/>
            </a:pPr>
            <a:r>
              <a:rPr lang="en-US" altLang="en-US" b="1" dirty="0">
                <a:ea typeface="ＭＳ Ｐゴシック" panose="020B0600070205080204" pitchFamily="34" charset="-128"/>
              </a:rPr>
              <a:t>  Connection conn = </a:t>
            </a:r>
            <a:r>
              <a:rPr lang="en-US" altLang="en-US" b="1" dirty="0" err="1">
                <a:ea typeface="ＭＳ Ｐゴシック" panose="020B0600070205080204" pitchFamily="34" charset="-128"/>
              </a:rPr>
              <a:t>DriverManager.getConnection</a:t>
            </a:r>
            <a:r>
              <a:rPr lang="en-US" altLang="en-US" b="1" dirty="0">
                <a:ea typeface="ＭＳ Ｐゴシック" panose="020B0600070205080204" pitchFamily="34" charset="-128"/>
              </a:rPr>
              <a:t>(     </a:t>
            </a:r>
            <a:br>
              <a:rPr lang="en-US" altLang="en-US" b="1" dirty="0">
                <a:ea typeface="ＭＳ Ｐゴシック" panose="020B0600070205080204" pitchFamily="34" charset="-128"/>
              </a:rPr>
            </a:br>
            <a:r>
              <a:rPr lang="en-US" altLang="en-US" b="1" dirty="0">
                <a:ea typeface="ＭＳ Ｐゴシック" panose="020B0600070205080204" pitchFamily="34" charset="-128"/>
              </a:rPr>
              <a:t>       "</a:t>
            </a:r>
            <a:r>
              <a:rPr lang="en-US" altLang="en-US" b="1" dirty="0" err="1">
                <a:ea typeface="ＭＳ Ｐゴシック" panose="020B0600070205080204" pitchFamily="34" charset="-128"/>
              </a:rPr>
              <a:t>jdbc:oracle:thin</a:t>
            </a:r>
            <a:r>
              <a:rPr lang="en-US" altLang="en-US" b="1" dirty="0">
                <a:ea typeface="ＭＳ Ｐゴシック" panose="020B0600070205080204" pitchFamily="34" charset="-128"/>
              </a:rPr>
              <a:t>:</a:t>
            </a:r>
            <a:r>
              <a:rPr lang="en-US" altLang="en-US" dirty="0">
                <a:ea typeface="ＭＳ Ｐゴシック" panose="020B0600070205080204" pitchFamily="34" charset="-128"/>
              </a:rPr>
              <a:t>@</a:t>
            </a:r>
            <a:r>
              <a:rPr lang="en-US" altLang="en-US" b="1" dirty="0">
                <a:ea typeface="ＭＳ Ｐゴシック" panose="020B0600070205080204" pitchFamily="34" charset="-128"/>
              </a:rPr>
              <a:t>db.yale.edu:2000:univdb", </a:t>
            </a:r>
            <a:r>
              <a:rPr lang="en-US" altLang="en-US" b="1" dirty="0" err="1">
                <a:ea typeface="ＭＳ Ｐゴシック" panose="020B0600070205080204" pitchFamily="34" charset="-128"/>
              </a:rPr>
              <a:t>userid</a:t>
            </a:r>
            <a:r>
              <a:rPr lang="en-US" altLang="en-US" b="1" dirty="0">
                <a:ea typeface="ＭＳ Ｐゴシック" panose="020B0600070205080204" pitchFamily="34" charset="-128"/>
              </a:rPr>
              <a:t>, passwd); </a:t>
            </a:r>
          </a:p>
          <a:p>
            <a:pPr lvl="1">
              <a:buFont typeface="Monotype Sorts" charset="2"/>
              <a:buNone/>
            </a:pPr>
            <a:r>
              <a:rPr lang="en-US" altLang="en-US" sz="2000" b="1" dirty="0">
                <a:ea typeface="ＭＳ Ｐゴシック" panose="020B0600070205080204" pitchFamily="34" charset="-128"/>
              </a:rPr>
              <a:t>        Statement </a:t>
            </a:r>
            <a:r>
              <a:rPr lang="en-US" altLang="en-US" sz="2000" b="1" dirty="0" err="1">
                <a:ea typeface="ＭＳ Ｐゴシック" panose="020B0600070205080204" pitchFamily="34" charset="-128"/>
              </a:rPr>
              <a:t>stmt</a:t>
            </a:r>
            <a:r>
              <a:rPr lang="en-US" altLang="en-US" sz="2000" b="1" dirty="0">
                <a:ea typeface="ＭＳ Ｐゴシック" panose="020B0600070205080204" pitchFamily="34" charset="-128"/>
              </a:rPr>
              <a:t> = </a:t>
            </a:r>
            <a:r>
              <a:rPr lang="en-US" altLang="en-US" sz="2000" b="1" dirty="0" err="1">
                <a:ea typeface="ＭＳ Ｐゴシック" panose="020B0600070205080204" pitchFamily="34" charset="-128"/>
              </a:rPr>
              <a:t>conn.createStatement</a:t>
            </a:r>
            <a:r>
              <a:rPr lang="en-US" altLang="en-US" sz="2000" b="1" dirty="0">
                <a:ea typeface="ＭＳ Ｐゴシック" panose="020B0600070205080204" pitchFamily="34" charset="-128"/>
              </a:rPr>
              <a:t>(); </a:t>
            </a:r>
          </a:p>
          <a:p>
            <a:pPr lvl="1">
              <a:buFont typeface="Monotype Sorts" charset="2"/>
              <a:buNone/>
            </a:pPr>
            <a:r>
              <a:rPr lang="en-US" altLang="en-US" sz="2000" b="1" dirty="0">
                <a:ea typeface="ＭＳ Ｐゴシック" panose="020B0600070205080204" pitchFamily="34" charset="-128"/>
              </a:rPr>
              <a:t>            … Do Actual Work ….</a:t>
            </a:r>
          </a:p>
          <a:p>
            <a:pPr lvl="1">
              <a:buFont typeface="Monotype Sorts" charset="2"/>
              <a:buNone/>
            </a:pPr>
            <a:r>
              <a:rPr lang="en-US" altLang="en-US" sz="2000" b="1" dirty="0">
                <a:ea typeface="ＭＳ Ｐゴシック" panose="020B0600070205080204" pitchFamily="34" charset="-128"/>
              </a:rPr>
              <a:t>        </a:t>
            </a:r>
            <a:r>
              <a:rPr lang="en-US" altLang="en-US" sz="2000" b="1" dirty="0" err="1">
                <a:ea typeface="ＭＳ Ｐゴシック" panose="020B0600070205080204" pitchFamily="34" charset="-128"/>
              </a:rPr>
              <a:t>stmt.close</a:t>
            </a:r>
            <a:r>
              <a:rPr lang="en-US" altLang="en-US" sz="2000" b="1" dirty="0">
                <a:ea typeface="ＭＳ Ｐゴシック" panose="020B0600070205080204" pitchFamily="34" charset="-128"/>
              </a:rPr>
              <a:t>();	</a:t>
            </a:r>
          </a:p>
          <a:p>
            <a:pPr lvl="1">
              <a:buFont typeface="Monotype Sorts" charset="2"/>
              <a:buNone/>
            </a:pPr>
            <a:r>
              <a:rPr lang="en-US" altLang="en-US" sz="2000" b="1" dirty="0">
                <a:ea typeface="ＭＳ Ｐゴシック" panose="020B0600070205080204" pitchFamily="34" charset="-128"/>
              </a:rPr>
              <a:t>        </a:t>
            </a:r>
            <a:r>
              <a:rPr lang="en-US" altLang="en-US" sz="2000" b="1" dirty="0" err="1">
                <a:ea typeface="ＭＳ Ｐゴシック" panose="020B0600070205080204" pitchFamily="34" charset="-128"/>
              </a:rPr>
              <a:t>conn.close</a:t>
            </a:r>
            <a:r>
              <a:rPr lang="en-US" altLang="en-US" sz="2000" b="1" dirty="0">
                <a:ea typeface="ＭＳ Ｐゴシック" panose="020B0600070205080204" pitchFamily="34" charset="-128"/>
              </a:rPr>
              <a:t>();	</a:t>
            </a:r>
          </a:p>
          <a:p>
            <a:pPr lvl="1">
              <a:buFont typeface="Monotype Sorts" charset="2"/>
              <a:buNone/>
            </a:pPr>
            <a:r>
              <a:rPr lang="en-US" altLang="en-US" sz="2000" b="1" dirty="0">
                <a:ea typeface="ＭＳ Ｐゴシック" panose="020B0600070205080204" pitchFamily="34" charset="-128"/>
              </a:rPr>
              <a:t>   }		</a:t>
            </a:r>
          </a:p>
          <a:p>
            <a:pPr lvl="1">
              <a:buFont typeface="Monotype Sorts" charset="2"/>
              <a:buNone/>
            </a:pPr>
            <a:r>
              <a:rPr lang="en-US" altLang="en-US" sz="2000" b="1" dirty="0">
                <a:ea typeface="ＭＳ Ｐゴシック" panose="020B0600070205080204" pitchFamily="34" charset="-128"/>
              </a:rPr>
              <a:t>   catch (</a:t>
            </a:r>
            <a:r>
              <a:rPr lang="en-US" altLang="en-US" sz="2000" b="1" dirty="0" err="1">
                <a:ea typeface="ＭＳ Ｐゴシック" panose="020B0600070205080204" pitchFamily="34" charset="-128"/>
              </a:rPr>
              <a:t>SQLException</a:t>
            </a:r>
            <a:r>
              <a:rPr lang="en-US" altLang="en-US" sz="2000" b="1" dirty="0">
                <a:ea typeface="ＭＳ Ｐゴシック" panose="020B0600070205080204" pitchFamily="34" charset="-128"/>
              </a:rPr>
              <a:t> </a:t>
            </a:r>
            <a:r>
              <a:rPr lang="en-US" altLang="en-US" sz="2000" b="1" dirty="0" err="1">
                <a:ea typeface="ＭＳ Ｐゴシック" panose="020B0600070205080204" pitchFamily="34" charset="-128"/>
              </a:rPr>
              <a:t>sqle</a:t>
            </a:r>
            <a:r>
              <a:rPr lang="en-US" altLang="en-US" sz="2000" b="1" dirty="0">
                <a:ea typeface="ＭＳ Ｐゴシック" panose="020B0600070205080204" pitchFamily="34" charset="-128"/>
              </a:rPr>
              <a:t>) { 		</a:t>
            </a:r>
          </a:p>
          <a:p>
            <a:pPr lvl="1">
              <a:buFont typeface="Monotype Sorts" charset="2"/>
              <a:buNone/>
            </a:pPr>
            <a:r>
              <a:rPr lang="en-US" altLang="en-US" sz="2000" b="1" dirty="0">
                <a:ea typeface="ＭＳ Ｐゴシック" panose="020B0600070205080204" pitchFamily="34" charset="-128"/>
              </a:rPr>
              <a:t>        </a:t>
            </a:r>
            <a:r>
              <a:rPr lang="en-US" altLang="en-US" sz="2000" b="1" dirty="0" err="1">
                <a:ea typeface="ＭＳ Ｐゴシック" panose="020B0600070205080204" pitchFamily="34" charset="-128"/>
              </a:rPr>
              <a:t>System.out.println</a:t>
            </a:r>
            <a:r>
              <a:rPr lang="en-US" altLang="en-US" sz="2000" b="1" dirty="0">
                <a:ea typeface="ＭＳ Ｐゴシック" panose="020B0600070205080204" pitchFamily="34" charset="-128"/>
              </a:rPr>
              <a:t>("</a:t>
            </a:r>
            <a:r>
              <a:rPr lang="en-US" altLang="en-US" sz="2000" b="1" dirty="0" err="1">
                <a:ea typeface="ＭＳ Ｐゴシック" panose="020B0600070205080204" pitchFamily="34" charset="-128"/>
              </a:rPr>
              <a:t>SQLException</a:t>
            </a:r>
            <a:r>
              <a:rPr lang="en-US" altLang="en-US" sz="2000" b="1" dirty="0">
                <a:ea typeface="ＭＳ Ｐゴシック" panose="020B0600070205080204" pitchFamily="34" charset="-128"/>
              </a:rPr>
              <a:t> : " + </a:t>
            </a:r>
            <a:r>
              <a:rPr lang="en-US" altLang="en-US" sz="2000" b="1" dirty="0" err="1">
                <a:ea typeface="ＭＳ Ｐゴシック" panose="020B0600070205080204" pitchFamily="34" charset="-128"/>
              </a:rPr>
              <a:t>sqle</a:t>
            </a:r>
            <a:r>
              <a:rPr lang="en-US" altLang="en-US" sz="2000" b="1" dirty="0">
                <a:ea typeface="ＭＳ Ｐゴシック" panose="020B0600070205080204" pitchFamily="34" charset="-128"/>
              </a:rPr>
              <a:t>);		</a:t>
            </a:r>
          </a:p>
          <a:p>
            <a:pPr lvl="1">
              <a:buFont typeface="Monotype Sorts" charset="2"/>
              <a:buNone/>
            </a:pPr>
            <a:r>
              <a:rPr lang="en-US" altLang="en-US" sz="2000" b="1" dirty="0">
                <a:ea typeface="ＭＳ Ｐゴシック" panose="020B0600070205080204" pitchFamily="34" charset="-128"/>
              </a:rPr>
              <a:t>   }		</a:t>
            </a:r>
          </a:p>
          <a:p>
            <a:pPr>
              <a:buFont typeface="Monotype Sorts" charset="2"/>
              <a:buNone/>
            </a:pPr>
            <a:r>
              <a:rPr lang="en-US" altLang="en-US" sz="2000" b="1" dirty="0"/>
              <a:t>     }</a:t>
            </a:r>
            <a:br>
              <a:rPr lang="en-US" altLang="en-US" sz="2000" b="1" dirty="0"/>
            </a:br>
            <a:r>
              <a:rPr lang="en-US" altLang="en-US" sz="2000" b="1" dirty="0">
                <a:solidFill>
                  <a:srgbClr val="002060"/>
                </a:solidFill>
              </a:rPr>
              <a:t>NOTE:  </a:t>
            </a:r>
            <a:r>
              <a:rPr lang="en-US" altLang="en-US" sz="2000" b="1" dirty="0" err="1">
                <a:solidFill>
                  <a:srgbClr val="002060"/>
                </a:solidFill>
              </a:rPr>
              <a:t>Class.forName</a:t>
            </a:r>
            <a:r>
              <a:rPr lang="en-US" altLang="en-US" sz="2000" b="1" dirty="0">
                <a:solidFill>
                  <a:srgbClr val="002060"/>
                </a:solidFill>
              </a:rPr>
              <a:t> is not required from JDBC 4 onwards. The try with resources syntax  in </a:t>
            </a:r>
            <a:r>
              <a:rPr lang="en-US" altLang="en-US" sz="2000" b="1" dirty="0" err="1">
                <a:solidFill>
                  <a:srgbClr val="002060"/>
                </a:solidFill>
              </a:rPr>
              <a:t>prev</a:t>
            </a:r>
            <a:r>
              <a:rPr lang="en-US" altLang="en-US" sz="2000" b="1" dirty="0">
                <a:solidFill>
                  <a:srgbClr val="002060"/>
                </a:solidFill>
              </a:rPr>
              <a:t> slide is preferred for Java 7 onwards. </a:t>
            </a:r>
          </a:p>
        </p:txBody>
      </p:sp>
    </p:spTree>
    <p:extLst>
      <p:ext uri="{BB962C8B-B14F-4D97-AF65-F5344CB8AC3E}">
        <p14:creationId xmlns:p14="http://schemas.microsoft.com/office/powerpoint/2010/main" val="39246114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3F2012-07DA-4BD0-8744-00C34D3D1D15}"/>
              </a:ext>
            </a:extLst>
          </p:cNvPr>
          <p:cNvSpPr>
            <a:spLocks noGrp="1"/>
          </p:cNvSpPr>
          <p:nvPr>
            <p:ph type="title"/>
          </p:nvPr>
        </p:nvSpPr>
        <p:spPr/>
        <p:txBody>
          <a:bodyPr/>
          <a:lstStyle/>
          <a:p>
            <a:r>
              <a:rPr lang="en-US" altLang="zh-CN" dirty="0">
                <a:ea typeface="+mj-ea"/>
              </a:rPr>
              <a:t>Windowing (Cont.)</a:t>
            </a:r>
            <a:endParaRPr lang="zh-CN" altLang="en-US" dirty="0"/>
          </a:p>
        </p:txBody>
      </p:sp>
      <p:sp>
        <p:nvSpPr>
          <p:cNvPr id="3" name="内容占位符 2">
            <a:extLst>
              <a:ext uri="{FF2B5EF4-FFF2-40B4-BE49-F238E27FC236}">
                <a16:creationId xmlns:a16="http://schemas.microsoft.com/office/drawing/2014/main" id="{77086DD8-38C7-4F12-BD22-B0C4F2F125D6}"/>
              </a:ext>
            </a:extLst>
          </p:cNvPr>
          <p:cNvSpPr>
            <a:spLocks noGrp="1"/>
          </p:cNvSpPr>
          <p:nvPr>
            <p:ph idx="1"/>
          </p:nvPr>
        </p:nvSpPr>
        <p:spPr/>
        <p:txBody>
          <a:bodyPr/>
          <a:lstStyle/>
          <a:p>
            <a:pPr>
              <a:buSzPct val="110000"/>
              <a:buFont typeface="Wingdings" panose="05000000000000000000" pitchFamily="2" charset="2"/>
              <a:buChar char="§"/>
            </a:pPr>
            <a:r>
              <a:rPr lang="en-US" altLang="en-US" dirty="0"/>
              <a:t>Can do windowing within partitions</a:t>
            </a:r>
          </a:p>
          <a:p>
            <a:pPr>
              <a:buSzPct val="110000"/>
              <a:buFont typeface="Wingdings" panose="05000000000000000000" pitchFamily="2" charset="2"/>
              <a:buChar char="§"/>
            </a:pPr>
            <a:r>
              <a:rPr lang="en-US" altLang="en-US" dirty="0"/>
              <a:t>E.g., Given a relation </a:t>
            </a:r>
            <a:r>
              <a:rPr lang="en-US" altLang="en-US" i="1" dirty="0"/>
              <a:t>transaction </a:t>
            </a:r>
            <a:r>
              <a:rPr lang="en-US" altLang="en-US" dirty="0"/>
              <a:t>(</a:t>
            </a:r>
            <a:r>
              <a:rPr lang="en-US" altLang="en-US" i="1" dirty="0" err="1"/>
              <a:t>account_number</a:t>
            </a:r>
            <a:r>
              <a:rPr lang="en-US" altLang="en-US" i="1" dirty="0"/>
              <a:t>, </a:t>
            </a:r>
            <a:r>
              <a:rPr lang="en-US" altLang="en-US" i="1" dirty="0" err="1"/>
              <a:t>date_time</a:t>
            </a:r>
            <a:r>
              <a:rPr lang="en-US" altLang="en-US" i="1" dirty="0"/>
              <a:t>, value</a:t>
            </a:r>
            <a:r>
              <a:rPr lang="en-US" altLang="en-US" dirty="0"/>
              <a:t>), where value is positive for a deposit and negative for a withdrawal</a:t>
            </a:r>
          </a:p>
          <a:p>
            <a:pPr lvl="1">
              <a:buSzPct val="110000"/>
              <a:buFont typeface="Arial" panose="020B0604020202020204" pitchFamily="34" charset="0"/>
              <a:buChar char="•"/>
            </a:pPr>
            <a:r>
              <a:rPr lang="en-US" altLang="en-US" dirty="0">
                <a:ea typeface="ＭＳ Ｐゴシック" panose="020B0600070205080204" pitchFamily="34" charset="-128"/>
              </a:rPr>
              <a:t>“Find total balance of each account after each transaction on the account”</a:t>
            </a:r>
          </a:p>
          <a:p>
            <a:pPr lvl="1">
              <a:buFont typeface="Monotype Sorts" charset="2"/>
              <a:buNone/>
            </a:pPr>
            <a:r>
              <a:rPr lang="en-US" altLang="en-US" dirty="0">
                <a:ea typeface="ＭＳ Ｐゴシック" panose="020B0600070205080204" pitchFamily="34" charset="-128"/>
              </a:rPr>
              <a:t>	</a:t>
            </a:r>
            <a:r>
              <a:rPr lang="en-US" altLang="en-US" b="1" dirty="0">
                <a:ea typeface="ＭＳ Ｐゴシック" panose="020B0600070205080204" pitchFamily="34" charset="-128"/>
              </a:rPr>
              <a:t>select </a:t>
            </a:r>
            <a:r>
              <a:rPr lang="en-US" altLang="en-US" i="1" dirty="0" err="1">
                <a:ea typeface="ＭＳ Ｐゴシック" panose="020B0600070205080204" pitchFamily="34" charset="-128"/>
              </a:rPr>
              <a:t>account_number</a:t>
            </a:r>
            <a:r>
              <a:rPr lang="en-US" altLang="en-US" i="1" dirty="0">
                <a:ea typeface="ＭＳ Ｐゴシック" panose="020B0600070205080204" pitchFamily="34" charset="-128"/>
              </a:rPr>
              <a:t>, </a:t>
            </a:r>
            <a:r>
              <a:rPr lang="en-US" altLang="en-US" i="1" dirty="0" err="1">
                <a:ea typeface="ＭＳ Ｐゴシック" panose="020B0600070205080204" pitchFamily="34" charset="-128"/>
              </a:rPr>
              <a:t>date_time</a:t>
            </a:r>
            <a:r>
              <a:rPr lang="en-US" altLang="en-US" dirty="0">
                <a:ea typeface="ＭＳ Ｐゴシック" panose="020B0600070205080204" pitchFamily="34" charset="-128"/>
              </a:rPr>
              <a:t>,</a:t>
            </a:r>
            <a:br>
              <a:rPr lang="en-US" altLang="en-US" dirty="0">
                <a:ea typeface="ＭＳ Ｐゴシック" panose="020B0600070205080204" pitchFamily="34" charset="-128"/>
              </a:rPr>
            </a:br>
            <a:r>
              <a:rPr lang="en-US" altLang="en-US" dirty="0">
                <a:ea typeface="ＭＳ Ｐゴシック" panose="020B0600070205080204" pitchFamily="34" charset="-128"/>
              </a:rPr>
              <a:t>    </a:t>
            </a:r>
            <a:r>
              <a:rPr lang="en-US" altLang="en-US" b="1" dirty="0">
                <a:ea typeface="ＭＳ Ｐゴシック" panose="020B0600070205080204" pitchFamily="34" charset="-128"/>
              </a:rPr>
              <a:t>sum </a:t>
            </a:r>
            <a:r>
              <a:rPr lang="en-US" altLang="en-US" dirty="0">
                <a:ea typeface="ＭＳ Ｐゴシック" panose="020B0600070205080204" pitchFamily="34" charset="-128"/>
              </a:rPr>
              <a:t>(</a:t>
            </a:r>
            <a:r>
              <a:rPr lang="en-US" altLang="en-US" i="1" dirty="0">
                <a:ea typeface="ＭＳ Ｐゴシック" panose="020B0600070205080204" pitchFamily="34" charset="-128"/>
              </a:rPr>
              <a:t>value</a:t>
            </a:r>
            <a:r>
              <a:rPr lang="en-US" altLang="en-US" dirty="0">
                <a:ea typeface="ＭＳ Ｐゴシック" panose="020B0600070205080204" pitchFamily="34" charset="-128"/>
              </a:rPr>
              <a:t>) </a:t>
            </a:r>
            <a:r>
              <a:rPr lang="en-US" altLang="en-US" b="1" dirty="0">
                <a:ea typeface="ＭＳ Ｐゴシック" panose="020B0600070205080204" pitchFamily="34" charset="-128"/>
              </a:rPr>
              <a:t>over</a:t>
            </a:r>
            <a:br>
              <a:rPr lang="en-US" altLang="en-US" dirty="0">
                <a:ea typeface="ＭＳ Ｐゴシック" panose="020B0600070205080204" pitchFamily="34" charset="-128"/>
              </a:rPr>
            </a:br>
            <a:r>
              <a:rPr lang="en-US" altLang="en-US" dirty="0">
                <a:ea typeface="ＭＳ Ｐゴシック" panose="020B0600070205080204" pitchFamily="34" charset="-128"/>
              </a:rPr>
              <a:t>		(</a:t>
            </a:r>
            <a:r>
              <a:rPr lang="en-US" altLang="en-US" b="1" dirty="0">
                <a:ea typeface="ＭＳ Ｐゴシック" panose="020B0600070205080204" pitchFamily="34" charset="-128"/>
              </a:rPr>
              <a:t>partition by </a:t>
            </a:r>
            <a:r>
              <a:rPr lang="en-US" altLang="en-US" i="1" dirty="0" err="1">
                <a:ea typeface="ＭＳ Ｐゴシック" panose="020B0600070205080204" pitchFamily="34" charset="-128"/>
              </a:rPr>
              <a:t>account_number</a:t>
            </a:r>
            <a:r>
              <a:rPr lang="en-US" altLang="en-US" i="1" dirty="0">
                <a:ea typeface="ＭＳ Ｐゴシック" panose="020B0600070205080204" pitchFamily="34" charset="-128"/>
              </a:rPr>
              <a:t> </a:t>
            </a:r>
            <a:br>
              <a:rPr lang="en-US" altLang="en-US" dirty="0">
                <a:ea typeface="ＭＳ Ｐゴシック" panose="020B0600070205080204" pitchFamily="34" charset="-128"/>
              </a:rPr>
            </a:br>
            <a:r>
              <a:rPr lang="en-US" altLang="en-US" dirty="0">
                <a:ea typeface="ＭＳ Ｐゴシック" panose="020B0600070205080204" pitchFamily="34" charset="-128"/>
              </a:rPr>
              <a:t>		</a:t>
            </a:r>
            <a:r>
              <a:rPr lang="en-US" altLang="en-US" b="1" dirty="0">
                <a:ea typeface="ＭＳ Ｐゴシック" panose="020B0600070205080204" pitchFamily="34" charset="-128"/>
              </a:rPr>
              <a:t>order by </a:t>
            </a:r>
            <a:r>
              <a:rPr lang="en-US" altLang="en-US" i="1" dirty="0" err="1">
                <a:ea typeface="ＭＳ Ｐゴシック" panose="020B0600070205080204" pitchFamily="34" charset="-128"/>
              </a:rPr>
              <a:t>date_time</a:t>
            </a:r>
            <a:br>
              <a:rPr lang="en-US" altLang="en-US" dirty="0">
                <a:ea typeface="ＭＳ Ｐゴシック" panose="020B0600070205080204" pitchFamily="34" charset="-128"/>
              </a:rPr>
            </a:br>
            <a:r>
              <a:rPr lang="en-US" altLang="en-US" dirty="0">
                <a:ea typeface="ＭＳ Ｐゴシック" panose="020B0600070205080204" pitchFamily="34" charset="-128"/>
              </a:rPr>
              <a:t>		</a:t>
            </a:r>
            <a:r>
              <a:rPr lang="en-US" altLang="en-US" b="1" dirty="0">
                <a:ea typeface="ＭＳ Ｐゴシック" panose="020B0600070205080204" pitchFamily="34" charset="-128"/>
              </a:rPr>
              <a:t>rows unbounded preceding</a:t>
            </a:r>
            <a:r>
              <a:rPr lang="en-US" altLang="en-US" dirty="0">
                <a:ea typeface="ＭＳ Ｐゴシック" panose="020B0600070205080204" pitchFamily="34" charset="-128"/>
              </a:rPr>
              <a:t>)</a:t>
            </a:r>
            <a:br>
              <a:rPr lang="en-US" altLang="en-US" dirty="0">
                <a:ea typeface="ＭＳ Ｐゴシック" panose="020B0600070205080204" pitchFamily="34" charset="-128"/>
              </a:rPr>
            </a:br>
            <a:r>
              <a:rPr lang="en-US" altLang="en-US" dirty="0">
                <a:ea typeface="ＭＳ Ｐゴシック" panose="020B0600070205080204" pitchFamily="34" charset="-128"/>
              </a:rPr>
              <a:t>   </a:t>
            </a:r>
            <a:r>
              <a:rPr lang="en-US" altLang="en-US" b="1" dirty="0">
                <a:ea typeface="ＭＳ Ｐゴシック" panose="020B0600070205080204" pitchFamily="34" charset="-128"/>
              </a:rPr>
              <a:t>as </a:t>
            </a:r>
            <a:r>
              <a:rPr lang="en-US" altLang="en-US" i="1" dirty="0">
                <a:ea typeface="ＭＳ Ｐゴシック" panose="020B0600070205080204" pitchFamily="34" charset="-128"/>
              </a:rPr>
              <a:t>balance</a:t>
            </a:r>
            <a:br>
              <a:rPr lang="en-US" altLang="en-US" dirty="0">
                <a:ea typeface="ＭＳ Ｐゴシック" panose="020B0600070205080204" pitchFamily="34" charset="-128"/>
              </a:rPr>
            </a:br>
            <a:r>
              <a:rPr lang="en-US" altLang="en-US" b="1" dirty="0">
                <a:ea typeface="ＭＳ Ｐゴシック" panose="020B0600070205080204" pitchFamily="34" charset="-128"/>
              </a:rPr>
              <a:t>from </a:t>
            </a:r>
            <a:r>
              <a:rPr lang="en-US" altLang="en-US" i="1" dirty="0">
                <a:ea typeface="ＭＳ Ｐゴシック" panose="020B0600070205080204" pitchFamily="34" charset="-128"/>
              </a:rPr>
              <a:t>transaction</a:t>
            </a:r>
            <a:br>
              <a:rPr lang="en-US" altLang="en-US" dirty="0">
                <a:ea typeface="ＭＳ Ｐゴシック" panose="020B0600070205080204" pitchFamily="34" charset="-128"/>
              </a:rPr>
            </a:br>
            <a:r>
              <a:rPr lang="en-US" altLang="en-US" b="1" dirty="0">
                <a:ea typeface="ＭＳ Ｐゴシック" panose="020B0600070205080204" pitchFamily="34" charset="-128"/>
              </a:rPr>
              <a:t>order by </a:t>
            </a:r>
            <a:r>
              <a:rPr lang="en-US" altLang="en-US" i="1" dirty="0" err="1">
                <a:ea typeface="ＭＳ Ｐゴシック" panose="020B0600070205080204" pitchFamily="34" charset="-128"/>
              </a:rPr>
              <a:t>account_number</a:t>
            </a:r>
            <a:r>
              <a:rPr lang="en-US" altLang="en-US" i="1" dirty="0">
                <a:ea typeface="ＭＳ Ｐゴシック" panose="020B0600070205080204" pitchFamily="34" charset="-128"/>
              </a:rPr>
              <a:t>, </a:t>
            </a:r>
            <a:r>
              <a:rPr lang="en-US" altLang="en-US" i="1" dirty="0" err="1">
                <a:ea typeface="ＭＳ Ｐゴシック" panose="020B0600070205080204" pitchFamily="34" charset="-128"/>
              </a:rPr>
              <a:t>date_time</a:t>
            </a:r>
            <a:endParaRPr lang="en-US" altLang="en-US" i="1" dirty="0">
              <a:ea typeface="ＭＳ Ｐゴシック" panose="020B0600070205080204" pitchFamily="34" charset="-128"/>
            </a:endParaRPr>
          </a:p>
          <a:p>
            <a:endParaRPr lang="zh-CN" altLang="en-US" dirty="0"/>
          </a:p>
        </p:txBody>
      </p:sp>
      <p:sp>
        <p:nvSpPr>
          <p:cNvPr id="4" name="日期占位符 3">
            <a:extLst>
              <a:ext uri="{FF2B5EF4-FFF2-40B4-BE49-F238E27FC236}">
                <a16:creationId xmlns:a16="http://schemas.microsoft.com/office/drawing/2014/main" id="{2F469038-6874-4475-8B5E-928A23F263DC}"/>
              </a:ext>
            </a:extLst>
          </p:cNvPr>
          <p:cNvSpPr>
            <a:spLocks noGrp="1"/>
          </p:cNvSpPr>
          <p:nvPr>
            <p:ph type="dt" sz="half" idx="10"/>
          </p:nvPr>
        </p:nvSpPr>
        <p:spPr/>
        <p:txBody>
          <a:bodyPr/>
          <a:lstStyle/>
          <a:p>
            <a:fld id="{62396158-2C24-4322-869F-3F0F205D8280}"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1F9CEE80-4317-4688-9FE9-2C0E6CB6F5D0}"/>
              </a:ext>
            </a:extLst>
          </p:cNvPr>
          <p:cNvSpPr>
            <a:spLocks noGrp="1"/>
          </p:cNvSpPr>
          <p:nvPr>
            <p:ph type="sldNum" sz="quarter" idx="12"/>
          </p:nvPr>
        </p:nvSpPr>
        <p:spPr/>
        <p:txBody>
          <a:bodyPr/>
          <a:lstStyle/>
          <a:p>
            <a:fld id="{47C4BD23-150C-4A56-8E66-9482A3FB2E80}" type="slidenum">
              <a:rPr lang="zh-CN" altLang="en-US" smtClean="0"/>
              <a:pPr/>
              <a:t>80</a:t>
            </a:fld>
            <a:endParaRPr lang="zh-CN" altLang="en-US" dirty="0"/>
          </a:p>
        </p:txBody>
      </p:sp>
    </p:spTree>
    <p:extLst>
      <p:ext uri="{BB962C8B-B14F-4D97-AF65-F5344CB8AC3E}">
        <p14:creationId xmlns:p14="http://schemas.microsoft.com/office/powerpoint/2010/main" val="1356911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A22ABE-EC19-467D-8473-2C550625B43B}"/>
              </a:ext>
            </a:extLst>
          </p:cNvPr>
          <p:cNvSpPr>
            <a:spLocks noGrp="1"/>
          </p:cNvSpPr>
          <p:nvPr>
            <p:ph type="title"/>
          </p:nvPr>
        </p:nvSpPr>
        <p:spPr/>
        <p:txBody>
          <a:bodyPr/>
          <a:lstStyle/>
          <a:p>
            <a:r>
              <a:rPr lang="en-US" altLang="en-US" dirty="0">
                <a:effectLst/>
              </a:rPr>
              <a:t>5.6 </a:t>
            </a:r>
            <a:r>
              <a:rPr lang="en-US" altLang="zh-CN" dirty="0">
                <a:ea typeface="+mj-ea"/>
              </a:rPr>
              <a:t>Data Analysis and OLAP</a:t>
            </a:r>
            <a:endParaRPr lang="zh-CN" altLang="en-US" dirty="0"/>
          </a:p>
        </p:txBody>
      </p:sp>
      <p:sp>
        <p:nvSpPr>
          <p:cNvPr id="3" name="内容占位符 2">
            <a:extLst>
              <a:ext uri="{FF2B5EF4-FFF2-40B4-BE49-F238E27FC236}">
                <a16:creationId xmlns:a16="http://schemas.microsoft.com/office/drawing/2014/main" id="{D5A577B6-F0C7-482C-9B3F-D467C56766C7}"/>
              </a:ext>
            </a:extLst>
          </p:cNvPr>
          <p:cNvSpPr>
            <a:spLocks noGrp="1"/>
          </p:cNvSpPr>
          <p:nvPr>
            <p:ph idx="1"/>
          </p:nvPr>
        </p:nvSpPr>
        <p:spPr/>
        <p:txBody>
          <a:bodyPr/>
          <a:lstStyle/>
          <a:p>
            <a:pPr>
              <a:buSzPct val="110000"/>
              <a:buFont typeface="Wingdings" panose="05000000000000000000" pitchFamily="2" charset="2"/>
              <a:buChar char="§"/>
            </a:pPr>
            <a:r>
              <a:rPr lang="en-US" altLang="en-US" b="1" dirty="0">
                <a:solidFill>
                  <a:srgbClr val="000099"/>
                </a:solidFill>
              </a:rPr>
              <a:t>Online Transaction Processing </a:t>
            </a:r>
            <a:r>
              <a:rPr lang="en-US" altLang="zh-CN" b="1" dirty="0">
                <a:solidFill>
                  <a:srgbClr val="000099"/>
                </a:solidFill>
              </a:rPr>
              <a:t>(OLTP)</a:t>
            </a:r>
            <a:endParaRPr lang="en-US" altLang="en-US" b="1" dirty="0">
              <a:solidFill>
                <a:srgbClr val="000099"/>
              </a:solidFill>
            </a:endParaRPr>
          </a:p>
          <a:p>
            <a:pPr>
              <a:buSzPct val="110000"/>
              <a:buFont typeface="Wingdings" panose="05000000000000000000" pitchFamily="2" charset="2"/>
              <a:buChar char="§"/>
            </a:pPr>
            <a:r>
              <a:rPr lang="en-US" altLang="en-US" b="1" dirty="0">
                <a:solidFill>
                  <a:srgbClr val="000099"/>
                </a:solidFill>
              </a:rPr>
              <a:t>Online Analytical Processing (OLAP)</a:t>
            </a:r>
          </a:p>
          <a:p>
            <a:pPr lvl="1">
              <a:buSzPct val="110000"/>
              <a:buFont typeface="Arial" panose="020B0604020202020204" pitchFamily="34" charset="0"/>
              <a:buChar char="•"/>
            </a:pPr>
            <a:r>
              <a:rPr lang="en-US" altLang="en-US" dirty="0">
                <a:ea typeface="ＭＳ Ｐゴシック" panose="020B0600070205080204" pitchFamily="34" charset="-128"/>
              </a:rPr>
              <a:t>Interactive analysis of data, allowing data to be summarized and viewed in different ways in an online fashion (with negligible delay)</a:t>
            </a:r>
          </a:p>
          <a:p>
            <a:pPr>
              <a:buSzPct val="110000"/>
              <a:buFont typeface="Wingdings" panose="05000000000000000000" pitchFamily="2" charset="2"/>
              <a:buChar char="§"/>
            </a:pPr>
            <a:r>
              <a:rPr lang="en-US" altLang="en-US" dirty="0"/>
              <a:t>Data that can be modeled as dimension attributes and measure attributes are called </a:t>
            </a:r>
            <a:r>
              <a:rPr lang="en-US" altLang="en-US" b="1" dirty="0">
                <a:solidFill>
                  <a:srgbClr val="000099"/>
                </a:solidFill>
              </a:rPr>
              <a:t>multidimensional data</a:t>
            </a:r>
            <a:r>
              <a:rPr lang="en-US" altLang="en-US" dirty="0"/>
              <a:t>.</a:t>
            </a:r>
          </a:p>
          <a:p>
            <a:pPr lvl="1">
              <a:buSzPct val="110000"/>
              <a:buFont typeface="Arial" panose="020B0604020202020204" pitchFamily="34" charset="0"/>
              <a:buChar char="•"/>
            </a:pPr>
            <a:r>
              <a:rPr lang="en-US" altLang="en-US" b="1" dirty="0">
                <a:solidFill>
                  <a:srgbClr val="000099"/>
                </a:solidFill>
                <a:ea typeface="ＭＳ Ｐゴシック" panose="020B0600070205080204" pitchFamily="34" charset="-128"/>
              </a:rPr>
              <a:t>Measure attributes</a:t>
            </a:r>
            <a:r>
              <a:rPr lang="en-US" altLang="en-US" dirty="0">
                <a:ea typeface="ＭＳ Ｐゴシック" panose="020B0600070205080204" pitchFamily="34" charset="-128"/>
              </a:rPr>
              <a:t> </a:t>
            </a:r>
          </a:p>
          <a:p>
            <a:pPr lvl="2">
              <a:buFont typeface="Wingdings" panose="05000000000000000000" pitchFamily="2" charset="2"/>
              <a:buChar char="§"/>
            </a:pPr>
            <a:r>
              <a:rPr lang="en-US" altLang="en-US" dirty="0">
                <a:ea typeface="ＭＳ Ｐゴシック" panose="020B0600070205080204" pitchFamily="34" charset="-128"/>
              </a:rPr>
              <a:t>measure some value</a:t>
            </a:r>
          </a:p>
          <a:p>
            <a:pPr lvl="2">
              <a:buFont typeface="Wingdings" panose="05000000000000000000" pitchFamily="2" charset="2"/>
              <a:buChar char="§"/>
            </a:pPr>
            <a:r>
              <a:rPr lang="en-US" altLang="en-US" dirty="0">
                <a:ea typeface="ＭＳ Ｐゴシック" panose="020B0600070205080204" pitchFamily="34" charset="-128"/>
              </a:rPr>
              <a:t>can be aggregated upon</a:t>
            </a:r>
          </a:p>
          <a:p>
            <a:pPr lvl="2">
              <a:buFont typeface="Wingdings" panose="05000000000000000000" pitchFamily="2" charset="2"/>
              <a:buChar char="§"/>
            </a:pPr>
            <a:r>
              <a:rPr lang="en-US" altLang="en-US" dirty="0">
                <a:ea typeface="ＭＳ Ｐゴシック" panose="020B0600070205080204" pitchFamily="34" charset="-128"/>
              </a:rPr>
              <a:t>e.g., the attribute </a:t>
            </a:r>
            <a:r>
              <a:rPr lang="en-US" altLang="en-US" i="1" dirty="0">
                <a:ea typeface="ＭＳ Ｐゴシック" panose="020B0600070205080204" pitchFamily="34" charset="-128"/>
              </a:rPr>
              <a:t>number </a:t>
            </a:r>
            <a:r>
              <a:rPr lang="en-US" altLang="en-US" dirty="0">
                <a:ea typeface="ＭＳ Ｐゴシック" panose="020B0600070205080204" pitchFamily="34" charset="-128"/>
              </a:rPr>
              <a:t>of the </a:t>
            </a:r>
            <a:r>
              <a:rPr lang="en-US" altLang="en-US" i="1" dirty="0">
                <a:ea typeface="ＭＳ Ｐゴシック" panose="020B0600070205080204" pitchFamily="34" charset="-128"/>
              </a:rPr>
              <a:t>sales </a:t>
            </a:r>
            <a:r>
              <a:rPr lang="en-US" altLang="en-US" dirty="0">
                <a:ea typeface="ＭＳ Ｐゴシック" panose="020B0600070205080204" pitchFamily="34" charset="-128"/>
              </a:rPr>
              <a:t>relation</a:t>
            </a:r>
          </a:p>
          <a:p>
            <a:pPr lvl="1">
              <a:buSzPct val="110000"/>
              <a:buFont typeface="Arial" panose="020B0604020202020204" pitchFamily="34" charset="0"/>
              <a:buChar char="•"/>
            </a:pPr>
            <a:r>
              <a:rPr lang="en-US" altLang="en-US" b="1" dirty="0">
                <a:solidFill>
                  <a:srgbClr val="000099"/>
                </a:solidFill>
                <a:ea typeface="ＭＳ Ｐゴシック" panose="020B0600070205080204" pitchFamily="34" charset="-128"/>
              </a:rPr>
              <a:t>Dimension attributes</a:t>
            </a:r>
            <a:endParaRPr lang="en-US" altLang="en-US" dirty="0">
              <a:solidFill>
                <a:srgbClr val="000099"/>
              </a:solidFill>
              <a:ea typeface="ＭＳ Ｐゴシック" panose="020B0600070205080204" pitchFamily="34" charset="-128"/>
            </a:endParaRPr>
          </a:p>
          <a:p>
            <a:pPr lvl="2">
              <a:buFont typeface="Wingdings" panose="05000000000000000000" pitchFamily="2" charset="2"/>
              <a:buChar char="§"/>
            </a:pPr>
            <a:r>
              <a:rPr lang="en-US" altLang="en-US" dirty="0">
                <a:ea typeface="ＭＳ Ｐゴシック" panose="020B0600070205080204" pitchFamily="34" charset="-128"/>
              </a:rPr>
              <a:t>define the dimensions on which measure attributes (or aggregates thereof) are viewed</a:t>
            </a:r>
          </a:p>
          <a:p>
            <a:pPr lvl="2">
              <a:buFont typeface="Wingdings" panose="05000000000000000000" pitchFamily="2" charset="2"/>
              <a:buChar char="§"/>
            </a:pPr>
            <a:r>
              <a:rPr lang="en-US" altLang="en-US" dirty="0">
                <a:ea typeface="ＭＳ Ｐゴシック" panose="020B0600070205080204" pitchFamily="34" charset="-128"/>
              </a:rPr>
              <a:t>e.g., attributes </a:t>
            </a:r>
            <a:r>
              <a:rPr lang="en-US" altLang="en-US" i="1" dirty="0" err="1">
                <a:ea typeface="ＭＳ Ｐゴシック" panose="020B0600070205080204" pitchFamily="34" charset="-128"/>
              </a:rPr>
              <a:t>item_name</a:t>
            </a:r>
            <a:r>
              <a:rPr lang="en-US" altLang="en-US" i="1" dirty="0">
                <a:ea typeface="ＭＳ Ｐゴシック" panose="020B0600070205080204" pitchFamily="34" charset="-128"/>
              </a:rPr>
              <a:t>, color, </a:t>
            </a:r>
            <a:r>
              <a:rPr lang="en-US" altLang="en-US" dirty="0">
                <a:ea typeface="ＭＳ Ｐゴシック" panose="020B0600070205080204" pitchFamily="34" charset="-128"/>
              </a:rPr>
              <a:t>and</a:t>
            </a:r>
            <a:r>
              <a:rPr lang="en-US" altLang="en-US" i="1" dirty="0">
                <a:ea typeface="ＭＳ Ｐゴシック" panose="020B0600070205080204" pitchFamily="34" charset="-128"/>
              </a:rPr>
              <a:t> size </a:t>
            </a:r>
            <a:r>
              <a:rPr lang="en-US" altLang="en-US" dirty="0">
                <a:ea typeface="ＭＳ Ｐゴシック" panose="020B0600070205080204" pitchFamily="34" charset="-128"/>
              </a:rPr>
              <a:t>of the </a:t>
            </a:r>
            <a:r>
              <a:rPr lang="en-US" altLang="en-US" i="1" dirty="0">
                <a:ea typeface="ＭＳ Ｐゴシック" panose="020B0600070205080204" pitchFamily="34" charset="-128"/>
              </a:rPr>
              <a:t>sales </a:t>
            </a:r>
            <a:r>
              <a:rPr lang="en-US" altLang="en-US" dirty="0">
                <a:ea typeface="ＭＳ Ｐゴシック" panose="020B0600070205080204" pitchFamily="34" charset="-128"/>
              </a:rPr>
              <a:t>relation</a:t>
            </a:r>
          </a:p>
        </p:txBody>
      </p:sp>
      <p:sp>
        <p:nvSpPr>
          <p:cNvPr id="4" name="日期占位符 3">
            <a:extLst>
              <a:ext uri="{FF2B5EF4-FFF2-40B4-BE49-F238E27FC236}">
                <a16:creationId xmlns:a16="http://schemas.microsoft.com/office/drawing/2014/main" id="{5315206C-34AE-4EBB-8AFF-82BB1AA69367}"/>
              </a:ext>
            </a:extLst>
          </p:cNvPr>
          <p:cNvSpPr>
            <a:spLocks noGrp="1"/>
          </p:cNvSpPr>
          <p:nvPr>
            <p:ph type="dt" sz="half" idx="10"/>
          </p:nvPr>
        </p:nvSpPr>
        <p:spPr/>
        <p:txBody>
          <a:bodyPr/>
          <a:lstStyle/>
          <a:p>
            <a:fld id="{6DCE74E5-728E-4DE6-B08A-B9066102B13A}"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42CE6438-08EF-44D7-9E8E-EC6F74339F75}"/>
              </a:ext>
            </a:extLst>
          </p:cNvPr>
          <p:cNvSpPr>
            <a:spLocks noGrp="1"/>
          </p:cNvSpPr>
          <p:nvPr>
            <p:ph type="sldNum" sz="quarter" idx="12"/>
          </p:nvPr>
        </p:nvSpPr>
        <p:spPr/>
        <p:txBody>
          <a:bodyPr/>
          <a:lstStyle/>
          <a:p>
            <a:fld id="{47C4BD23-150C-4A56-8E66-9482A3FB2E80}" type="slidenum">
              <a:rPr lang="zh-CN" altLang="en-US" smtClean="0"/>
              <a:pPr/>
              <a:t>81</a:t>
            </a:fld>
            <a:endParaRPr lang="zh-CN" altLang="en-US" dirty="0"/>
          </a:p>
        </p:txBody>
      </p:sp>
    </p:spTree>
    <p:extLst>
      <p:ext uri="{BB962C8B-B14F-4D97-AF65-F5344CB8AC3E}">
        <p14:creationId xmlns:p14="http://schemas.microsoft.com/office/powerpoint/2010/main" val="2631065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888303-A482-4E06-9E39-C8BEDFCCAD35}"/>
              </a:ext>
            </a:extLst>
          </p:cNvPr>
          <p:cNvSpPr>
            <a:spLocks noGrp="1"/>
          </p:cNvSpPr>
          <p:nvPr>
            <p:ph type="title"/>
          </p:nvPr>
        </p:nvSpPr>
        <p:spPr/>
        <p:txBody>
          <a:bodyPr/>
          <a:lstStyle/>
          <a:p>
            <a:r>
              <a:rPr lang="en-US" altLang="zh-CN" sz="2800" dirty="0">
                <a:effectLst>
                  <a:outerShdw blurRad="38100" dist="38100" dir="2700000" algn="tl">
                    <a:srgbClr val="C0C0C0"/>
                  </a:outerShdw>
                </a:effectLst>
              </a:rPr>
              <a:t>Example sales relation </a:t>
            </a:r>
            <a:endParaRPr lang="zh-CN" altLang="en-US" dirty="0"/>
          </a:p>
        </p:txBody>
      </p:sp>
      <p:sp>
        <p:nvSpPr>
          <p:cNvPr id="3" name="内容占位符 2">
            <a:extLst>
              <a:ext uri="{FF2B5EF4-FFF2-40B4-BE49-F238E27FC236}">
                <a16:creationId xmlns:a16="http://schemas.microsoft.com/office/drawing/2014/main" id="{29D8DEC4-D5BA-448F-A6E7-4CC468C12DEB}"/>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B1CC6E0D-D0C6-4B90-8790-CEC5A9788E2F}"/>
              </a:ext>
            </a:extLst>
          </p:cNvPr>
          <p:cNvSpPr>
            <a:spLocks noGrp="1"/>
          </p:cNvSpPr>
          <p:nvPr>
            <p:ph type="dt" sz="half" idx="10"/>
          </p:nvPr>
        </p:nvSpPr>
        <p:spPr/>
        <p:txBody>
          <a:bodyPr/>
          <a:lstStyle/>
          <a:p>
            <a:fld id="{456E0629-0EEC-4AB4-B0F3-5C0EA119D94A}"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1E80AF02-A899-48E1-9E74-B0C0A6A21610}"/>
              </a:ext>
            </a:extLst>
          </p:cNvPr>
          <p:cNvSpPr>
            <a:spLocks noGrp="1"/>
          </p:cNvSpPr>
          <p:nvPr>
            <p:ph type="sldNum" sz="quarter" idx="12"/>
          </p:nvPr>
        </p:nvSpPr>
        <p:spPr/>
        <p:txBody>
          <a:bodyPr/>
          <a:lstStyle/>
          <a:p>
            <a:fld id="{47C4BD23-150C-4A56-8E66-9482A3FB2E80}" type="slidenum">
              <a:rPr lang="zh-CN" altLang="en-US" smtClean="0"/>
              <a:pPr/>
              <a:t>82</a:t>
            </a:fld>
            <a:endParaRPr lang="zh-CN" altLang="en-US" dirty="0"/>
          </a:p>
        </p:txBody>
      </p:sp>
      <p:pic>
        <p:nvPicPr>
          <p:cNvPr id="6" name="Picture 3" descr="5">
            <a:extLst>
              <a:ext uri="{FF2B5EF4-FFF2-40B4-BE49-F238E27FC236}">
                <a16:creationId xmlns:a16="http://schemas.microsoft.com/office/drawing/2014/main" id="{94279A18-98A5-4D76-9C8D-0F3C32E595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43846"/>
          <a:stretch>
            <a:fillRect/>
          </a:stretch>
        </p:blipFill>
        <p:spPr bwMode="auto">
          <a:xfrm>
            <a:off x="2303780" y="881422"/>
            <a:ext cx="4208780" cy="5566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02027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C1281-4221-4662-B3F6-BFBB777FE6E7}"/>
              </a:ext>
            </a:extLst>
          </p:cNvPr>
          <p:cNvSpPr>
            <a:spLocks noGrp="1"/>
          </p:cNvSpPr>
          <p:nvPr>
            <p:ph type="title"/>
          </p:nvPr>
        </p:nvSpPr>
        <p:spPr/>
        <p:txBody>
          <a:bodyPr>
            <a:normAutofit/>
          </a:bodyPr>
          <a:lstStyle/>
          <a:p>
            <a:r>
              <a:rPr lang="en-US" altLang="zh-CN" sz="2400" dirty="0">
                <a:effectLst>
                  <a:outerShdw blurRad="38100" dist="38100" dir="2700000" algn="tl">
                    <a:srgbClr val="C0C0C0"/>
                  </a:outerShdw>
                </a:effectLst>
              </a:rPr>
              <a:t>Cross Tabulation of </a:t>
            </a:r>
            <a:r>
              <a:rPr lang="en-US" altLang="zh-CN" sz="2400" b="0" i="1" dirty="0">
                <a:effectLst>
                  <a:outerShdw blurRad="38100" dist="38100" dir="2700000" algn="tl">
                    <a:srgbClr val="C0C0C0"/>
                  </a:outerShdw>
                </a:effectLst>
              </a:rPr>
              <a:t>sales</a:t>
            </a:r>
            <a:r>
              <a:rPr lang="en-US" altLang="zh-CN" sz="2400" dirty="0">
                <a:effectLst>
                  <a:outerShdw blurRad="38100" dist="38100" dir="2700000" algn="tl">
                    <a:srgbClr val="C0C0C0"/>
                  </a:outerShdw>
                </a:effectLst>
              </a:rPr>
              <a:t> by </a:t>
            </a:r>
            <a:r>
              <a:rPr lang="en-US" altLang="zh-CN" sz="2400" b="0" i="1" dirty="0" err="1">
                <a:effectLst>
                  <a:outerShdw blurRad="38100" dist="38100" dir="2700000" algn="tl">
                    <a:srgbClr val="C0C0C0"/>
                  </a:outerShdw>
                </a:effectLst>
              </a:rPr>
              <a:t>item_name</a:t>
            </a:r>
            <a:r>
              <a:rPr lang="en-US" altLang="zh-CN" sz="2400" b="0" i="1" dirty="0">
                <a:effectLst>
                  <a:outerShdw blurRad="38100" dist="38100" dir="2700000" algn="tl">
                    <a:srgbClr val="C0C0C0"/>
                  </a:outerShdw>
                </a:effectLst>
              </a:rPr>
              <a:t> </a:t>
            </a:r>
            <a:r>
              <a:rPr lang="en-US" altLang="zh-CN" sz="2400" dirty="0">
                <a:effectLst>
                  <a:outerShdw blurRad="38100" dist="38100" dir="2700000" algn="tl">
                    <a:srgbClr val="C0C0C0"/>
                  </a:outerShdw>
                </a:effectLst>
              </a:rPr>
              <a:t>and </a:t>
            </a:r>
            <a:r>
              <a:rPr lang="en-US" altLang="zh-CN" sz="2400" b="0" i="1" dirty="0">
                <a:effectLst>
                  <a:outerShdw blurRad="38100" dist="38100" dir="2700000" algn="tl">
                    <a:srgbClr val="C0C0C0"/>
                  </a:outerShdw>
                </a:effectLst>
              </a:rPr>
              <a:t>color</a:t>
            </a:r>
            <a:endParaRPr lang="zh-CN" altLang="en-US" sz="2400" dirty="0"/>
          </a:p>
        </p:txBody>
      </p:sp>
      <p:sp>
        <p:nvSpPr>
          <p:cNvPr id="3" name="内容占位符 2">
            <a:extLst>
              <a:ext uri="{FF2B5EF4-FFF2-40B4-BE49-F238E27FC236}">
                <a16:creationId xmlns:a16="http://schemas.microsoft.com/office/drawing/2014/main" id="{93FAA5AE-4E17-41AB-A999-23AE42C627B6}"/>
              </a:ext>
            </a:extLst>
          </p:cNvPr>
          <p:cNvSpPr>
            <a:spLocks noGrp="1"/>
          </p:cNvSpPr>
          <p:nvPr>
            <p:ph idx="1"/>
          </p:nvPr>
        </p:nvSpPr>
        <p:spPr>
          <a:xfrm>
            <a:off x="254242" y="3226275"/>
            <a:ext cx="11834414" cy="3403126"/>
          </a:xfrm>
        </p:spPr>
        <p:txBody>
          <a:bodyPr/>
          <a:lstStyle/>
          <a:p>
            <a:pPr>
              <a:buSzPct val="110000"/>
              <a:buFont typeface="Wingdings" panose="05000000000000000000" pitchFamily="2" charset="2"/>
              <a:buChar char="§"/>
            </a:pPr>
            <a:endParaRPr lang="en-US" altLang="en-US" dirty="0"/>
          </a:p>
          <a:p>
            <a:pPr>
              <a:buSzPct val="110000"/>
              <a:buFont typeface="Wingdings" panose="05000000000000000000" pitchFamily="2" charset="2"/>
              <a:buChar char="§"/>
            </a:pPr>
            <a:r>
              <a:rPr lang="en-US" altLang="en-US" dirty="0"/>
              <a:t>The table above is an example of a </a:t>
            </a:r>
            <a:r>
              <a:rPr lang="en-US" altLang="en-US" b="1" dirty="0">
                <a:solidFill>
                  <a:srgbClr val="000099"/>
                </a:solidFill>
              </a:rPr>
              <a:t>cross-tabulation</a:t>
            </a:r>
            <a:r>
              <a:rPr lang="en-US" altLang="en-US" dirty="0">
                <a:solidFill>
                  <a:srgbClr val="000099"/>
                </a:solidFill>
              </a:rPr>
              <a:t> </a:t>
            </a:r>
            <a:r>
              <a:rPr lang="en-US" altLang="en-US" dirty="0"/>
              <a:t>(</a:t>
            </a:r>
            <a:r>
              <a:rPr lang="en-US" altLang="en-US" b="1" dirty="0">
                <a:solidFill>
                  <a:srgbClr val="000099"/>
                </a:solidFill>
              </a:rPr>
              <a:t>cross-tab</a:t>
            </a:r>
            <a:r>
              <a:rPr lang="en-US" altLang="en-US" dirty="0"/>
              <a:t>), also referred to as a </a:t>
            </a:r>
            <a:r>
              <a:rPr lang="en-US" altLang="en-US" b="1" dirty="0">
                <a:solidFill>
                  <a:srgbClr val="000099"/>
                </a:solidFill>
              </a:rPr>
              <a:t>pivot-table</a:t>
            </a:r>
            <a:r>
              <a:rPr lang="en-US" altLang="en-US" dirty="0"/>
              <a:t>.</a:t>
            </a:r>
          </a:p>
          <a:p>
            <a:pPr lvl="1">
              <a:buSzPct val="110000"/>
              <a:buFont typeface="Arial" panose="020B0604020202020204" pitchFamily="34" charset="0"/>
              <a:buChar char="•"/>
            </a:pPr>
            <a:r>
              <a:rPr lang="en-US" altLang="en-US" dirty="0">
                <a:ea typeface="ＭＳ Ｐゴシック" panose="020B0600070205080204" pitchFamily="34" charset="-128"/>
              </a:rPr>
              <a:t>Values for one of the dimension attributes form the row headers</a:t>
            </a:r>
          </a:p>
          <a:p>
            <a:pPr lvl="1">
              <a:buSzPct val="110000"/>
              <a:buFont typeface="Arial" panose="020B0604020202020204" pitchFamily="34" charset="0"/>
              <a:buChar char="•"/>
            </a:pPr>
            <a:r>
              <a:rPr lang="en-US" altLang="en-US" dirty="0">
                <a:ea typeface="ＭＳ Ｐゴシック" panose="020B0600070205080204" pitchFamily="34" charset="-128"/>
              </a:rPr>
              <a:t>Values for another dimension attribute form the column headers</a:t>
            </a:r>
          </a:p>
          <a:p>
            <a:pPr lvl="1">
              <a:buSzPct val="110000"/>
              <a:buFont typeface="Arial" panose="020B0604020202020204" pitchFamily="34" charset="0"/>
              <a:buChar char="•"/>
            </a:pPr>
            <a:r>
              <a:rPr lang="en-US" altLang="en-US" dirty="0">
                <a:ea typeface="ＭＳ Ｐゴシック" panose="020B0600070205080204" pitchFamily="34" charset="-128"/>
              </a:rPr>
              <a:t>Other dimension attributes are listed on top</a:t>
            </a:r>
          </a:p>
          <a:p>
            <a:pPr lvl="1">
              <a:buSzPct val="110000"/>
              <a:buFont typeface="Arial" panose="020B0604020202020204" pitchFamily="34" charset="0"/>
              <a:buChar char="•"/>
            </a:pPr>
            <a:r>
              <a:rPr lang="en-US" altLang="en-US" dirty="0">
                <a:ea typeface="ＭＳ Ｐゴシック" panose="020B0600070205080204" pitchFamily="34" charset="-128"/>
              </a:rPr>
              <a:t>Values in individual cells are (aggregates of) the values of the </a:t>
            </a:r>
            <a:br>
              <a:rPr lang="en-US" altLang="en-US" dirty="0">
                <a:ea typeface="ＭＳ Ｐゴシック" panose="020B0600070205080204" pitchFamily="34" charset="-128"/>
              </a:rPr>
            </a:br>
            <a:r>
              <a:rPr lang="en-US" altLang="en-US" dirty="0">
                <a:ea typeface="ＭＳ Ｐゴシック" panose="020B0600070205080204" pitchFamily="34" charset="-128"/>
              </a:rPr>
              <a:t>dimension attributes that specify the cell.</a:t>
            </a:r>
          </a:p>
          <a:p>
            <a:endParaRPr lang="zh-CN" altLang="en-US" dirty="0"/>
          </a:p>
        </p:txBody>
      </p:sp>
      <p:sp>
        <p:nvSpPr>
          <p:cNvPr id="4" name="日期占位符 3">
            <a:extLst>
              <a:ext uri="{FF2B5EF4-FFF2-40B4-BE49-F238E27FC236}">
                <a16:creationId xmlns:a16="http://schemas.microsoft.com/office/drawing/2014/main" id="{287481DD-1142-41A0-8ED0-F22C6AC3044C}"/>
              </a:ext>
            </a:extLst>
          </p:cNvPr>
          <p:cNvSpPr>
            <a:spLocks noGrp="1"/>
          </p:cNvSpPr>
          <p:nvPr>
            <p:ph type="dt" sz="half" idx="10"/>
          </p:nvPr>
        </p:nvSpPr>
        <p:spPr/>
        <p:txBody>
          <a:bodyPr/>
          <a:lstStyle/>
          <a:p>
            <a:fld id="{578EA095-FDD4-45B2-A535-94496A1A06EC}"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6C346CC1-D85E-4B95-A208-FE584C44EA00}"/>
              </a:ext>
            </a:extLst>
          </p:cNvPr>
          <p:cNvSpPr>
            <a:spLocks noGrp="1"/>
          </p:cNvSpPr>
          <p:nvPr>
            <p:ph type="sldNum" sz="quarter" idx="12"/>
          </p:nvPr>
        </p:nvSpPr>
        <p:spPr/>
        <p:txBody>
          <a:bodyPr/>
          <a:lstStyle/>
          <a:p>
            <a:fld id="{47C4BD23-150C-4A56-8E66-9482A3FB2E80}" type="slidenum">
              <a:rPr lang="zh-CN" altLang="en-US" smtClean="0"/>
              <a:pPr/>
              <a:t>83</a:t>
            </a:fld>
            <a:endParaRPr lang="zh-CN" altLang="en-US" dirty="0"/>
          </a:p>
        </p:txBody>
      </p:sp>
      <p:pic>
        <p:nvPicPr>
          <p:cNvPr id="7" name="Picture 7">
            <a:extLst>
              <a:ext uri="{FF2B5EF4-FFF2-40B4-BE49-F238E27FC236}">
                <a16:creationId xmlns:a16="http://schemas.microsoft.com/office/drawing/2014/main" id="{2E79A87E-91E5-4007-8062-BEE382A263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0547" y="811746"/>
            <a:ext cx="6181386" cy="2787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6807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1732BC-740D-4363-9B4D-E90D953F72E3}"/>
              </a:ext>
            </a:extLst>
          </p:cNvPr>
          <p:cNvSpPr>
            <a:spLocks noGrp="1"/>
          </p:cNvSpPr>
          <p:nvPr>
            <p:ph type="title"/>
          </p:nvPr>
        </p:nvSpPr>
        <p:spPr/>
        <p:txBody>
          <a:bodyPr/>
          <a:lstStyle/>
          <a:p>
            <a:r>
              <a:rPr lang="en-US" altLang="zh-CN" dirty="0">
                <a:ea typeface="+mj-ea"/>
              </a:rPr>
              <a:t>Data Cube</a:t>
            </a:r>
            <a:endParaRPr lang="zh-CN" altLang="en-US" dirty="0"/>
          </a:p>
        </p:txBody>
      </p:sp>
      <p:sp>
        <p:nvSpPr>
          <p:cNvPr id="3" name="内容占位符 2">
            <a:extLst>
              <a:ext uri="{FF2B5EF4-FFF2-40B4-BE49-F238E27FC236}">
                <a16:creationId xmlns:a16="http://schemas.microsoft.com/office/drawing/2014/main" id="{F4AEB5CD-F8AD-4467-B9A8-FFCECFF9D3C9}"/>
              </a:ext>
            </a:extLst>
          </p:cNvPr>
          <p:cNvSpPr>
            <a:spLocks noGrp="1"/>
          </p:cNvSpPr>
          <p:nvPr>
            <p:ph idx="1"/>
          </p:nvPr>
        </p:nvSpPr>
        <p:spPr/>
        <p:txBody>
          <a:bodyPr/>
          <a:lstStyle/>
          <a:p>
            <a:pPr>
              <a:lnSpc>
                <a:spcPct val="90000"/>
              </a:lnSpc>
              <a:spcBef>
                <a:spcPct val="35000"/>
              </a:spcBef>
              <a:buClr>
                <a:srgbClr val="002060"/>
              </a:buClr>
              <a:buSzPct val="110000"/>
              <a:buFont typeface="Wingdings" panose="05000000000000000000" pitchFamily="2" charset="2"/>
              <a:buChar char="§"/>
            </a:pPr>
            <a:r>
              <a:rPr kumimoji="1" lang="en-US" altLang="en-US" sz="2400" dirty="0"/>
              <a:t>A </a:t>
            </a:r>
            <a:r>
              <a:rPr kumimoji="1" lang="en-US" altLang="en-US" sz="2400" b="1" dirty="0">
                <a:solidFill>
                  <a:srgbClr val="000099"/>
                </a:solidFill>
              </a:rPr>
              <a:t>data cube</a:t>
            </a:r>
            <a:r>
              <a:rPr kumimoji="1" lang="en-US" altLang="en-US" sz="2400" dirty="0"/>
              <a:t> is a multidimensional generalization of a cross-tab</a:t>
            </a:r>
          </a:p>
          <a:p>
            <a:pPr>
              <a:lnSpc>
                <a:spcPct val="90000"/>
              </a:lnSpc>
              <a:spcBef>
                <a:spcPct val="35000"/>
              </a:spcBef>
              <a:buClr>
                <a:srgbClr val="002060"/>
              </a:buClr>
              <a:buSzPct val="110000"/>
              <a:buFont typeface="Wingdings" panose="05000000000000000000" pitchFamily="2" charset="2"/>
              <a:buChar char="§"/>
            </a:pPr>
            <a:r>
              <a:rPr kumimoji="1" lang="en-US" altLang="en-US" sz="2400" dirty="0"/>
              <a:t>Can have </a:t>
            </a:r>
            <a:r>
              <a:rPr kumimoji="1" lang="en-US" altLang="en-US" sz="2400" i="1" dirty="0"/>
              <a:t>n </a:t>
            </a:r>
            <a:r>
              <a:rPr kumimoji="1" lang="en-US" altLang="en-US" sz="2400" dirty="0"/>
              <a:t> dimensions; we show 3 below </a:t>
            </a:r>
          </a:p>
          <a:p>
            <a:pPr>
              <a:lnSpc>
                <a:spcPct val="90000"/>
              </a:lnSpc>
              <a:spcBef>
                <a:spcPct val="35000"/>
              </a:spcBef>
              <a:buClr>
                <a:srgbClr val="002060"/>
              </a:buClr>
              <a:buSzPct val="110000"/>
              <a:buFont typeface="Wingdings" panose="05000000000000000000" pitchFamily="2" charset="2"/>
              <a:buChar char="§"/>
            </a:pPr>
            <a:r>
              <a:rPr kumimoji="1" lang="en-US" altLang="en-US" sz="2400" dirty="0"/>
              <a:t>Cross-tabs can be used as views on a data cube</a:t>
            </a:r>
          </a:p>
          <a:p>
            <a:endParaRPr lang="zh-CN" altLang="en-US" dirty="0"/>
          </a:p>
        </p:txBody>
      </p:sp>
      <p:sp>
        <p:nvSpPr>
          <p:cNvPr id="4" name="日期占位符 3">
            <a:extLst>
              <a:ext uri="{FF2B5EF4-FFF2-40B4-BE49-F238E27FC236}">
                <a16:creationId xmlns:a16="http://schemas.microsoft.com/office/drawing/2014/main" id="{4FF75939-960B-4ED5-94AE-50329E7B43EA}"/>
              </a:ext>
            </a:extLst>
          </p:cNvPr>
          <p:cNvSpPr>
            <a:spLocks noGrp="1"/>
          </p:cNvSpPr>
          <p:nvPr>
            <p:ph type="dt" sz="half" idx="10"/>
          </p:nvPr>
        </p:nvSpPr>
        <p:spPr/>
        <p:txBody>
          <a:bodyPr/>
          <a:lstStyle/>
          <a:p>
            <a:fld id="{44BBE9F9-5FF5-4498-950E-998AEB00E985}"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D23F96B5-7D2A-409F-B873-C0755CF2584A}"/>
              </a:ext>
            </a:extLst>
          </p:cNvPr>
          <p:cNvSpPr>
            <a:spLocks noGrp="1"/>
          </p:cNvSpPr>
          <p:nvPr>
            <p:ph type="sldNum" sz="quarter" idx="12"/>
          </p:nvPr>
        </p:nvSpPr>
        <p:spPr/>
        <p:txBody>
          <a:bodyPr/>
          <a:lstStyle/>
          <a:p>
            <a:fld id="{47C4BD23-150C-4A56-8E66-9482A3FB2E80}" type="slidenum">
              <a:rPr lang="zh-CN" altLang="en-US" smtClean="0"/>
              <a:pPr/>
              <a:t>84</a:t>
            </a:fld>
            <a:endParaRPr lang="zh-CN" altLang="en-US" dirty="0"/>
          </a:p>
        </p:txBody>
      </p:sp>
      <p:pic>
        <p:nvPicPr>
          <p:cNvPr id="6" name="Picture 7" descr="5">
            <a:extLst>
              <a:ext uri="{FF2B5EF4-FFF2-40B4-BE49-F238E27FC236}">
                <a16:creationId xmlns:a16="http://schemas.microsoft.com/office/drawing/2014/main" id="{6F250985-7682-42C9-AE76-530C60F1CC8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99983" y="2246194"/>
            <a:ext cx="5660750" cy="3839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62559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60F8D-42A3-416D-BB50-A0D3BC0ECD0D}"/>
              </a:ext>
            </a:extLst>
          </p:cNvPr>
          <p:cNvSpPr>
            <a:spLocks noGrp="1"/>
          </p:cNvSpPr>
          <p:nvPr>
            <p:ph type="title"/>
          </p:nvPr>
        </p:nvSpPr>
        <p:spPr/>
        <p:txBody>
          <a:bodyPr/>
          <a:lstStyle/>
          <a:p>
            <a:r>
              <a:rPr lang="en-US" altLang="zh-CN" dirty="0">
                <a:ea typeface="+mj-ea"/>
              </a:rPr>
              <a:t>Hierarchies on Dimensions</a:t>
            </a:r>
            <a:endParaRPr lang="zh-CN" altLang="en-US" dirty="0"/>
          </a:p>
        </p:txBody>
      </p:sp>
      <p:sp>
        <p:nvSpPr>
          <p:cNvPr id="3" name="内容占位符 2">
            <a:extLst>
              <a:ext uri="{FF2B5EF4-FFF2-40B4-BE49-F238E27FC236}">
                <a16:creationId xmlns:a16="http://schemas.microsoft.com/office/drawing/2014/main" id="{B6BF112B-FCF4-4D5A-82A2-15BA85067767}"/>
              </a:ext>
            </a:extLst>
          </p:cNvPr>
          <p:cNvSpPr>
            <a:spLocks noGrp="1"/>
          </p:cNvSpPr>
          <p:nvPr>
            <p:ph idx="1"/>
          </p:nvPr>
        </p:nvSpPr>
        <p:spPr/>
        <p:txBody>
          <a:bodyPr/>
          <a:lstStyle/>
          <a:p>
            <a:pPr>
              <a:spcBef>
                <a:spcPct val="35000"/>
              </a:spcBef>
              <a:buClr>
                <a:srgbClr val="000099"/>
              </a:buClr>
              <a:buSzPct val="110000"/>
              <a:buFont typeface="Wingdings" panose="05000000000000000000" pitchFamily="2" charset="2"/>
              <a:buChar char="§"/>
            </a:pPr>
            <a:r>
              <a:rPr kumimoji="1" lang="en-US" altLang="en-US" b="1" dirty="0">
                <a:solidFill>
                  <a:srgbClr val="000099"/>
                </a:solidFill>
              </a:rPr>
              <a:t>Hierarchy</a:t>
            </a:r>
            <a:r>
              <a:rPr kumimoji="1" lang="en-US" altLang="en-US" dirty="0"/>
              <a:t> on dimension attributes</a:t>
            </a:r>
          </a:p>
          <a:p>
            <a:pPr lvl="1"/>
            <a:r>
              <a:rPr lang="en-US" altLang="en-US" dirty="0">
                <a:ea typeface="ＭＳ Ｐゴシック" panose="020B0600070205080204" pitchFamily="34" charset="-128"/>
              </a:rPr>
              <a:t>lets dimensions to be viewed at different levels of detail</a:t>
            </a:r>
          </a:p>
          <a:p>
            <a:pPr>
              <a:spcBef>
                <a:spcPct val="35000"/>
              </a:spcBef>
              <a:buClr>
                <a:srgbClr val="000099"/>
              </a:buClr>
              <a:buSzPct val="110000"/>
              <a:buFont typeface="Wingdings" panose="05000000000000000000" pitchFamily="2" charset="2"/>
              <a:buChar char="§"/>
            </a:pPr>
            <a:r>
              <a:rPr kumimoji="1" lang="en-US" altLang="en-US" dirty="0"/>
              <a:t>E.g., the dimension </a:t>
            </a:r>
            <a:r>
              <a:rPr kumimoji="1" lang="en-US" altLang="en-US" dirty="0" err="1"/>
              <a:t>DateTime</a:t>
            </a:r>
            <a:r>
              <a:rPr kumimoji="1" lang="en-US" altLang="en-US" dirty="0"/>
              <a:t> can be used to aggregate by hour of day, date, day of week, month, quarter or year</a:t>
            </a:r>
          </a:p>
          <a:p>
            <a:endParaRPr lang="zh-CN" altLang="en-US" dirty="0"/>
          </a:p>
        </p:txBody>
      </p:sp>
      <p:sp>
        <p:nvSpPr>
          <p:cNvPr id="4" name="日期占位符 3">
            <a:extLst>
              <a:ext uri="{FF2B5EF4-FFF2-40B4-BE49-F238E27FC236}">
                <a16:creationId xmlns:a16="http://schemas.microsoft.com/office/drawing/2014/main" id="{1745F987-5BDE-447D-9AFE-D20FA8FE28BC}"/>
              </a:ext>
            </a:extLst>
          </p:cNvPr>
          <p:cNvSpPr>
            <a:spLocks noGrp="1"/>
          </p:cNvSpPr>
          <p:nvPr>
            <p:ph type="dt" sz="half" idx="10"/>
          </p:nvPr>
        </p:nvSpPr>
        <p:spPr/>
        <p:txBody>
          <a:bodyPr/>
          <a:lstStyle/>
          <a:p>
            <a:fld id="{5F4F5401-460C-4977-9BF0-F85BF7E3FAB5}"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CD3BFA50-E9E6-4C61-B631-9D72ACD5416E}"/>
              </a:ext>
            </a:extLst>
          </p:cNvPr>
          <p:cNvSpPr>
            <a:spLocks noGrp="1"/>
          </p:cNvSpPr>
          <p:nvPr>
            <p:ph type="sldNum" sz="quarter" idx="12"/>
          </p:nvPr>
        </p:nvSpPr>
        <p:spPr/>
        <p:txBody>
          <a:bodyPr/>
          <a:lstStyle/>
          <a:p>
            <a:fld id="{47C4BD23-150C-4A56-8E66-9482A3FB2E80}" type="slidenum">
              <a:rPr lang="zh-CN" altLang="en-US" smtClean="0"/>
              <a:pPr/>
              <a:t>85</a:t>
            </a:fld>
            <a:endParaRPr lang="zh-CN" altLang="en-US" dirty="0"/>
          </a:p>
        </p:txBody>
      </p:sp>
      <p:pic>
        <p:nvPicPr>
          <p:cNvPr id="6" name="Picture 3">
            <a:extLst>
              <a:ext uri="{FF2B5EF4-FFF2-40B4-BE49-F238E27FC236}">
                <a16:creationId xmlns:a16="http://schemas.microsoft.com/office/drawing/2014/main" id="{E314C629-8A3D-46D3-9A30-1894EF7DFE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5" t="9091" r="3195" b="10228"/>
          <a:stretch>
            <a:fillRect/>
          </a:stretch>
        </p:blipFill>
        <p:spPr bwMode="auto">
          <a:xfrm>
            <a:off x="4577080" y="2575560"/>
            <a:ext cx="5969000"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cmpd="tri">
                <a:solidFill>
                  <a:srgbClr val="000000"/>
                </a:solidFill>
                <a:miter lim="800000"/>
                <a:headEnd/>
                <a:tailEnd/>
              </a14:hiddenLine>
            </a:ext>
          </a:extLst>
        </p:spPr>
      </p:pic>
    </p:spTree>
    <p:extLst>
      <p:ext uri="{BB962C8B-B14F-4D97-AF65-F5344CB8AC3E}">
        <p14:creationId xmlns:p14="http://schemas.microsoft.com/office/powerpoint/2010/main" val="39395507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E4D2C-A121-4BB4-949F-CCC04D328F6B}"/>
              </a:ext>
            </a:extLst>
          </p:cNvPr>
          <p:cNvSpPr>
            <a:spLocks noGrp="1"/>
          </p:cNvSpPr>
          <p:nvPr>
            <p:ph type="title"/>
          </p:nvPr>
        </p:nvSpPr>
        <p:spPr/>
        <p:txBody>
          <a:bodyPr/>
          <a:lstStyle/>
          <a:p>
            <a:r>
              <a:rPr lang="en-US" altLang="zh-CN" dirty="0">
                <a:ea typeface="+mj-ea"/>
              </a:rPr>
              <a:t>Cross Tabulation With Hierarchy</a:t>
            </a:r>
            <a:endParaRPr lang="zh-CN" altLang="en-US" dirty="0"/>
          </a:p>
        </p:txBody>
      </p:sp>
      <p:sp>
        <p:nvSpPr>
          <p:cNvPr id="3" name="内容占位符 2">
            <a:extLst>
              <a:ext uri="{FF2B5EF4-FFF2-40B4-BE49-F238E27FC236}">
                <a16:creationId xmlns:a16="http://schemas.microsoft.com/office/drawing/2014/main" id="{6A05F3AF-69CA-47ED-9884-9C00846752ED}"/>
              </a:ext>
            </a:extLst>
          </p:cNvPr>
          <p:cNvSpPr>
            <a:spLocks noGrp="1"/>
          </p:cNvSpPr>
          <p:nvPr>
            <p:ph idx="1"/>
          </p:nvPr>
        </p:nvSpPr>
        <p:spPr/>
        <p:txBody>
          <a:bodyPr/>
          <a:lstStyle/>
          <a:p>
            <a:r>
              <a:rPr kumimoji="1" lang="en-US" altLang="en-US" dirty="0"/>
              <a:t>Cross-tabs can be easily extended to deal with hierarchies</a:t>
            </a:r>
          </a:p>
          <a:p>
            <a:pPr lvl="1"/>
            <a:r>
              <a:rPr kumimoji="1" lang="en-US" altLang="en-US" dirty="0"/>
              <a:t>Can drill down or roll up on a hierarchy</a:t>
            </a:r>
          </a:p>
          <a:p>
            <a:endParaRPr lang="zh-CN" altLang="en-US" dirty="0"/>
          </a:p>
        </p:txBody>
      </p:sp>
      <p:sp>
        <p:nvSpPr>
          <p:cNvPr id="4" name="日期占位符 3">
            <a:extLst>
              <a:ext uri="{FF2B5EF4-FFF2-40B4-BE49-F238E27FC236}">
                <a16:creationId xmlns:a16="http://schemas.microsoft.com/office/drawing/2014/main" id="{CECD7F8B-B0A5-4A23-87E9-D9F2AC6BC52E}"/>
              </a:ext>
            </a:extLst>
          </p:cNvPr>
          <p:cNvSpPr>
            <a:spLocks noGrp="1"/>
          </p:cNvSpPr>
          <p:nvPr>
            <p:ph type="dt" sz="half" idx="10"/>
          </p:nvPr>
        </p:nvSpPr>
        <p:spPr/>
        <p:txBody>
          <a:bodyPr/>
          <a:lstStyle/>
          <a:p>
            <a:fld id="{7E51C9E8-EB7F-449D-B379-24F3389FA353}"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F8B3B76C-A1FB-49E8-9F01-03D2E80D4A52}"/>
              </a:ext>
            </a:extLst>
          </p:cNvPr>
          <p:cNvSpPr>
            <a:spLocks noGrp="1"/>
          </p:cNvSpPr>
          <p:nvPr>
            <p:ph type="sldNum" sz="quarter" idx="12"/>
          </p:nvPr>
        </p:nvSpPr>
        <p:spPr/>
        <p:txBody>
          <a:bodyPr/>
          <a:lstStyle/>
          <a:p>
            <a:fld id="{47C4BD23-150C-4A56-8E66-9482A3FB2E80}" type="slidenum">
              <a:rPr lang="zh-CN" altLang="en-US" smtClean="0"/>
              <a:pPr/>
              <a:t>86</a:t>
            </a:fld>
            <a:endParaRPr lang="zh-CN" altLang="en-US" dirty="0"/>
          </a:p>
        </p:txBody>
      </p:sp>
      <p:pic>
        <p:nvPicPr>
          <p:cNvPr id="6" name="Picture 3" descr="5">
            <a:extLst>
              <a:ext uri="{FF2B5EF4-FFF2-40B4-BE49-F238E27FC236}">
                <a16:creationId xmlns:a16="http://schemas.microsoft.com/office/drawing/2014/main" id="{BC3E87ED-4841-4B89-826E-4A3C5CE41B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5992" y="2171065"/>
            <a:ext cx="7793037" cy="356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82174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640DBF-0BAA-44E4-B7C2-CE68A77010D2}"/>
              </a:ext>
            </a:extLst>
          </p:cNvPr>
          <p:cNvSpPr>
            <a:spLocks noGrp="1"/>
          </p:cNvSpPr>
          <p:nvPr>
            <p:ph type="title"/>
          </p:nvPr>
        </p:nvSpPr>
        <p:spPr/>
        <p:txBody>
          <a:bodyPr/>
          <a:lstStyle/>
          <a:p>
            <a:r>
              <a:rPr lang="en-US" altLang="zh-CN" dirty="0">
                <a:ea typeface="+mj-ea"/>
              </a:rPr>
              <a:t>Relational Representation of Cross-tabs</a:t>
            </a:r>
            <a:endParaRPr lang="zh-CN" altLang="en-US" dirty="0"/>
          </a:p>
        </p:txBody>
      </p:sp>
      <p:sp>
        <p:nvSpPr>
          <p:cNvPr id="3" name="内容占位符 2">
            <a:extLst>
              <a:ext uri="{FF2B5EF4-FFF2-40B4-BE49-F238E27FC236}">
                <a16:creationId xmlns:a16="http://schemas.microsoft.com/office/drawing/2014/main" id="{FD9A5916-07EB-48A6-A05C-DE839BA0AF49}"/>
              </a:ext>
            </a:extLst>
          </p:cNvPr>
          <p:cNvSpPr>
            <a:spLocks noGrp="1"/>
          </p:cNvSpPr>
          <p:nvPr>
            <p:ph idx="1"/>
          </p:nvPr>
        </p:nvSpPr>
        <p:spPr>
          <a:xfrm>
            <a:off x="198362" y="772634"/>
            <a:ext cx="6751078" cy="5813231"/>
          </a:xfrm>
        </p:spPr>
        <p:txBody>
          <a:bodyPr/>
          <a:lstStyle/>
          <a:p>
            <a:r>
              <a:rPr kumimoji="1" lang="en-US" altLang="en-US" dirty="0"/>
              <a:t>Cross-tabs can be represented as relations</a:t>
            </a:r>
          </a:p>
          <a:p>
            <a:pPr lvl="1"/>
            <a:r>
              <a:rPr kumimoji="1" lang="en-US" altLang="en-US" dirty="0"/>
              <a:t>We use the value all is used to represent aggregates.</a:t>
            </a:r>
          </a:p>
          <a:p>
            <a:pPr lvl="1"/>
            <a:r>
              <a:rPr kumimoji="1" lang="en-US" altLang="en-US" dirty="0"/>
              <a:t>The SQL standard actually uses null values in place of all despite confusion with regular null values.</a:t>
            </a:r>
          </a:p>
          <a:p>
            <a:endParaRPr lang="zh-CN" altLang="en-US" dirty="0"/>
          </a:p>
        </p:txBody>
      </p:sp>
      <p:sp>
        <p:nvSpPr>
          <p:cNvPr id="4" name="日期占位符 3">
            <a:extLst>
              <a:ext uri="{FF2B5EF4-FFF2-40B4-BE49-F238E27FC236}">
                <a16:creationId xmlns:a16="http://schemas.microsoft.com/office/drawing/2014/main" id="{C87A6A9C-571E-462F-89B5-4415F258789E}"/>
              </a:ext>
            </a:extLst>
          </p:cNvPr>
          <p:cNvSpPr>
            <a:spLocks noGrp="1"/>
          </p:cNvSpPr>
          <p:nvPr>
            <p:ph type="dt" sz="half" idx="10"/>
          </p:nvPr>
        </p:nvSpPr>
        <p:spPr/>
        <p:txBody>
          <a:bodyPr/>
          <a:lstStyle/>
          <a:p>
            <a:fld id="{DC78E9BD-A9F7-4792-8C04-24A1965DFBAA}"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4E56376D-6274-4E67-8318-97C66E2305E5}"/>
              </a:ext>
            </a:extLst>
          </p:cNvPr>
          <p:cNvSpPr>
            <a:spLocks noGrp="1"/>
          </p:cNvSpPr>
          <p:nvPr>
            <p:ph type="sldNum" sz="quarter" idx="12"/>
          </p:nvPr>
        </p:nvSpPr>
        <p:spPr/>
        <p:txBody>
          <a:bodyPr/>
          <a:lstStyle/>
          <a:p>
            <a:fld id="{47C4BD23-150C-4A56-8E66-9482A3FB2E80}" type="slidenum">
              <a:rPr lang="zh-CN" altLang="en-US" smtClean="0"/>
              <a:pPr/>
              <a:t>87</a:t>
            </a:fld>
            <a:endParaRPr lang="zh-CN" altLang="en-US" dirty="0"/>
          </a:p>
        </p:txBody>
      </p:sp>
      <p:pic>
        <p:nvPicPr>
          <p:cNvPr id="7" name="Picture 4" descr="5">
            <a:extLst>
              <a:ext uri="{FF2B5EF4-FFF2-40B4-BE49-F238E27FC236}">
                <a16:creationId xmlns:a16="http://schemas.microsoft.com/office/drawing/2014/main" id="{0AAD64ED-6CAE-4571-A657-1FA5A400F7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5204" y="781965"/>
            <a:ext cx="4267835" cy="5866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47393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CEA432-8902-4B07-9FCC-6693F3A7352D}"/>
              </a:ext>
            </a:extLst>
          </p:cNvPr>
          <p:cNvSpPr>
            <a:spLocks noGrp="1"/>
          </p:cNvSpPr>
          <p:nvPr>
            <p:ph type="title"/>
          </p:nvPr>
        </p:nvSpPr>
        <p:spPr/>
        <p:txBody>
          <a:bodyPr/>
          <a:lstStyle/>
          <a:p>
            <a:r>
              <a:rPr lang="en-US" altLang="zh-CN" dirty="0">
                <a:effectLst>
                  <a:outerShdw blurRad="38100" dist="38100" dir="2700000" algn="tl">
                    <a:srgbClr val="C0C0C0"/>
                  </a:outerShdw>
                </a:effectLst>
              </a:rPr>
              <a:t>Extended Aggregation to Support OLAP</a:t>
            </a:r>
            <a:endParaRPr lang="zh-CN" altLang="en-US" dirty="0"/>
          </a:p>
        </p:txBody>
      </p:sp>
      <p:sp>
        <p:nvSpPr>
          <p:cNvPr id="3" name="内容占位符 2">
            <a:extLst>
              <a:ext uri="{FF2B5EF4-FFF2-40B4-BE49-F238E27FC236}">
                <a16:creationId xmlns:a16="http://schemas.microsoft.com/office/drawing/2014/main" id="{7B1C08E1-9426-4CC7-AF9E-F034C5C0FC8D}"/>
              </a:ext>
            </a:extLst>
          </p:cNvPr>
          <p:cNvSpPr>
            <a:spLocks noGrp="1"/>
          </p:cNvSpPr>
          <p:nvPr>
            <p:ph idx="1"/>
          </p:nvPr>
        </p:nvSpPr>
        <p:spPr/>
        <p:txBody>
          <a:bodyPr>
            <a:normAutofit fontScale="92500"/>
          </a:bodyPr>
          <a:lstStyle/>
          <a:p>
            <a:pPr>
              <a:buSzPct val="110000"/>
              <a:buFont typeface="Wingdings" panose="05000000000000000000" pitchFamily="2" charset="2"/>
              <a:buChar char="§"/>
            </a:pPr>
            <a:r>
              <a:rPr lang="en-US" altLang="en-US" dirty="0"/>
              <a:t>The </a:t>
            </a:r>
            <a:r>
              <a:rPr lang="en-US" altLang="en-US" b="1" dirty="0"/>
              <a:t>cube</a:t>
            </a:r>
            <a:r>
              <a:rPr lang="en-US" altLang="en-US" dirty="0"/>
              <a:t> operation computes union of </a:t>
            </a:r>
            <a:r>
              <a:rPr lang="en-US" altLang="en-US" b="1" dirty="0"/>
              <a:t>group </a:t>
            </a:r>
            <a:r>
              <a:rPr lang="en-US" altLang="en-US" b="1" dirty="0" err="1"/>
              <a:t>by</a:t>
            </a:r>
            <a:r>
              <a:rPr lang="en-US" altLang="en-US" dirty="0" err="1"/>
              <a:t>’s</a:t>
            </a:r>
            <a:r>
              <a:rPr lang="en-US" altLang="en-US" dirty="0"/>
              <a:t> on every subset of the specified attributes</a:t>
            </a:r>
          </a:p>
          <a:p>
            <a:pPr>
              <a:buSzPct val="110000"/>
              <a:buFont typeface="Wingdings" panose="05000000000000000000" pitchFamily="2" charset="2"/>
              <a:buChar char="§"/>
            </a:pPr>
            <a:r>
              <a:rPr lang="en-US" altLang="en-US" dirty="0"/>
              <a:t>Example relation for this section</a:t>
            </a:r>
            <a:br>
              <a:rPr lang="en-US" altLang="en-US" dirty="0"/>
            </a:br>
            <a:r>
              <a:rPr lang="en-US" altLang="en-US" dirty="0"/>
              <a:t>   </a:t>
            </a:r>
            <a:r>
              <a:rPr lang="en-US" altLang="en-US" i="1" dirty="0"/>
              <a:t>sales</a:t>
            </a:r>
            <a:r>
              <a:rPr lang="en-US" altLang="en-US" dirty="0"/>
              <a:t>(</a:t>
            </a:r>
            <a:r>
              <a:rPr lang="en-US" altLang="en-US" i="1" dirty="0" err="1"/>
              <a:t>item_name</a:t>
            </a:r>
            <a:r>
              <a:rPr lang="en-US" altLang="en-US" i="1" dirty="0"/>
              <a:t>, color, </a:t>
            </a:r>
            <a:r>
              <a:rPr lang="en-US" altLang="en-US" i="1" dirty="0" err="1"/>
              <a:t>clothes_size</a:t>
            </a:r>
            <a:r>
              <a:rPr lang="en-US" altLang="en-US" i="1" dirty="0"/>
              <a:t>, quantity</a:t>
            </a:r>
            <a:r>
              <a:rPr lang="en-US" altLang="en-US" dirty="0"/>
              <a:t>)</a:t>
            </a:r>
          </a:p>
          <a:p>
            <a:pPr>
              <a:buSzPct val="110000"/>
              <a:buFont typeface="Wingdings" panose="05000000000000000000" pitchFamily="2" charset="2"/>
              <a:buChar char="§"/>
            </a:pPr>
            <a:r>
              <a:rPr lang="en-US" altLang="en-US" dirty="0"/>
              <a:t>E.g., consider the query</a:t>
            </a:r>
          </a:p>
          <a:p>
            <a:pPr>
              <a:buFont typeface="Monotype Sorts" charset="2"/>
              <a:buNone/>
            </a:pPr>
            <a:r>
              <a:rPr lang="en-US" altLang="en-US" b="1" dirty="0"/>
              <a:t>		select </a:t>
            </a:r>
            <a:r>
              <a:rPr lang="en-US" altLang="en-US" i="1" dirty="0" err="1"/>
              <a:t>item_name</a:t>
            </a:r>
            <a:r>
              <a:rPr lang="en-US" altLang="en-US" i="1" dirty="0"/>
              <a:t>, color, size, </a:t>
            </a:r>
            <a:r>
              <a:rPr lang="en-US" altLang="en-US" b="1" dirty="0"/>
              <a:t>sum</a:t>
            </a:r>
            <a:r>
              <a:rPr lang="en-US" altLang="en-US" dirty="0"/>
              <a:t>(</a:t>
            </a:r>
            <a:r>
              <a:rPr lang="en-US" altLang="en-US" i="1" dirty="0"/>
              <a:t>number</a:t>
            </a:r>
            <a:r>
              <a:rPr lang="en-US" altLang="en-US" dirty="0"/>
              <a:t>)</a:t>
            </a:r>
            <a:br>
              <a:rPr lang="en-US" altLang="en-US" dirty="0"/>
            </a:br>
            <a:r>
              <a:rPr lang="en-US" altLang="en-US" dirty="0"/>
              <a:t>	</a:t>
            </a:r>
            <a:r>
              <a:rPr lang="en-US" altLang="en-US" b="1" dirty="0"/>
              <a:t>from</a:t>
            </a:r>
            <a:r>
              <a:rPr lang="en-US" altLang="en-US" dirty="0"/>
              <a:t> </a:t>
            </a:r>
            <a:r>
              <a:rPr lang="en-US" altLang="en-US" i="1" dirty="0"/>
              <a:t>sales</a:t>
            </a:r>
            <a:br>
              <a:rPr lang="en-US" altLang="en-US" i="1" dirty="0"/>
            </a:br>
            <a:r>
              <a:rPr lang="en-US" altLang="en-US" i="1" dirty="0"/>
              <a:t>	</a:t>
            </a:r>
            <a:r>
              <a:rPr lang="en-US" altLang="en-US" b="1" dirty="0"/>
              <a:t>group by cube</a:t>
            </a:r>
            <a:r>
              <a:rPr lang="en-US" altLang="en-US" dirty="0"/>
              <a:t>(</a:t>
            </a:r>
            <a:r>
              <a:rPr lang="en-US" altLang="en-US" i="1" dirty="0" err="1"/>
              <a:t>item_name</a:t>
            </a:r>
            <a:r>
              <a:rPr lang="en-US" altLang="en-US" i="1" dirty="0"/>
              <a:t>, color, size</a:t>
            </a:r>
            <a:r>
              <a:rPr lang="en-US" altLang="en-US" dirty="0"/>
              <a:t>)</a:t>
            </a:r>
          </a:p>
          <a:p>
            <a:pPr>
              <a:buFont typeface="Monotype Sorts" charset="2"/>
              <a:buNone/>
            </a:pPr>
            <a:r>
              <a:rPr lang="en-US" altLang="en-US" dirty="0"/>
              <a:t>      This computes the union of eight different groupings of the </a:t>
            </a:r>
            <a:r>
              <a:rPr lang="en-US" altLang="en-US" i="1" dirty="0"/>
              <a:t>sales </a:t>
            </a:r>
            <a:r>
              <a:rPr lang="en-US" altLang="en-US" dirty="0"/>
              <a:t>relation:</a:t>
            </a:r>
          </a:p>
          <a:p>
            <a:pPr>
              <a:buFont typeface="Monotype Sorts" charset="2"/>
              <a:buNone/>
            </a:pPr>
            <a:r>
              <a:rPr lang="en-US" altLang="en-US" dirty="0"/>
              <a:t>	   { (</a:t>
            </a:r>
            <a:r>
              <a:rPr lang="en-US" altLang="en-US" i="1" dirty="0" err="1"/>
              <a:t>item_name</a:t>
            </a:r>
            <a:r>
              <a:rPr lang="en-US" altLang="en-US" i="1" dirty="0"/>
              <a:t>, color, size</a:t>
            </a:r>
            <a:r>
              <a:rPr lang="en-US" altLang="en-US" dirty="0"/>
              <a:t>), (</a:t>
            </a:r>
            <a:r>
              <a:rPr lang="en-US" altLang="en-US" i="1" dirty="0" err="1"/>
              <a:t>item_name</a:t>
            </a:r>
            <a:r>
              <a:rPr lang="en-US" altLang="en-US" i="1" dirty="0"/>
              <a:t>, color</a:t>
            </a:r>
            <a:r>
              <a:rPr lang="en-US" altLang="en-US" dirty="0"/>
              <a:t>), </a:t>
            </a:r>
            <a:br>
              <a:rPr lang="en-US" altLang="en-US" dirty="0"/>
            </a:br>
            <a:r>
              <a:rPr lang="en-US" altLang="en-US" dirty="0"/>
              <a:t>     (</a:t>
            </a:r>
            <a:r>
              <a:rPr lang="en-US" altLang="en-US" i="1" dirty="0" err="1"/>
              <a:t>item_name</a:t>
            </a:r>
            <a:r>
              <a:rPr lang="en-US" altLang="en-US" i="1" dirty="0"/>
              <a:t>, size</a:t>
            </a:r>
            <a:r>
              <a:rPr lang="en-US" altLang="en-US" dirty="0"/>
              <a:t>),           (</a:t>
            </a:r>
            <a:r>
              <a:rPr lang="en-US" altLang="en-US" i="1" dirty="0"/>
              <a:t>color, size</a:t>
            </a:r>
            <a:r>
              <a:rPr lang="en-US" altLang="en-US" dirty="0"/>
              <a:t>), </a:t>
            </a:r>
            <a:br>
              <a:rPr lang="en-US" altLang="en-US" dirty="0"/>
            </a:br>
            <a:r>
              <a:rPr lang="en-US" altLang="en-US" dirty="0"/>
              <a:t>     (</a:t>
            </a:r>
            <a:r>
              <a:rPr lang="en-US" altLang="en-US" i="1" dirty="0" err="1"/>
              <a:t>item_name</a:t>
            </a:r>
            <a:r>
              <a:rPr lang="en-US" altLang="en-US" dirty="0"/>
              <a:t>),                   (</a:t>
            </a:r>
            <a:r>
              <a:rPr lang="en-US" altLang="en-US" i="1" dirty="0"/>
              <a:t>color</a:t>
            </a:r>
            <a:r>
              <a:rPr lang="en-US" altLang="en-US" dirty="0"/>
              <a:t>), </a:t>
            </a:r>
            <a:br>
              <a:rPr lang="en-US" altLang="en-US" dirty="0"/>
            </a:br>
            <a:r>
              <a:rPr lang="en-US" altLang="en-US" dirty="0"/>
              <a:t>     (</a:t>
            </a:r>
            <a:r>
              <a:rPr lang="en-US" altLang="en-US" i="1" dirty="0"/>
              <a:t>size</a:t>
            </a:r>
            <a:r>
              <a:rPr lang="en-US" altLang="en-US" dirty="0"/>
              <a:t>),                              ( ) }</a:t>
            </a:r>
          </a:p>
          <a:p>
            <a:pPr>
              <a:buFont typeface="Monotype Sorts" charset="2"/>
              <a:buNone/>
            </a:pPr>
            <a:r>
              <a:rPr lang="en-US" altLang="en-US" dirty="0"/>
              <a:t>      where ( ) denotes an empty </a:t>
            </a:r>
            <a:r>
              <a:rPr lang="en-US" altLang="en-US" b="1" dirty="0"/>
              <a:t>group by </a:t>
            </a:r>
            <a:r>
              <a:rPr lang="en-US" altLang="en-US" dirty="0"/>
              <a:t>list.</a:t>
            </a:r>
          </a:p>
          <a:p>
            <a:pPr>
              <a:buSzPct val="110000"/>
              <a:buFont typeface="Wingdings" panose="05000000000000000000" pitchFamily="2" charset="2"/>
              <a:buChar char="§"/>
            </a:pPr>
            <a:r>
              <a:rPr lang="en-US" altLang="en-US" dirty="0"/>
              <a:t>For each grouping, the result contains the null value </a:t>
            </a:r>
            <a:br>
              <a:rPr lang="en-US" altLang="en-US" dirty="0"/>
            </a:br>
            <a:r>
              <a:rPr lang="en-US" altLang="en-US" dirty="0"/>
              <a:t>for attributes not present in the grouping. </a:t>
            </a:r>
          </a:p>
          <a:p>
            <a:endParaRPr lang="zh-CN" altLang="en-US" dirty="0"/>
          </a:p>
        </p:txBody>
      </p:sp>
      <p:sp>
        <p:nvSpPr>
          <p:cNvPr id="4" name="日期占位符 3">
            <a:extLst>
              <a:ext uri="{FF2B5EF4-FFF2-40B4-BE49-F238E27FC236}">
                <a16:creationId xmlns:a16="http://schemas.microsoft.com/office/drawing/2014/main" id="{C8D9229B-7578-4233-BAE6-34914310A04D}"/>
              </a:ext>
            </a:extLst>
          </p:cNvPr>
          <p:cNvSpPr>
            <a:spLocks noGrp="1"/>
          </p:cNvSpPr>
          <p:nvPr>
            <p:ph type="dt" sz="half" idx="10"/>
          </p:nvPr>
        </p:nvSpPr>
        <p:spPr/>
        <p:txBody>
          <a:bodyPr/>
          <a:lstStyle/>
          <a:p>
            <a:fld id="{37C5379A-66DB-4D36-B9E1-43AB3063E36F}"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23759193-2A76-4F61-B171-43A7370F9D66}"/>
              </a:ext>
            </a:extLst>
          </p:cNvPr>
          <p:cNvSpPr>
            <a:spLocks noGrp="1"/>
          </p:cNvSpPr>
          <p:nvPr>
            <p:ph type="sldNum" sz="quarter" idx="12"/>
          </p:nvPr>
        </p:nvSpPr>
        <p:spPr/>
        <p:txBody>
          <a:bodyPr/>
          <a:lstStyle/>
          <a:p>
            <a:fld id="{47C4BD23-150C-4A56-8E66-9482A3FB2E80}" type="slidenum">
              <a:rPr lang="zh-CN" altLang="en-US" smtClean="0"/>
              <a:pPr/>
              <a:t>88</a:t>
            </a:fld>
            <a:endParaRPr lang="zh-CN" altLang="en-US" dirty="0"/>
          </a:p>
        </p:txBody>
      </p:sp>
    </p:spTree>
    <p:extLst>
      <p:ext uri="{BB962C8B-B14F-4D97-AF65-F5344CB8AC3E}">
        <p14:creationId xmlns:p14="http://schemas.microsoft.com/office/powerpoint/2010/main" val="20736413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6B970B-6FD4-4E1A-9F06-91CA01CDC925}"/>
              </a:ext>
            </a:extLst>
          </p:cNvPr>
          <p:cNvSpPr>
            <a:spLocks noGrp="1"/>
          </p:cNvSpPr>
          <p:nvPr>
            <p:ph type="title"/>
          </p:nvPr>
        </p:nvSpPr>
        <p:spPr/>
        <p:txBody>
          <a:bodyPr/>
          <a:lstStyle/>
          <a:p>
            <a:r>
              <a:rPr lang="en-US" altLang="zh-CN" dirty="0">
                <a:effectLst>
                  <a:outerShdw blurRad="38100" dist="38100" dir="2700000" algn="tl">
                    <a:srgbClr val="C0C0C0"/>
                  </a:outerShdw>
                </a:effectLst>
              </a:rPr>
              <a:t>Online Analytical Processing Operations</a:t>
            </a:r>
            <a:endParaRPr lang="zh-CN" altLang="en-US" dirty="0"/>
          </a:p>
        </p:txBody>
      </p:sp>
      <p:sp>
        <p:nvSpPr>
          <p:cNvPr id="3" name="内容占位符 2">
            <a:extLst>
              <a:ext uri="{FF2B5EF4-FFF2-40B4-BE49-F238E27FC236}">
                <a16:creationId xmlns:a16="http://schemas.microsoft.com/office/drawing/2014/main" id="{EDB78834-8F79-4FC8-875D-FA32461740BE}"/>
              </a:ext>
            </a:extLst>
          </p:cNvPr>
          <p:cNvSpPr>
            <a:spLocks noGrp="1"/>
          </p:cNvSpPr>
          <p:nvPr>
            <p:ph idx="1"/>
          </p:nvPr>
        </p:nvSpPr>
        <p:spPr/>
        <p:txBody>
          <a:bodyPr/>
          <a:lstStyle/>
          <a:p>
            <a:pPr>
              <a:lnSpc>
                <a:spcPct val="90000"/>
              </a:lnSpc>
              <a:buSzPct val="110000"/>
              <a:buFont typeface="Wingdings" panose="05000000000000000000" pitchFamily="2" charset="2"/>
              <a:buChar char="§"/>
            </a:pPr>
            <a:r>
              <a:rPr lang="en-US" altLang="en-US" dirty="0"/>
              <a:t>Relational representation of cross-tab that we saw earlier, but with </a:t>
            </a:r>
            <a:r>
              <a:rPr lang="en-US" altLang="en-US" i="1" dirty="0"/>
              <a:t>null </a:t>
            </a:r>
            <a:r>
              <a:rPr lang="en-US" altLang="en-US" dirty="0"/>
              <a:t>in place of </a:t>
            </a:r>
            <a:r>
              <a:rPr lang="en-US" altLang="en-US" b="1" dirty="0"/>
              <a:t>all</a:t>
            </a:r>
            <a:r>
              <a:rPr lang="en-US" altLang="en-US" dirty="0"/>
              <a:t>, can be computed by</a:t>
            </a:r>
          </a:p>
          <a:p>
            <a:pPr>
              <a:lnSpc>
                <a:spcPct val="90000"/>
              </a:lnSpc>
              <a:buSzPct val="110000"/>
              <a:buFont typeface="Wingdings" panose="05000000000000000000" pitchFamily="2" charset="2"/>
              <a:buChar char="§"/>
            </a:pPr>
            <a:r>
              <a:rPr lang="en-US" altLang="en-US" dirty="0"/>
              <a:t>		</a:t>
            </a:r>
            <a:r>
              <a:rPr lang="en-US" altLang="en-US" b="1" dirty="0"/>
              <a:t>select </a:t>
            </a:r>
            <a:r>
              <a:rPr lang="en-US" altLang="en-US" i="1" dirty="0" err="1"/>
              <a:t>item_name</a:t>
            </a:r>
            <a:r>
              <a:rPr lang="en-US" altLang="en-US" dirty="0"/>
              <a:t>, </a:t>
            </a:r>
            <a:r>
              <a:rPr lang="en-US" altLang="en-US" i="1" dirty="0"/>
              <a:t>color</a:t>
            </a:r>
            <a:r>
              <a:rPr lang="en-US" altLang="en-US" dirty="0"/>
              <a:t>, </a:t>
            </a:r>
            <a:r>
              <a:rPr lang="en-US" altLang="en-US" b="1" dirty="0"/>
              <a:t>sum</a:t>
            </a:r>
            <a:r>
              <a:rPr lang="en-US" altLang="en-US" dirty="0"/>
              <a:t>(</a:t>
            </a:r>
            <a:r>
              <a:rPr lang="en-US" altLang="en-US" i="1" dirty="0"/>
              <a:t>number</a:t>
            </a:r>
            <a:r>
              <a:rPr lang="en-US" altLang="en-US" dirty="0"/>
              <a:t>)</a:t>
            </a:r>
            <a:br>
              <a:rPr lang="en-US" altLang="en-US" dirty="0"/>
            </a:br>
            <a:r>
              <a:rPr lang="en-US" altLang="en-US" dirty="0"/>
              <a:t>	</a:t>
            </a:r>
            <a:r>
              <a:rPr lang="en-US" altLang="en-US" b="1" dirty="0"/>
              <a:t>from </a:t>
            </a:r>
            <a:r>
              <a:rPr lang="en-US" altLang="en-US" i="1" dirty="0"/>
              <a:t>sales</a:t>
            </a:r>
            <a:br>
              <a:rPr lang="en-US" altLang="en-US" i="1" dirty="0"/>
            </a:br>
            <a:r>
              <a:rPr lang="en-US" altLang="en-US" i="1" dirty="0"/>
              <a:t>	</a:t>
            </a:r>
            <a:r>
              <a:rPr lang="en-US" altLang="en-US" b="1" dirty="0"/>
              <a:t>group by cube</a:t>
            </a:r>
            <a:r>
              <a:rPr lang="en-US" altLang="en-US" dirty="0"/>
              <a:t>(</a:t>
            </a:r>
            <a:r>
              <a:rPr lang="en-US" altLang="en-US" i="1" dirty="0" err="1"/>
              <a:t>item_name</a:t>
            </a:r>
            <a:r>
              <a:rPr lang="en-US" altLang="en-US" i="1" dirty="0"/>
              <a:t>, color</a:t>
            </a:r>
            <a:r>
              <a:rPr lang="en-US" altLang="en-US" dirty="0"/>
              <a:t>)</a:t>
            </a:r>
          </a:p>
          <a:p>
            <a:pPr>
              <a:lnSpc>
                <a:spcPct val="90000"/>
              </a:lnSpc>
              <a:buSzPct val="110000"/>
              <a:buFont typeface="Wingdings" panose="05000000000000000000" pitchFamily="2" charset="2"/>
              <a:buChar char="§"/>
            </a:pPr>
            <a:r>
              <a:rPr lang="en-US" altLang="en-US" dirty="0"/>
              <a:t>The function </a:t>
            </a:r>
            <a:r>
              <a:rPr lang="en-US" altLang="en-US" b="1" dirty="0"/>
              <a:t>grouping()</a:t>
            </a:r>
            <a:r>
              <a:rPr lang="en-US" altLang="en-US" dirty="0"/>
              <a:t> can be applied on an attribute</a:t>
            </a:r>
          </a:p>
          <a:p>
            <a:pPr lvl="1">
              <a:lnSpc>
                <a:spcPct val="90000"/>
              </a:lnSpc>
              <a:buSzPct val="110000"/>
              <a:buFont typeface="Arial" panose="020B0604020202020204" pitchFamily="34" charset="0"/>
              <a:buChar char="•"/>
            </a:pPr>
            <a:r>
              <a:rPr lang="en-US" altLang="en-US" dirty="0">
                <a:ea typeface="ＭＳ Ｐゴシック" panose="020B0600070205080204" pitchFamily="34" charset="-128"/>
              </a:rPr>
              <a:t>Returns 1 if the value is a null value representing all, and returns 0 in all other cases. </a:t>
            </a:r>
          </a:p>
          <a:p>
            <a:pPr>
              <a:lnSpc>
                <a:spcPct val="90000"/>
              </a:lnSpc>
              <a:buFont typeface="Monotype Sorts" charset="2"/>
              <a:buNone/>
            </a:pPr>
            <a:r>
              <a:rPr lang="en-US" altLang="en-US" dirty="0"/>
              <a:t>	</a:t>
            </a:r>
            <a:r>
              <a:rPr lang="en-US" altLang="en-US" b="1" dirty="0"/>
              <a:t>select </a:t>
            </a:r>
            <a:r>
              <a:rPr lang="en-US" altLang="en-US" i="1" dirty="0" err="1"/>
              <a:t>item_name</a:t>
            </a:r>
            <a:r>
              <a:rPr lang="en-US" altLang="en-US" i="1" dirty="0"/>
              <a:t>, color, size</a:t>
            </a:r>
            <a:r>
              <a:rPr lang="en-US" altLang="en-US" dirty="0"/>
              <a:t>, </a:t>
            </a:r>
            <a:r>
              <a:rPr lang="en-US" altLang="en-US" b="1" dirty="0"/>
              <a:t>sum</a:t>
            </a:r>
            <a:r>
              <a:rPr lang="en-US" altLang="en-US" dirty="0"/>
              <a:t>(</a:t>
            </a:r>
            <a:r>
              <a:rPr lang="en-US" altLang="en-US" i="1" dirty="0"/>
              <a:t>number</a:t>
            </a:r>
            <a:r>
              <a:rPr lang="en-US" altLang="en-US" dirty="0"/>
              <a:t>),</a:t>
            </a:r>
            <a:br>
              <a:rPr lang="en-US" altLang="en-US" dirty="0"/>
            </a:br>
            <a:r>
              <a:rPr lang="en-US" altLang="en-US" dirty="0"/>
              <a:t>	</a:t>
            </a:r>
            <a:r>
              <a:rPr lang="en-US" altLang="en-US" b="1" dirty="0"/>
              <a:t>grouping</a:t>
            </a:r>
            <a:r>
              <a:rPr lang="en-US" altLang="en-US" dirty="0"/>
              <a:t>(</a:t>
            </a:r>
            <a:r>
              <a:rPr lang="en-US" altLang="en-US" i="1" dirty="0" err="1"/>
              <a:t>item_name</a:t>
            </a:r>
            <a:r>
              <a:rPr lang="en-US" altLang="en-US" dirty="0"/>
              <a:t>) </a:t>
            </a:r>
            <a:r>
              <a:rPr lang="en-US" altLang="en-US" b="1" dirty="0"/>
              <a:t>as </a:t>
            </a:r>
            <a:r>
              <a:rPr lang="en-US" altLang="en-US" i="1" dirty="0" err="1"/>
              <a:t>item_name_flag</a:t>
            </a:r>
            <a:r>
              <a:rPr lang="en-US" altLang="en-US" dirty="0"/>
              <a:t>,</a:t>
            </a:r>
            <a:br>
              <a:rPr lang="en-US" altLang="en-US" dirty="0"/>
            </a:br>
            <a:r>
              <a:rPr lang="en-US" altLang="en-US" dirty="0"/>
              <a:t>	</a:t>
            </a:r>
            <a:r>
              <a:rPr lang="en-US" altLang="en-US" b="1" dirty="0"/>
              <a:t>grouping</a:t>
            </a:r>
            <a:r>
              <a:rPr lang="en-US" altLang="en-US" dirty="0"/>
              <a:t>(</a:t>
            </a:r>
            <a:r>
              <a:rPr lang="en-US" altLang="en-US" i="1" dirty="0"/>
              <a:t>color</a:t>
            </a:r>
            <a:r>
              <a:rPr lang="en-US" altLang="en-US" dirty="0"/>
              <a:t>) </a:t>
            </a:r>
            <a:r>
              <a:rPr lang="en-US" altLang="en-US" b="1" dirty="0"/>
              <a:t>as </a:t>
            </a:r>
            <a:r>
              <a:rPr lang="en-US" altLang="en-US" i="1" dirty="0" err="1"/>
              <a:t>color_flag</a:t>
            </a:r>
            <a:r>
              <a:rPr lang="en-US" altLang="en-US" dirty="0"/>
              <a:t>,</a:t>
            </a:r>
            <a:br>
              <a:rPr lang="en-US" altLang="en-US" dirty="0"/>
            </a:br>
            <a:r>
              <a:rPr lang="en-US" altLang="en-US" dirty="0"/>
              <a:t>	</a:t>
            </a:r>
            <a:r>
              <a:rPr lang="en-US" altLang="en-US" b="1" dirty="0"/>
              <a:t>grouping</a:t>
            </a:r>
            <a:r>
              <a:rPr lang="en-US" altLang="en-US" dirty="0"/>
              <a:t>(</a:t>
            </a:r>
            <a:r>
              <a:rPr lang="en-US" altLang="en-US" i="1" dirty="0"/>
              <a:t>size</a:t>
            </a:r>
            <a:r>
              <a:rPr lang="en-US" altLang="en-US" dirty="0"/>
              <a:t>) </a:t>
            </a:r>
            <a:r>
              <a:rPr lang="en-US" altLang="en-US" b="1" dirty="0"/>
              <a:t>as </a:t>
            </a:r>
            <a:r>
              <a:rPr lang="en-US" altLang="en-US" i="1" dirty="0" err="1"/>
              <a:t>size_flag</a:t>
            </a:r>
            <a:r>
              <a:rPr lang="en-US" altLang="en-US" dirty="0"/>
              <a:t>,</a:t>
            </a:r>
            <a:br>
              <a:rPr lang="en-US" altLang="en-US" dirty="0"/>
            </a:br>
            <a:r>
              <a:rPr lang="en-US" altLang="en-US" b="1" dirty="0"/>
              <a:t>from </a:t>
            </a:r>
            <a:r>
              <a:rPr lang="en-US" altLang="en-US" i="1" dirty="0"/>
              <a:t>sales</a:t>
            </a:r>
            <a:br>
              <a:rPr lang="en-US" altLang="en-US" dirty="0"/>
            </a:br>
            <a:r>
              <a:rPr lang="en-US" altLang="en-US" b="1" dirty="0"/>
              <a:t>group by cube</a:t>
            </a:r>
            <a:r>
              <a:rPr lang="en-US" altLang="en-US" dirty="0"/>
              <a:t>(</a:t>
            </a:r>
            <a:r>
              <a:rPr lang="en-US" altLang="en-US" i="1" dirty="0" err="1"/>
              <a:t>item_name</a:t>
            </a:r>
            <a:r>
              <a:rPr lang="en-US" altLang="en-US" i="1" dirty="0"/>
              <a:t>, color, size</a:t>
            </a:r>
            <a:r>
              <a:rPr lang="en-US" altLang="en-US" dirty="0"/>
              <a:t>)</a:t>
            </a:r>
          </a:p>
          <a:p>
            <a:endParaRPr lang="zh-CN" altLang="en-US" dirty="0"/>
          </a:p>
        </p:txBody>
      </p:sp>
      <p:sp>
        <p:nvSpPr>
          <p:cNvPr id="4" name="日期占位符 3">
            <a:extLst>
              <a:ext uri="{FF2B5EF4-FFF2-40B4-BE49-F238E27FC236}">
                <a16:creationId xmlns:a16="http://schemas.microsoft.com/office/drawing/2014/main" id="{06D0681D-2C83-42CA-807C-906F0A391319}"/>
              </a:ext>
            </a:extLst>
          </p:cNvPr>
          <p:cNvSpPr>
            <a:spLocks noGrp="1"/>
          </p:cNvSpPr>
          <p:nvPr>
            <p:ph type="dt" sz="half" idx="10"/>
          </p:nvPr>
        </p:nvSpPr>
        <p:spPr/>
        <p:txBody>
          <a:bodyPr/>
          <a:lstStyle/>
          <a:p>
            <a:fld id="{6B0F37DC-A1D1-49F0-9836-66C544827244}"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52693D02-4361-42EC-8977-48A97AAA1FA5}"/>
              </a:ext>
            </a:extLst>
          </p:cNvPr>
          <p:cNvSpPr>
            <a:spLocks noGrp="1"/>
          </p:cNvSpPr>
          <p:nvPr>
            <p:ph type="sldNum" sz="quarter" idx="12"/>
          </p:nvPr>
        </p:nvSpPr>
        <p:spPr/>
        <p:txBody>
          <a:bodyPr/>
          <a:lstStyle/>
          <a:p>
            <a:fld id="{47C4BD23-150C-4A56-8E66-9482A3FB2E80}" type="slidenum">
              <a:rPr lang="zh-CN" altLang="en-US" smtClean="0"/>
              <a:pPr/>
              <a:t>89</a:t>
            </a:fld>
            <a:endParaRPr lang="zh-CN" altLang="en-US" dirty="0"/>
          </a:p>
        </p:txBody>
      </p:sp>
    </p:spTree>
    <p:extLst>
      <p:ext uri="{BB962C8B-B14F-4D97-AF65-F5344CB8AC3E}">
        <p14:creationId xmlns:p14="http://schemas.microsoft.com/office/powerpoint/2010/main" val="2525985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44D1706-C4D2-44E3-9E10-75C36873459C}"/>
              </a:ext>
            </a:extLst>
          </p:cNvPr>
          <p:cNvSpPr>
            <a:spLocks noGrp="1"/>
          </p:cNvSpPr>
          <p:nvPr>
            <p:ph type="sldNum" sz="quarter" idx="12"/>
          </p:nvPr>
        </p:nvSpPr>
        <p:spPr/>
        <p:txBody>
          <a:bodyPr/>
          <a:lstStyle/>
          <a:p>
            <a:fld id="{47C4BD23-150C-4A56-8E66-9482A3FB2E80}" type="slidenum">
              <a:rPr lang="zh-CN" altLang="en-US" smtClean="0"/>
              <a:t>9</a:t>
            </a:fld>
            <a:endParaRPr lang="zh-CN" altLang="en-US"/>
          </a:p>
        </p:txBody>
      </p:sp>
      <p:sp>
        <p:nvSpPr>
          <p:cNvPr id="4" name="日期占位符 3">
            <a:extLst>
              <a:ext uri="{FF2B5EF4-FFF2-40B4-BE49-F238E27FC236}">
                <a16:creationId xmlns:a16="http://schemas.microsoft.com/office/drawing/2014/main" id="{075500CD-29A0-4928-9109-EFE6083C6EE8}"/>
              </a:ext>
            </a:extLst>
          </p:cNvPr>
          <p:cNvSpPr>
            <a:spLocks noGrp="1"/>
          </p:cNvSpPr>
          <p:nvPr>
            <p:ph type="dt" sz="half" idx="10"/>
          </p:nvPr>
        </p:nvSpPr>
        <p:spPr/>
        <p:txBody>
          <a:bodyPr/>
          <a:lstStyle/>
          <a:p>
            <a:fld id="{E23C92CB-27E2-4B39-9B17-610BD6799524}" type="datetime1">
              <a:rPr lang="zh-CN" altLang="en-US" smtClean="0"/>
              <a:t>2021/10/18</a:t>
            </a:fld>
            <a:endParaRPr lang="zh-CN" altLang="en-US" dirty="0"/>
          </a:p>
        </p:txBody>
      </p:sp>
      <p:sp>
        <p:nvSpPr>
          <p:cNvPr id="5" name="Rectangle 3">
            <a:extLst>
              <a:ext uri="{FF2B5EF4-FFF2-40B4-BE49-F238E27FC236}">
                <a16:creationId xmlns:a16="http://schemas.microsoft.com/office/drawing/2014/main" id="{56716637-0F24-4B3C-A0AC-ADB198341A8A}"/>
              </a:ext>
            </a:extLst>
          </p:cNvPr>
          <p:cNvSpPr txBox="1">
            <a:spLocks noChangeArrowheads="1"/>
          </p:cNvSpPr>
          <p:nvPr/>
        </p:nvSpPr>
        <p:spPr>
          <a:xfrm>
            <a:off x="482600" y="447073"/>
            <a:ext cx="9409113" cy="6158515"/>
          </a:xfrm>
          <a:prstGeom prst="rect">
            <a:avLst/>
          </a:prstGeom>
          <a:noFill/>
          <a:ln>
            <a:noFill/>
          </a:ln>
        </p:spPr>
        <p:txBody>
          <a:bodyPr vert="horz" lIns="91440" tIns="45720" rIns="91440" bIns="45720" rtlCol="0">
            <a:normAutofit fontScale="47500" lnSpcReduction="20000"/>
          </a:bodyPr>
          <a:lstStyle>
            <a:lvl1pPr marL="271463" indent="-271463" algn="l" defTabSz="914400" rtl="0" eaLnBrk="1" latinLnBrk="0" hangingPunct="1">
              <a:lnSpc>
                <a:spcPct val="100000"/>
              </a:lnSpc>
              <a:spcBef>
                <a:spcPts val="500"/>
              </a:spcBef>
              <a:buClr>
                <a:srgbClr val="1404E0"/>
              </a:buClr>
              <a:buSzPct val="80000"/>
              <a:buFont typeface="Wingdings" panose="05000000000000000000" pitchFamily="2" charset="2"/>
              <a:buChar char="l"/>
              <a:defRPr sz="2400" kern="1200">
                <a:solidFill>
                  <a:schemeClr val="tx1"/>
                </a:solidFill>
                <a:latin typeface="微软雅黑 Light" panose="020B0502040204020203" pitchFamily="34" charset="-122"/>
                <a:ea typeface="微软雅黑 Light" panose="020B0502040204020203" pitchFamily="34" charset="-122"/>
                <a:cs typeface="+mn-cs"/>
              </a:defRPr>
            </a:lvl1pPr>
            <a:lvl2pPr marL="627063" indent="-269875" algn="l" defTabSz="914400" rtl="0" eaLnBrk="1" latinLnBrk="0" hangingPunct="1">
              <a:lnSpc>
                <a:spcPct val="100000"/>
              </a:lnSpc>
              <a:spcBef>
                <a:spcPts val="500"/>
              </a:spcBef>
              <a:buClr>
                <a:srgbClr val="FF0000"/>
              </a:buClr>
              <a:buSzPct val="60000"/>
              <a:buFont typeface="Wingdings" panose="05000000000000000000" pitchFamily="2" charset="2"/>
              <a:buChar char="p"/>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898525" indent="-363538" algn="l" defTabSz="914400" rtl="0" eaLnBrk="1" latinLnBrk="0" hangingPunct="1">
              <a:lnSpc>
                <a:spcPct val="100000"/>
              </a:lnSpc>
              <a:spcBef>
                <a:spcPts val="500"/>
              </a:spcBef>
              <a:buClr>
                <a:schemeClr val="accent2">
                  <a:lumMod val="75000"/>
                </a:schemeClr>
              </a:buClr>
              <a:buSzPct val="133000"/>
              <a:buFont typeface="微软雅黑 Light" panose="020B0502040204020203" pitchFamily="34" charset="-122"/>
              <a:buChar char="－"/>
              <a:defRPr sz="24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altLang="en-US" sz="5100" dirty="0">
                <a:latin typeface="+mn-lt"/>
              </a:rPr>
              <a:t>Update to database</a:t>
            </a:r>
            <a:br>
              <a:rPr lang="en-US" altLang="en-US" sz="4200" dirty="0">
                <a:latin typeface="+mn-lt"/>
              </a:rPr>
            </a:br>
            <a:r>
              <a:rPr lang="en-US" altLang="en-US" sz="4200" b="1" dirty="0">
                <a:latin typeface="+mn-lt"/>
              </a:rPr>
              <a:t>try {</a:t>
            </a:r>
            <a:br>
              <a:rPr lang="en-US" altLang="en-US" sz="4200" b="1" dirty="0">
                <a:latin typeface="+mn-lt"/>
              </a:rPr>
            </a:br>
            <a:r>
              <a:rPr lang="en-US" altLang="en-US" sz="4200" b="1" dirty="0">
                <a:latin typeface="+mn-lt"/>
              </a:rPr>
              <a:t>     </a:t>
            </a:r>
            <a:r>
              <a:rPr lang="en-US" altLang="en-US" sz="4200" b="1" dirty="0" err="1">
                <a:latin typeface="+mn-lt"/>
              </a:rPr>
              <a:t>stmt.executeUpdate</a:t>
            </a:r>
            <a:r>
              <a:rPr lang="en-US" altLang="en-US" sz="4200" b="1" dirty="0">
                <a:latin typeface="+mn-lt"/>
              </a:rPr>
              <a:t>(</a:t>
            </a:r>
            <a:br>
              <a:rPr lang="en-US" altLang="en-US" sz="4200" b="1" dirty="0">
                <a:latin typeface="+mn-lt"/>
              </a:rPr>
            </a:br>
            <a:r>
              <a:rPr lang="en-US" altLang="en-US" sz="4200" b="1" dirty="0">
                <a:latin typeface="+mn-lt"/>
              </a:rPr>
              <a:t>          "insert into instructor values(</a:t>
            </a:r>
            <a:r>
              <a:rPr lang="en-US" altLang="ja-JP" sz="4200" b="1" dirty="0">
                <a:latin typeface="+mn-lt"/>
              </a:rPr>
              <a:t>'77987', 'Kim', 'Physics', 98000)");</a:t>
            </a:r>
            <a:br>
              <a:rPr lang="en-US" altLang="ja-JP" sz="4200" b="1" dirty="0">
                <a:latin typeface="+mn-lt"/>
              </a:rPr>
            </a:br>
            <a:r>
              <a:rPr lang="en-US" altLang="ja-JP" sz="4200" b="1" dirty="0">
                <a:latin typeface="+mn-lt"/>
              </a:rPr>
              <a:t>} catch (</a:t>
            </a:r>
            <a:r>
              <a:rPr lang="en-US" altLang="ja-JP" sz="4200" b="1" dirty="0" err="1">
                <a:latin typeface="+mn-lt"/>
              </a:rPr>
              <a:t>SQLException</a:t>
            </a:r>
            <a:r>
              <a:rPr lang="en-US" altLang="ja-JP" sz="4200" b="1" dirty="0">
                <a:latin typeface="+mn-lt"/>
              </a:rPr>
              <a:t> </a:t>
            </a:r>
            <a:r>
              <a:rPr lang="en-US" altLang="ja-JP" sz="4200" b="1" dirty="0" err="1">
                <a:latin typeface="+mn-lt"/>
              </a:rPr>
              <a:t>sqle</a:t>
            </a:r>
            <a:r>
              <a:rPr lang="en-US" altLang="ja-JP" sz="4200" b="1" dirty="0">
                <a:latin typeface="+mn-lt"/>
              </a:rPr>
              <a:t>)</a:t>
            </a:r>
            <a:br>
              <a:rPr lang="en-US" altLang="ja-JP" sz="4200" b="1" dirty="0">
                <a:latin typeface="+mn-lt"/>
              </a:rPr>
            </a:br>
            <a:r>
              <a:rPr lang="en-US" altLang="ja-JP" sz="4200" b="1" dirty="0">
                <a:latin typeface="+mn-lt"/>
              </a:rPr>
              <a:t>{</a:t>
            </a:r>
            <a:br>
              <a:rPr lang="en-US" altLang="ja-JP" sz="4200" b="1" dirty="0">
                <a:latin typeface="+mn-lt"/>
              </a:rPr>
            </a:br>
            <a:r>
              <a:rPr lang="en-US" altLang="ja-JP" sz="4200" b="1" dirty="0">
                <a:latin typeface="+mn-lt"/>
              </a:rPr>
              <a:t>    </a:t>
            </a:r>
            <a:r>
              <a:rPr lang="en-US" altLang="ja-JP" sz="4200" b="1" dirty="0" err="1">
                <a:latin typeface="+mn-lt"/>
              </a:rPr>
              <a:t>System.out.println</a:t>
            </a:r>
            <a:r>
              <a:rPr lang="en-US" altLang="ja-JP" sz="4200" b="1" dirty="0">
                <a:latin typeface="+mn-lt"/>
              </a:rPr>
              <a:t>("Could not insert tuple. " + </a:t>
            </a:r>
            <a:r>
              <a:rPr lang="en-US" altLang="ja-JP" sz="4200" b="1" dirty="0" err="1">
                <a:latin typeface="+mn-lt"/>
              </a:rPr>
              <a:t>sqle</a:t>
            </a:r>
            <a:r>
              <a:rPr lang="en-US" altLang="ja-JP" sz="4200" b="1" dirty="0">
                <a:latin typeface="+mn-lt"/>
              </a:rPr>
              <a:t>);</a:t>
            </a:r>
            <a:br>
              <a:rPr lang="en-US" altLang="ja-JP" sz="4200" b="1" dirty="0">
                <a:latin typeface="+mn-lt"/>
              </a:rPr>
            </a:br>
            <a:r>
              <a:rPr lang="en-US" altLang="ja-JP" sz="4200" b="1" dirty="0">
                <a:latin typeface="+mn-lt"/>
              </a:rPr>
              <a:t>}</a:t>
            </a:r>
          </a:p>
          <a:p>
            <a:pPr>
              <a:lnSpc>
                <a:spcPct val="120000"/>
              </a:lnSpc>
              <a:buFont typeface="Monotype Sorts" charset="2"/>
              <a:buNone/>
            </a:pPr>
            <a:endParaRPr lang="en-US" altLang="ja-JP" sz="4200" b="1" dirty="0">
              <a:latin typeface="+mn-lt"/>
            </a:endParaRPr>
          </a:p>
          <a:p>
            <a:pPr>
              <a:lnSpc>
                <a:spcPct val="120000"/>
              </a:lnSpc>
            </a:pPr>
            <a:r>
              <a:rPr lang="en-US" altLang="en-US" sz="5100" dirty="0">
                <a:latin typeface="+mn-lt"/>
              </a:rPr>
              <a:t>Execute query and fetch and print results</a:t>
            </a:r>
          </a:p>
          <a:p>
            <a:pPr lvl="1">
              <a:lnSpc>
                <a:spcPct val="120000"/>
              </a:lnSpc>
              <a:buFont typeface="Monotype Sorts" charset="2"/>
              <a:buNone/>
            </a:pPr>
            <a:r>
              <a:rPr lang="en-US" altLang="en-US" sz="4200" dirty="0">
                <a:latin typeface="+mn-lt"/>
                <a:ea typeface="ＭＳ Ｐゴシック" panose="020B0600070205080204" pitchFamily="34" charset="-128"/>
              </a:rPr>
              <a:t>     </a:t>
            </a:r>
            <a:r>
              <a:rPr lang="en-US" altLang="en-US" sz="4200" b="1" dirty="0" err="1">
                <a:latin typeface="+mn-lt"/>
                <a:ea typeface="ＭＳ Ｐゴシック" panose="020B0600070205080204" pitchFamily="34" charset="-128"/>
              </a:rPr>
              <a:t>ResultSet</a:t>
            </a:r>
            <a:r>
              <a:rPr lang="en-US" altLang="en-US" sz="4200" b="1" dirty="0">
                <a:latin typeface="+mn-lt"/>
                <a:ea typeface="ＭＳ Ｐゴシック" panose="020B0600070205080204" pitchFamily="34" charset="-128"/>
              </a:rPr>
              <a:t> </a:t>
            </a:r>
            <a:r>
              <a:rPr lang="en-US" altLang="en-US" sz="4200" b="1" dirty="0" err="1">
                <a:latin typeface="+mn-lt"/>
                <a:ea typeface="ＭＳ Ｐゴシック" panose="020B0600070205080204" pitchFamily="34" charset="-128"/>
              </a:rPr>
              <a:t>rset</a:t>
            </a:r>
            <a:r>
              <a:rPr lang="en-US" altLang="en-US" sz="4200" b="1" dirty="0">
                <a:latin typeface="+mn-lt"/>
                <a:ea typeface="ＭＳ Ｐゴシック" panose="020B0600070205080204" pitchFamily="34" charset="-128"/>
              </a:rPr>
              <a:t> = </a:t>
            </a:r>
            <a:r>
              <a:rPr lang="en-US" altLang="en-US" sz="4200" b="1" dirty="0" err="1">
                <a:latin typeface="+mn-lt"/>
                <a:ea typeface="ＭＳ Ｐゴシック" panose="020B0600070205080204" pitchFamily="34" charset="-128"/>
              </a:rPr>
              <a:t>stmt.executeQuery</a:t>
            </a:r>
            <a:r>
              <a:rPr lang="en-US" altLang="en-US" sz="4200" b="1" dirty="0">
                <a:latin typeface="+mn-lt"/>
                <a:ea typeface="ＭＳ Ｐゴシック" panose="020B0600070205080204" pitchFamily="34" charset="-128"/>
              </a:rPr>
              <a:t>(</a:t>
            </a:r>
            <a:br>
              <a:rPr lang="en-US" altLang="en-US" sz="4200" b="1" dirty="0">
                <a:latin typeface="+mn-lt"/>
                <a:ea typeface="ＭＳ Ｐゴシック" panose="020B0600070205080204" pitchFamily="34" charset="-128"/>
              </a:rPr>
            </a:br>
            <a:r>
              <a:rPr lang="en-US" altLang="en-US" sz="4200" b="1" dirty="0">
                <a:latin typeface="+mn-lt"/>
                <a:ea typeface="ＭＳ Ｐゴシック" panose="020B0600070205080204" pitchFamily="34" charset="-128"/>
              </a:rPr>
              <a:t>                                "select </a:t>
            </a:r>
            <a:r>
              <a:rPr lang="en-US" altLang="en-US" sz="4200" b="1" dirty="0" err="1">
                <a:latin typeface="+mn-lt"/>
                <a:ea typeface="ＭＳ Ｐゴシック" panose="020B0600070205080204" pitchFamily="34" charset="-128"/>
              </a:rPr>
              <a:t>dept_name</a:t>
            </a:r>
            <a:r>
              <a:rPr lang="en-US" altLang="en-US" sz="4200" b="1" dirty="0">
                <a:latin typeface="+mn-lt"/>
                <a:ea typeface="ＭＳ Ｐゴシック" panose="020B0600070205080204" pitchFamily="34" charset="-128"/>
              </a:rPr>
              <a:t>, avg (salary)</a:t>
            </a:r>
            <a:br>
              <a:rPr lang="en-US" altLang="en-US" sz="4200" b="1" dirty="0">
                <a:latin typeface="+mn-lt"/>
                <a:ea typeface="ＭＳ Ｐゴシック" panose="020B0600070205080204" pitchFamily="34" charset="-128"/>
              </a:rPr>
            </a:br>
            <a:r>
              <a:rPr lang="en-US" altLang="en-US" sz="4200" b="1" dirty="0">
                <a:latin typeface="+mn-lt"/>
                <a:ea typeface="ＭＳ Ｐゴシック" panose="020B0600070205080204" pitchFamily="34" charset="-128"/>
              </a:rPr>
              <a:t>                                 from instructor</a:t>
            </a:r>
            <a:br>
              <a:rPr lang="en-US" altLang="en-US" sz="4200" b="1" dirty="0">
                <a:latin typeface="+mn-lt"/>
                <a:ea typeface="ＭＳ Ｐゴシック" panose="020B0600070205080204" pitchFamily="34" charset="-128"/>
              </a:rPr>
            </a:br>
            <a:r>
              <a:rPr lang="en-US" altLang="en-US" sz="4200" b="1" dirty="0">
                <a:latin typeface="+mn-lt"/>
                <a:ea typeface="ＭＳ Ｐゴシック" panose="020B0600070205080204" pitchFamily="34" charset="-128"/>
              </a:rPr>
              <a:t>                                 group by </a:t>
            </a:r>
            <a:r>
              <a:rPr lang="en-US" altLang="en-US" sz="4200" b="1" dirty="0" err="1">
                <a:latin typeface="+mn-lt"/>
                <a:ea typeface="ＭＳ Ｐゴシック" panose="020B0600070205080204" pitchFamily="34" charset="-128"/>
              </a:rPr>
              <a:t>dept_name</a:t>
            </a:r>
            <a:r>
              <a:rPr lang="en-US" altLang="en-US" sz="4200" b="1" dirty="0">
                <a:latin typeface="+mn-lt"/>
                <a:ea typeface="ＭＳ Ｐゴシック" panose="020B0600070205080204" pitchFamily="34" charset="-128"/>
              </a:rPr>
              <a:t>");</a:t>
            </a:r>
            <a:br>
              <a:rPr lang="en-US" altLang="en-US" sz="4200" b="1" dirty="0">
                <a:latin typeface="+mn-lt"/>
                <a:ea typeface="ＭＳ Ｐゴシック" panose="020B0600070205080204" pitchFamily="34" charset="-128"/>
              </a:rPr>
            </a:br>
            <a:r>
              <a:rPr lang="en-US" altLang="en-US" sz="4200" b="1" dirty="0">
                <a:latin typeface="+mn-lt"/>
                <a:ea typeface="ＭＳ Ｐゴシック" panose="020B0600070205080204" pitchFamily="34" charset="-128"/>
              </a:rPr>
              <a:t>while (</a:t>
            </a:r>
            <a:r>
              <a:rPr lang="en-US" altLang="en-US" sz="4200" b="1" dirty="0" err="1">
                <a:latin typeface="+mn-lt"/>
                <a:ea typeface="ＭＳ Ｐゴシック" panose="020B0600070205080204" pitchFamily="34" charset="-128"/>
              </a:rPr>
              <a:t>rset.next</a:t>
            </a:r>
            <a:r>
              <a:rPr lang="en-US" altLang="en-US" sz="4200" b="1" dirty="0">
                <a:latin typeface="+mn-lt"/>
                <a:ea typeface="ＭＳ Ｐゴシック" panose="020B0600070205080204" pitchFamily="34" charset="-128"/>
              </a:rPr>
              <a:t>()) {</a:t>
            </a:r>
            <a:br>
              <a:rPr lang="en-US" altLang="en-US" sz="4200" b="1" dirty="0">
                <a:latin typeface="+mn-lt"/>
                <a:ea typeface="ＭＳ Ｐゴシック" panose="020B0600070205080204" pitchFamily="34" charset="-128"/>
              </a:rPr>
            </a:br>
            <a:r>
              <a:rPr lang="en-US" altLang="en-US" sz="4200" b="1" dirty="0">
                <a:latin typeface="+mn-lt"/>
                <a:ea typeface="ＭＳ Ｐゴシック" panose="020B0600070205080204" pitchFamily="34" charset="-128"/>
              </a:rPr>
              <a:t>       </a:t>
            </a:r>
            <a:r>
              <a:rPr lang="en-US" altLang="en-US" sz="4200" b="1" dirty="0" err="1">
                <a:latin typeface="+mn-lt"/>
                <a:ea typeface="ＭＳ Ｐゴシック" panose="020B0600070205080204" pitchFamily="34" charset="-128"/>
              </a:rPr>
              <a:t>System.out.println</a:t>
            </a:r>
            <a:r>
              <a:rPr lang="en-US" altLang="en-US" sz="4200" b="1" dirty="0">
                <a:latin typeface="+mn-lt"/>
                <a:ea typeface="ＭＳ Ｐゴシック" panose="020B0600070205080204" pitchFamily="34" charset="-128"/>
              </a:rPr>
              <a:t>(</a:t>
            </a:r>
            <a:r>
              <a:rPr lang="en-US" altLang="en-US" sz="4200" b="1" dirty="0" err="1">
                <a:latin typeface="+mn-lt"/>
                <a:ea typeface="ＭＳ Ｐゴシック" panose="020B0600070205080204" pitchFamily="34" charset="-128"/>
              </a:rPr>
              <a:t>rset.getString</a:t>
            </a:r>
            <a:r>
              <a:rPr lang="en-US" altLang="en-US" sz="4200" b="1" dirty="0">
                <a:latin typeface="+mn-lt"/>
                <a:ea typeface="ＭＳ Ｐゴシック" panose="020B0600070205080204" pitchFamily="34" charset="-128"/>
              </a:rPr>
              <a:t>("</a:t>
            </a:r>
            <a:r>
              <a:rPr lang="en-US" altLang="en-US" sz="4200" b="1" dirty="0" err="1">
                <a:latin typeface="+mn-lt"/>
                <a:ea typeface="ＭＳ Ｐゴシック" panose="020B0600070205080204" pitchFamily="34" charset="-128"/>
              </a:rPr>
              <a:t>dept_name</a:t>
            </a:r>
            <a:r>
              <a:rPr lang="en-US" altLang="en-US" sz="4200" b="1" dirty="0">
                <a:latin typeface="+mn-lt"/>
                <a:ea typeface="ＭＳ Ｐゴシック" panose="020B0600070205080204" pitchFamily="34" charset="-128"/>
              </a:rPr>
              <a:t>") + " " +</a:t>
            </a:r>
            <a:br>
              <a:rPr lang="en-US" altLang="en-US" sz="4200" b="1" dirty="0">
                <a:latin typeface="+mn-lt"/>
                <a:ea typeface="ＭＳ Ｐゴシック" panose="020B0600070205080204" pitchFamily="34" charset="-128"/>
              </a:rPr>
            </a:br>
            <a:r>
              <a:rPr lang="en-US" altLang="en-US" sz="4200" b="1" dirty="0">
                <a:latin typeface="+mn-lt"/>
                <a:ea typeface="ＭＳ Ｐゴシック" panose="020B0600070205080204" pitchFamily="34" charset="-128"/>
              </a:rPr>
              <a:t>                                              </a:t>
            </a:r>
            <a:r>
              <a:rPr lang="en-US" altLang="en-US" sz="4200" b="1" dirty="0" err="1">
                <a:latin typeface="+mn-lt"/>
                <a:ea typeface="ＭＳ Ｐゴシック" panose="020B0600070205080204" pitchFamily="34" charset="-128"/>
              </a:rPr>
              <a:t>rset.getFloat</a:t>
            </a:r>
            <a:r>
              <a:rPr lang="en-US" altLang="en-US" sz="4200" b="1" dirty="0">
                <a:latin typeface="+mn-lt"/>
                <a:ea typeface="ＭＳ Ｐゴシック" panose="020B0600070205080204" pitchFamily="34" charset="-128"/>
              </a:rPr>
              <a:t>(2));</a:t>
            </a:r>
            <a:br>
              <a:rPr lang="en-US" altLang="en-US" sz="4200" b="1" dirty="0">
                <a:latin typeface="+mn-lt"/>
                <a:ea typeface="ＭＳ Ｐゴシック" panose="020B0600070205080204" pitchFamily="34" charset="-128"/>
              </a:rPr>
            </a:br>
            <a:r>
              <a:rPr lang="en-US" altLang="en-US" sz="4200" b="1" dirty="0">
                <a:latin typeface="+mn-lt"/>
                <a:ea typeface="ＭＳ Ｐゴシック" panose="020B0600070205080204" pitchFamily="34" charset="-128"/>
              </a:rPr>
              <a:t>}</a:t>
            </a:r>
          </a:p>
          <a:p>
            <a:endParaRPr lang="en-US" altLang="en-US" b="1" dirty="0"/>
          </a:p>
        </p:txBody>
      </p:sp>
    </p:spTree>
    <p:extLst>
      <p:ext uri="{BB962C8B-B14F-4D97-AF65-F5344CB8AC3E}">
        <p14:creationId xmlns:p14="http://schemas.microsoft.com/office/powerpoint/2010/main" val="30591942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B51D08-2E1B-4E9B-9C31-7398F2D6AC86}"/>
              </a:ext>
            </a:extLst>
          </p:cNvPr>
          <p:cNvSpPr>
            <a:spLocks noGrp="1"/>
          </p:cNvSpPr>
          <p:nvPr>
            <p:ph type="title"/>
          </p:nvPr>
        </p:nvSpPr>
        <p:spPr/>
        <p:txBody>
          <a:bodyPr/>
          <a:lstStyle/>
          <a:p>
            <a:r>
              <a:rPr lang="en-US" altLang="zh-CN" dirty="0">
                <a:effectLst>
                  <a:outerShdw blurRad="38100" dist="38100" dir="2700000" algn="tl">
                    <a:srgbClr val="C0C0C0"/>
                  </a:outerShdw>
                </a:effectLst>
              </a:rPr>
              <a:t>Online Analytical Processing Operations</a:t>
            </a:r>
            <a:endParaRPr lang="zh-CN" altLang="en-US" dirty="0"/>
          </a:p>
        </p:txBody>
      </p:sp>
      <p:sp>
        <p:nvSpPr>
          <p:cNvPr id="3" name="内容占位符 2">
            <a:extLst>
              <a:ext uri="{FF2B5EF4-FFF2-40B4-BE49-F238E27FC236}">
                <a16:creationId xmlns:a16="http://schemas.microsoft.com/office/drawing/2014/main" id="{A1AF21C0-CAD9-44D5-8F5A-671E9DE55BCC}"/>
              </a:ext>
            </a:extLst>
          </p:cNvPr>
          <p:cNvSpPr>
            <a:spLocks noGrp="1"/>
          </p:cNvSpPr>
          <p:nvPr>
            <p:ph idx="1"/>
          </p:nvPr>
        </p:nvSpPr>
        <p:spPr/>
        <p:txBody>
          <a:bodyPr/>
          <a:lstStyle/>
          <a:p>
            <a:pPr>
              <a:lnSpc>
                <a:spcPct val="90000"/>
              </a:lnSpc>
              <a:buSzPct val="110000"/>
              <a:buFont typeface="Wingdings" panose="05000000000000000000" pitchFamily="2" charset="2"/>
              <a:buChar char="§"/>
            </a:pPr>
            <a:r>
              <a:rPr lang="en-US" altLang="en-US" dirty="0"/>
              <a:t>Can use the function </a:t>
            </a:r>
            <a:r>
              <a:rPr lang="en-US" altLang="en-US" b="1" dirty="0"/>
              <a:t>decode()</a:t>
            </a:r>
            <a:r>
              <a:rPr lang="en-US" altLang="en-US" dirty="0"/>
              <a:t> in the </a:t>
            </a:r>
            <a:r>
              <a:rPr lang="en-US" altLang="en-US" b="1" dirty="0"/>
              <a:t>select</a:t>
            </a:r>
            <a:r>
              <a:rPr lang="en-US" altLang="en-US" dirty="0"/>
              <a:t> clause to replace </a:t>
            </a:r>
            <a:br>
              <a:rPr lang="en-US" altLang="en-US" dirty="0"/>
            </a:br>
            <a:r>
              <a:rPr lang="en-US" altLang="en-US" dirty="0"/>
              <a:t>such nulls by a value such as </a:t>
            </a:r>
            <a:r>
              <a:rPr lang="en-US" altLang="en-US" b="1" dirty="0"/>
              <a:t>all</a:t>
            </a:r>
          </a:p>
          <a:p>
            <a:pPr lvl="1">
              <a:lnSpc>
                <a:spcPct val="110000"/>
              </a:lnSpc>
              <a:buSzPct val="110000"/>
              <a:buFont typeface="Arial" panose="020B0604020202020204" pitchFamily="34" charset="0"/>
              <a:buChar char="•"/>
            </a:pPr>
            <a:r>
              <a:rPr lang="en-US" altLang="en-US" dirty="0">
                <a:ea typeface="ＭＳ Ｐゴシック" panose="020B0600070205080204" pitchFamily="34" charset="-128"/>
              </a:rPr>
              <a:t>E.g., replace </a:t>
            </a:r>
            <a:r>
              <a:rPr lang="en-US" altLang="en-US" i="1" dirty="0" err="1">
                <a:ea typeface="ＭＳ Ｐゴシック" panose="020B0600070205080204" pitchFamily="34" charset="-128"/>
              </a:rPr>
              <a:t>item_name</a:t>
            </a:r>
            <a:r>
              <a:rPr lang="en-US" altLang="en-US" i="1" dirty="0">
                <a:ea typeface="ＭＳ Ｐゴシック" panose="020B0600070205080204" pitchFamily="34" charset="-128"/>
              </a:rPr>
              <a:t> </a:t>
            </a:r>
            <a:r>
              <a:rPr lang="en-US" altLang="en-US" dirty="0">
                <a:ea typeface="ＭＳ Ｐゴシック" panose="020B0600070205080204" pitchFamily="34" charset="-128"/>
              </a:rPr>
              <a:t> in first query by </a:t>
            </a:r>
            <a:br>
              <a:rPr lang="en-US" altLang="en-US" dirty="0">
                <a:ea typeface="ＭＳ Ｐゴシック" panose="020B0600070205080204" pitchFamily="34" charset="-128"/>
              </a:rPr>
            </a:br>
            <a:r>
              <a:rPr lang="en-US" altLang="en-US" dirty="0">
                <a:ea typeface="ＭＳ Ｐゴシック" panose="020B0600070205080204" pitchFamily="34" charset="-128"/>
              </a:rPr>
              <a:t>   </a:t>
            </a:r>
            <a:r>
              <a:rPr lang="en-US" altLang="en-US" b="1" dirty="0">
                <a:ea typeface="ＭＳ Ｐゴシック" panose="020B0600070205080204" pitchFamily="34" charset="-128"/>
              </a:rPr>
              <a:t>decode</a:t>
            </a:r>
            <a:r>
              <a:rPr lang="en-US" altLang="en-US" dirty="0">
                <a:ea typeface="ＭＳ Ｐゴシック" panose="020B0600070205080204" pitchFamily="34" charset="-128"/>
              </a:rPr>
              <a:t>( </a:t>
            </a:r>
            <a:r>
              <a:rPr lang="en-US" altLang="en-US" b="1" dirty="0">
                <a:ea typeface="ＭＳ Ｐゴシック" panose="020B0600070205080204" pitchFamily="34" charset="-128"/>
              </a:rPr>
              <a:t>grouping</a:t>
            </a:r>
            <a:r>
              <a:rPr lang="en-US" altLang="en-US" dirty="0">
                <a:ea typeface="ＭＳ Ｐゴシック" panose="020B0600070205080204" pitchFamily="34" charset="-128"/>
              </a:rPr>
              <a:t>(</a:t>
            </a:r>
            <a:r>
              <a:rPr lang="en-US" altLang="en-US" dirty="0" err="1">
                <a:ea typeface="ＭＳ Ｐゴシック" panose="020B0600070205080204" pitchFamily="34" charset="-128"/>
              </a:rPr>
              <a:t>item</a:t>
            </a:r>
            <a:r>
              <a:rPr lang="en-US" altLang="en-US" i="1" dirty="0" err="1">
                <a:ea typeface="ＭＳ Ｐゴシック" panose="020B0600070205080204" pitchFamily="34" charset="-128"/>
              </a:rPr>
              <a:t>_name</a:t>
            </a:r>
            <a:r>
              <a:rPr lang="en-US" altLang="en-US" dirty="0">
                <a:ea typeface="ＭＳ Ｐゴシック" panose="020B0600070205080204" pitchFamily="34" charset="-128"/>
              </a:rPr>
              <a:t>), 1, ‘all’, </a:t>
            </a:r>
            <a:r>
              <a:rPr lang="en-US" altLang="en-US" i="1" dirty="0" err="1">
                <a:ea typeface="ＭＳ Ｐゴシック" panose="020B0600070205080204" pitchFamily="34" charset="-128"/>
              </a:rPr>
              <a:t>item_name</a:t>
            </a:r>
            <a:r>
              <a:rPr lang="en-US" altLang="en-US" dirty="0">
                <a:ea typeface="ＭＳ Ｐゴシック" panose="020B0600070205080204" pitchFamily="34" charset="-128"/>
              </a:rPr>
              <a:t>)</a:t>
            </a:r>
            <a:endParaRPr lang="en-US" altLang="en-US" b="1" dirty="0">
              <a:ea typeface="ＭＳ Ｐゴシック" panose="020B0600070205080204" pitchFamily="34" charset="-128"/>
            </a:endParaRPr>
          </a:p>
          <a:p>
            <a:endParaRPr lang="zh-CN" altLang="en-US" dirty="0"/>
          </a:p>
        </p:txBody>
      </p:sp>
      <p:sp>
        <p:nvSpPr>
          <p:cNvPr id="4" name="日期占位符 3">
            <a:extLst>
              <a:ext uri="{FF2B5EF4-FFF2-40B4-BE49-F238E27FC236}">
                <a16:creationId xmlns:a16="http://schemas.microsoft.com/office/drawing/2014/main" id="{DCA7981C-07A8-465F-A12E-FE667D9E80A4}"/>
              </a:ext>
            </a:extLst>
          </p:cNvPr>
          <p:cNvSpPr>
            <a:spLocks noGrp="1"/>
          </p:cNvSpPr>
          <p:nvPr>
            <p:ph type="dt" sz="half" idx="10"/>
          </p:nvPr>
        </p:nvSpPr>
        <p:spPr/>
        <p:txBody>
          <a:bodyPr/>
          <a:lstStyle/>
          <a:p>
            <a:fld id="{8F55AE4C-64C6-48C5-810A-134FB301715E}"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F9559587-EB18-4FBC-9C65-837F9CB42D73}"/>
              </a:ext>
            </a:extLst>
          </p:cNvPr>
          <p:cNvSpPr>
            <a:spLocks noGrp="1"/>
          </p:cNvSpPr>
          <p:nvPr>
            <p:ph type="sldNum" sz="quarter" idx="12"/>
          </p:nvPr>
        </p:nvSpPr>
        <p:spPr/>
        <p:txBody>
          <a:bodyPr/>
          <a:lstStyle/>
          <a:p>
            <a:fld id="{47C4BD23-150C-4A56-8E66-9482A3FB2E80}" type="slidenum">
              <a:rPr lang="zh-CN" altLang="en-US" smtClean="0"/>
              <a:pPr/>
              <a:t>90</a:t>
            </a:fld>
            <a:endParaRPr lang="zh-CN" altLang="en-US" dirty="0"/>
          </a:p>
        </p:txBody>
      </p:sp>
    </p:spTree>
    <p:extLst>
      <p:ext uri="{BB962C8B-B14F-4D97-AF65-F5344CB8AC3E}">
        <p14:creationId xmlns:p14="http://schemas.microsoft.com/office/powerpoint/2010/main" val="30904863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775E65-6A85-4B92-A3CB-21269B0D1647}"/>
              </a:ext>
            </a:extLst>
          </p:cNvPr>
          <p:cNvSpPr>
            <a:spLocks noGrp="1"/>
          </p:cNvSpPr>
          <p:nvPr>
            <p:ph type="title"/>
          </p:nvPr>
        </p:nvSpPr>
        <p:spPr/>
        <p:txBody>
          <a:bodyPr/>
          <a:lstStyle/>
          <a:p>
            <a:r>
              <a:rPr lang="en-US" altLang="zh-CN" dirty="0">
                <a:ea typeface="+mj-ea"/>
              </a:rPr>
              <a:t>Extended Aggregation (Cont.)</a:t>
            </a:r>
            <a:endParaRPr lang="zh-CN" altLang="en-US" dirty="0"/>
          </a:p>
        </p:txBody>
      </p:sp>
      <p:sp>
        <p:nvSpPr>
          <p:cNvPr id="3" name="内容占位符 2">
            <a:extLst>
              <a:ext uri="{FF2B5EF4-FFF2-40B4-BE49-F238E27FC236}">
                <a16:creationId xmlns:a16="http://schemas.microsoft.com/office/drawing/2014/main" id="{6DEBF75B-FB25-4686-84B9-B62214E88CC8}"/>
              </a:ext>
            </a:extLst>
          </p:cNvPr>
          <p:cNvSpPr>
            <a:spLocks noGrp="1"/>
          </p:cNvSpPr>
          <p:nvPr>
            <p:ph idx="1"/>
          </p:nvPr>
        </p:nvSpPr>
        <p:spPr/>
        <p:txBody>
          <a:bodyPr>
            <a:normAutofit lnSpcReduction="10000"/>
          </a:bodyPr>
          <a:lstStyle/>
          <a:p>
            <a:pPr>
              <a:lnSpc>
                <a:spcPct val="90000"/>
              </a:lnSpc>
              <a:buSzPct val="110000"/>
              <a:buFont typeface="Wingdings" panose="05000000000000000000" pitchFamily="2" charset="2"/>
              <a:buChar char="§"/>
            </a:pPr>
            <a:r>
              <a:rPr lang="en-US" altLang="en-US" dirty="0"/>
              <a:t>The </a:t>
            </a:r>
            <a:r>
              <a:rPr lang="en-US" altLang="en-US" b="1" dirty="0"/>
              <a:t>rollup</a:t>
            </a:r>
            <a:r>
              <a:rPr lang="en-US" altLang="en-US" dirty="0"/>
              <a:t> construct generates union on every prefix of specified list of attributes </a:t>
            </a:r>
          </a:p>
          <a:p>
            <a:pPr>
              <a:lnSpc>
                <a:spcPct val="90000"/>
              </a:lnSpc>
              <a:buSzPct val="110000"/>
              <a:buFont typeface="Wingdings" panose="05000000000000000000" pitchFamily="2" charset="2"/>
              <a:buChar char="§"/>
            </a:pPr>
            <a:r>
              <a:rPr lang="en-US" altLang="en-US" dirty="0"/>
              <a:t>E.g., </a:t>
            </a:r>
          </a:p>
          <a:p>
            <a:pPr marL="0" indent="0">
              <a:lnSpc>
                <a:spcPct val="90000"/>
              </a:lnSpc>
              <a:buSzPct val="110000"/>
              <a:buNone/>
            </a:pPr>
            <a:r>
              <a:rPr lang="en-US" altLang="en-US" dirty="0"/>
              <a:t>		</a:t>
            </a:r>
            <a:r>
              <a:rPr lang="en-US" altLang="en-US" b="1" dirty="0"/>
              <a:t>select </a:t>
            </a:r>
            <a:r>
              <a:rPr lang="en-US" altLang="en-US" i="1" dirty="0" err="1"/>
              <a:t>item_name</a:t>
            </a:r>
            <a:r>
              <a:rPr lang="en-US" altLang="en-US" dirty="0"/>
              <a:t>, </a:t>
            </a:r>
            <a:r>
              <a:rPr lang="en-US" altLang="en-US" i="1" dirty="0"/>
              <a:t>color</a:t>
            </a:r>
            <a:r>
              <a:rPr lang="en-US" altLang="en-US" dirty="0"/>
              <a:t>, </a:t>
            </a:r>
            <a:r>
              <a:rPr lang="en-US" altLang="en-US" i="1" dirty="0"/>
              <a:t>size</a:t>
            </a:r>
            <a:r>
              <a:rPr lang="en-US" altLang="en-US" dirty="0"/>
              <a:t>, </a:t>
            </a:r>
            <a:r>
              <a:rPr lang="en-US" altLang="en-US" b="1" dirty="0"/>
              <a:t>sum</a:t>
            </a:r>
            <a:r>
              <a:rPr lang="en-US" altLang="en-US" dirty="0"/>
              <a:t>(</a:t>
            </a:r>
            <a:r>
              <a:rPr lang="en-US" altLang="en-US" i="1" dirty="0"/>
              <a:t>number</a:t>
            </a:r>
            <a:r>
              <a:rPr lang="en-US" altLang="en-US" dirty="0"/>
              <a:t>)</a:t>
            </a:r>
            <a:br>
              <a:rPr lang="en-US" altLang="en-US" dirty="0"/>
            </a:br>
            <a:r>
              <a:rPr lang="en-US" altLang="en-US" dirty="0"/>
              <a:t>	</a:t>
            </a:r>
            <a:r>
              <a:rPr lang="en-US" altLang="en-US" b="1" dirty="0"/>
              <a:t>from </a:t>
            </a:r>
            <a:r>
              <a:rPr lang="en-US" altLang="en-US" i="1" dirty="0"/>
              <a:t>sales</a:t>
            </a:r>
            <a:br>
              <a:rPr lang="en-US" altLang="en-US" i="1" dirty="0"/>
            </a:br>
            <a:r>
              <a:rPr lang="en-US" altLang="en-US" i="1" dirty="0"/>
              <a:t>	</a:t>
            </a:r>
            <a:r>
              <a:rPr lang="en-US" altLang="en-US" b="1" dirty="0"/>
              <a:t>group by rollup</a:t>
            </a:r>
            <a:r>
              <a:rPr lang="en-US" altLang="en-US" dirty="0"/>
              <a:t>(</a:t>
            </a:r>
            <a:r>
              <a:rPr lang="en-US" altLang="en-US" i="1" dirty="0" err="1"/>
              <a:t>item_name</a:t>
            </a:r>
            <a:r>
              <a:rPr lang="en-US" altLang="en-US" i="1" dirty="0"/>
              <a:t>, color, size</a:t>
            </a:r>
            <a:r>
              <a:rPr lang="en-US" altLang="en-US" dirty="0"/>
              <a:t>)</a:t>
            </a:r>
          </a:p>
          <a:p>
            <a:pPr lvl="1">
              <a:lnSpc>
                <a:spcPct val="90000"/>
              </a:lnSpc>
              <a:buSzPct val="110000"/>
              <a:buFont typeface="Arial" panose="020B0604020202020204" pitchFamily="34" charset="0"/>
              <a:buChar char="•"/>
            </a:pPr>
            <a:r>
              <a:rPr lang="en-US" altLang="en-US" dirty="0">
                <a:ea typeface="ＭＳ Ｐゴシック" panose="020B0600070205080204" pitchFamily="34" charset="-128"/>
              </a:rPr>
              <a:t>Generates union of four groupings:</a:t>
            </a:r>
          </a:p>
          <a:p>
            <a:pPr marL="0" indent="0">
              <a:lnSpc>
                <a:spcPct val="90000"/>
              </a:lnSpc>
              <a:buSzPct val="110000"/>
              <a:buNone/>
            </a:pPr>
            <a:r>
              <a:rPr lang="en-US" altLang="en-US" dirty="0"/>
              <a:t>	       { (</a:t>
            </a:r>
            <a:r>
              <a:rPr lang="en-US" altLang="en-US" i="1" dirty="0" err="1"/>
              <a:t>item_name</a:t>
            </a:r>
            <a:r>
              <a:rPr lang="en-US" altLang="en-US" i="1" dirty="0"/>
              <a:t>, color, size</a:t>
            </a:r>
            <a:r>
              <a:rPr lang="en-US" altLang="en-US" dirty="0"/>
              <a:t>), (</a:t>
            </a:r>
            <a:r>
              <a:rPr lang="en-US" altLang="en-US" i="1" dirty="0" err="1"/>
              <a:t>item_name</a:t>
            </a:r>
            <a:r>
              <a:rPr lang="en-US" altLang="en-US" i="1" dirty="0"/>
              <a:t>, color</a:t>
            </a:r>
            <a:r>
              <a:rPr lang="en-US" altLang="en-US" dirty="0"/>
              <a:t>), (</a:t>
            </a:r>
            <a:r>
              <a:rPr lang="en-US" altLang="en-US" i="1" dirty="0" err="1"/>
              <a:t>item_name</a:t>
            </a:r>
            <a:r>
              <a:rPr lang="en-US" altLang="en-US" dirty="0"/>
              <a:t>), ( ) }</a:t>
            </a:r>
          </a:p>
          <a:p>
            <a:pPr>
              <a:lnSpc>
                <a:spcPct val="90000"/>
              </a:lnSpc>
              <a:buSzPct val="110000"/>
              <a:buFont typeface="Wingdings" panose="05000000000000000000" pitchFamily="2" charset="2"/>
              <a:buChar char="§"/>
            </a:pPr>
            <a:r>
              <a:rPr lang="en-US" altLang="en-US" dirty="0"/>
              <a:t>Rollup can be used to generate aggregates at multiple levels of a</a:t>
            </a:r>
            <a:br>
              <a:rPr lang="en-US" altLang="en-US" dirty="0"/>
            </a:br>
            <a:r>
              <a:rPr lang="en-US" altLang="en-US" dirty="0"/>
              <a:t>hierarchy.</a:t>
            </a:r>
          </a:p>
          <a:p>
            <a:pPr>
              <a:lnSpc>
                <a:spcPct val="90000"/>
              </a:lnSpc>
              <a:buSzPct val="110000"/>
              <a:buFont typeface="Wingdings" panose="05000000000000000000" pitchFamily="2" charset="2"/>
              <a:buChar char="§"/>
            </a:pPr>
            <a:r>
              <a:rPr lang="en-US" altLang="en-US" dirty="0"/>
              <a:t>E.g., suppose table </a:t>
            </a:r>
            <a:r>
              <a:rPr lang="en-US" altLang="en-US" i="1" dirty="0" err="1"/>
              <a:t>itemcategory</a:t>
            </a:r>
            <a:r>
              <a:rPr lang="en-US" altLang="en-US" dirty="0"/>
              <a:t>(</a:t>
            </a:r>
            <a:r>
              <a:rPr lang="en-US" altLang="en-US" i="1" dirty="0" err="1"/>
              <a:t>item_name</a:t>
            </a:r>
            <a:r>
              <a:rPr lang="en-US" altLang="en-US" i="1" dirty="0"/>
              <a:t>, category</a:t>
            </a:r>
            <a:r>
              <a:rPr lang="en-US" altLang="en-US" dirty="0"/>
              <a:t>) gives the category of each item. Then  </a:t>
            </a:r>
          </a:p>
          <a:p>
            <a:pPr marL="0" indent="0">
              <a:lnSpc>
                <a:spcPct val="90000"/>
              </a:lnSpc>
              <a:buSzPct val="110000"/>
              <a:buNone/>
            </a:pPr>
            <a:r>
              <a:rPr lang="en-US" altLang="en-US" dirty="0"/>
              <a:t>	           </a:t>
            </a:r>
            <a:r>
              <a:rPr lang="en-US" altLang="en-US" b="1" dirty="0"/>
              <a:t>select </a:t>
            </a:r>
            <a:r>
              <a:rPr lang="en-US" altLang="en-US" i="1" dirty="0"/>
              <a:t>category, </a:t>
            </a:r>
            <a:r>
              <a:rPr lang="en-US" altLang="en-US" i="1" dirty="0" err="1"/>
              <a:t>item_name</a:t>
            </a:r>
            <a:r>
              <a:rPr lang="en-US" altLang="en-US" dirty="0"/>
              <a:t>, </a:t>
            </a:r>
            <a:r>
              <a:rPr lang="en-US" altLang="en-US" b="1" dirty="0"/>
              <a:t>sum</a:t>
            </a:r>
            <a:r>
              <a:rPr lang="en-US" altLang="en-US" dirty="0"/>
              <a:t>(</a:t>
            </a:r>
            <a:r>
              <a:rPr lang="en-US" altLang="en-US" i="1" dirty="0"/>
              <a:t>number</a:t>
            </a:r>
            <a:r>
              <a:rPr lang="en-US" altLang="en-US" dirty="0"/>
              <a:t>)</a:t>
            </a:r>
            <a:br>
              <a:rPr lang="en-US" altLang="en-US" dirty="0"/>
            </a:br>
            <a:r>
              <a:rPr lang="en-US" altLang="en-US" dirty="0"/>
              <a:t>           </a:t>
            </a:r>
            <a:r>
              <a:rPr lang="en-US" altLang="en-US" b="1" dirty="0"/>
              <a:t>from </a:t>
            </a:r>
            <a:r>
              <a:rPr lang="en-US" altLang="en-US" i="1" dirty="0"/>
              <a:t>sales, </a:t>
            </a:r>
            <a:r>
              <a:rPr lang="en-US" altLang="en-US" i="1" dirty="0" err="1"/>
              <a:t>itemcategory</a:t>
            </a:r>
            <a:br>
              <a:rPr lang="en-US" altLang="en-US" dirty="0"/>
            </a:br>
            <a:r>
              <a:rPr lang="en-US" altLang="en-US" dirty="0"/>
              <a:t>           </a:t>
            </a:r>
            <a:r>
              <a:rPr lang="en-US" altLang="en-US" b="1" dirty="0"/>
              <a:t>where </a:t>
            </a:r>
            <a:r>
              <a:rPr lang="en-US" altLang="en-US" i="1" dirty="0" err="1"/>
              <a:t>sales.item_name</a:t>
            </a:r>
            <a:r>
              <a:rPr lang="en-US" altLang="en-US" i="1" dirty="0"/>
              <a:t> = </a:t>
            </a:r>
            <a:r>
              <a:rPr lang="en-US" altLang="en-US" i="1" dirty="0" err="1"/>
              <a:t>itemcategory.item_name</a:t>
            </a:r>
            <a:br>
              <a:rPr lang="en-US" altLang="en-US" dirty="0"/>
            </a:br>
            <a:r>
              <a:rPr lang="en-US" altLang="en-US" dirty="0"/>
              <a:t>           </a:t>
            </a:r>
            <a:r>
              <a:rPr lang="en-US" altLang="en-US" b="1" dirty="0"/>
              <a:t>group by rollup</a:t>
            </a:r>
            <a:r>
              <a:rPr lang="en-US" altLang="en-US" dirty="0"/>
              <a:t>(</a:t>
            </a:r>
            <a:r>
              <a:rPr lang="en-US" altLang="en-US" i="1" dirty="0"/>
              <a:t>category, </a:t>
            </a:r>
            <a:r>
              <a:rPr lang="en-US" altLang="en-US" i="1" dirty="0" err="1"/>
              <a:t>item_name</a:t>
            </a:r>
            <a:r>
              <a:rPr lang="en-US" altLang="en-US" dirty="0"/>
              <a:t>)</a:t>
            </a:r>
          </a:p>
          <a:p>
            <a:pPr>
              <a:lnSpc>
                <a:spcPct val="90000"/>
              </a:lnSpc>
              <a:buFont typeface="Monotype Sorts" charset="2"/>
              <a:buNone/>
            </a:pPr>
            <a:r>
              <a:rPr lang="en-US" altLang="en-US" dirty="0"/>
              <a:t>	would give a hierarchical summary by </a:t>
            </a:r>
            <a:r>
              <a:rPr lang="en-US" altLang="en-US" i="1" dirty="0" err="1"/>
              <a:t>item_name</a:t>
            </a:r>
            <a:r>
              <a:rPr lang="en-US" altLang="en-US" i="1" dirty="0"/>
              <a:t> </a:t>
            </a:r>
            <a:r>
              <a:rPr lang="en-US" altLang="en-US" dirty="0"/>
              <a:t>and by </a:t>
            </a:r>
            <a:r>
              <a:rPr lang="en-US" altLang="en-US" i="1" dirty="0"/>
              <a:t>category.</a:t>
            </a:r>
          </a:p>
          <a:p>
            <a:endParaRPr lang="zh-CN" altLang="en-US" dirty="0"/>
          </a:p>
        </p:txBody>
      </p:sp>
      <p:sp>
        <p:nvSpPr>
          <p:cNvPr id="4" name="日期占位符 3">
            <a:extLst>
              <a:ext uri="{FF2B5EF4-FFF2-40B4-BE49-F238E27FC236}">
                <a16:creationId xmlns:a16="http://schemas.microsoft.com/office/drawing/2014/main" id="{572336AC-2340-4EC6-98AA-5910FE8B723D}"/>
              </a:ext>
            </a:extLst>
          </p:cNvPr>
          <p:cNvSpPr>
            <a:spLocks noGrp="1"/>
          </p:cNvSpPr>
          <p:nvPr>
            <p:ph type="dt" sz="half" idx="10"/>
          </p:nvPr>
        </p:nvSpPr>
        <p:spPr/>
        <p:txBody>
          <a:bodyPr/>
          <a:lstStyle/>
          <a:p>
            <a:fld id="{BC590266-7B6D-40CB-B508-939C7CC117BD}"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B4415C00-31AC-431D-888D-0CBD11029F54}"/>
              </a:ext>
            </a:extLst>
          </p:cNvPr>
          <p:cNvSpPr>
            <a:spLocks noGrp="1"/>
          </p:cNvSpPr>
          <p:nvPr>
            <p:ph type="sldNum" sz="quarter" idx="12"/>
          </p:nvPr>
        </p:nvSpPr>
        <p:spPr/>
        <p:txBody>
          <a:bodyPr/>
          <a:lstStyle/>
          <a:p>
            <a:fld id="{47C4BD23-150C-4A56-8E66-9482A3FB2E80}" type="slidenum">
              <a:rPr lang="zh-CN" altLang="en-US" smtClean="0"/>
              <a:pPr/>
              <a:t>91</a:t>
            </a:fld>
            <a:endParaRPr lang="zh-CN" altLang="en-US" dirty="0"/>
          </a:p>
        </p:txBody>
      </p:sp>
    </p:spTree>
    <p:extLst>
      <p:ext uri="{BB962C8B-B14F-4D97-AF65-F5344CB8AC3E}">
        <p14:creationId xmlns:p14="http://schemas.microsoft.com/office/powerpoint/2010/main" val="28505703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1142FA-C514-410F-887D-BC6A066E9E92}"/>
              </a:ext>
            </a:extLst>
          </p:cNvPr>
          <p:cNvSpPr>
            <a:spLocks noGrp="1"/>
          </p:cNvSpPr>
          <p:nvPr>
            <p:ph type="title"/>
          </p:nvPr>
        </p:nvSpPr>
        <p:spPr/>
        <p:txBody>
          <a:bodyPr/>
          <a:lstStyle/>
          <a:p>
            <a:r>
              <a:rPr lang="en-US" altLang="zh-CN" dirty="0">
                <a:ea typeface="+mj-ea"/>
              </a:rPr>
              <a:t>Extended Aggregation (Cont.)</a:t>
            </a:r>
            <a:endParaRPr lang="zh-CN" altLang="en-US" dirty="0"/>
          </a:p>
        </p:txBody>
      </p:sp>
      <p:sp>
        <p:nvSpPr>
          <p:cNvPr id="3" name="内容占位符 2">
            <a:extLst>
              <a:ext uri="{FF2B5EF4-FFF2-40B4-BE49-F238E27FC236}">
                <a16:creationId xmlns:a16="http://schemas.microsoft.com/office/drawing/2014/main" id="{DDF3028E-A5BA-434C-A1C4-4B0229D95464}"/>
              </a:ext>
            </a:extLst>
          </p:cNvPr>
          <p:cNvSpPr>
            <a:spLocks noGrp="1"/>
          </p:cNvSpPr>
          <p:nvPr>
            <p:ph idx="1"/>
          </p:nvPr>
        </p:nvSpPr>
        <p:spPr/>
        <p:txBody>
          <a:bodyPr/>
          <a:lstStyle/>
          <a:p>
            <a:pPr>
              <a:buSzPct val="110000"/>
              <a:buFont typeface="Wingdings" panose="05000000000000000000" pitchFamily="2" charset="2"/>
              <a:buChar char="§"/>
            </a:pPr>
            <a:r>
              <a:rPr lang="en-US" altLang="en-US" dirty="0"/>
              <a:t>Multiple rollups and cubes can be used in a single group by clause</a:t>
            </a:r>
          </a:p>
          <a:p>
            <a:pPr lvl="1">
              <a:buSzPct val="110000"/>
              <a:buFont typeface="Arial" panose="020B0604020202020204" pitchFamily="34" charset="0"/>
              <a:buChar char="•"/>
            </a:pPr>
            <a:r>
              <a:rPr lang="en-US" altLang="en-US" dirty="0">
                <a:ea typeface="ＭＳ Ｐゴシック" panose="020B0600070205080204" pitchFamily="34" charset="-128"/>
              </a:rPr>
              <a:t>Each generates set of group by lists, cross product of sets gives overall set of group by lists</a:t>
            </a:r>
          </a:p>
          <a:p>
            <a:pPr>
              <a:buSzPct val="110000"/>
              <a:buFont typeface="Wingdings" panose="05000000000000000000" pitchFamily="2" charset="2"/>
              <a:buChar char="§"/>
            </a:pPr>
            <a:r>
              <a:rPr lang="en-US" altLang="en-US" dirty="0"/>
              <a:t>E.g., </a:t>
            </a:r>
          </a:p>
          <a:p>
            <a:pPr>
              <a:buFont typeface="Monotype Sorts" charset="2"/>
              <a:buNone/>
            </a:pPr>
            <a:r>
              <a:rPr lang="en-US" altLang="en-US" dirty="0"/>
              <a:t>	        </a:t>
            </a:r>
            <a:r>
              <a:rPr lang="en-US" altLang="en-US" b="1" dirty="0"/>
              <a:t>select </a:t>
            </a:r>
            <a:r>
              <a:rPr lang="en-US" altLang="en-US" i="1" dirty="0" err="1"/>
              <a:t>item_name</a:t>
            </a:r>
            <a:r>
              <a:rPr lang="en-US" altLang="en-US" i="1" dirty="0"/>
              <a:t>, color, size</a:t>
            </a:r>
            <a:r>
              <a:rPr lang="en-US" altLang="en-US" dirty="0"/>
              <a:t>, </a:t>
            </a:r>
            <a:r>
              <a:rPr lang="en-US" altLang="en-US" b="1" dirty="0"/>
              <a:t>sum</a:t>
            </a:r>
            <a:r>
              <a:rPr lang="en-US" altLang="en-US" dirty="0"/>
              <a:t>(</a:t>
            </a:r>
            <a:r>
              <a:rPr lang="en-US" altLang="en-US" i="1" dirty="0"/>
              <a:t>number</a:t>
            </a:r>
            <a:r>
              <a:rPr lang="en-US" altLang="en-US" dirty="0"/>
              <a:t>)</a:t>
            </a:r>
            <a:br>
              <a:rPr lang="en-US" altLang="en-US" dirty="0"/>
            </a:br>
            <a:r>
              <a:rPr lang="en-US" altLang="en-US" dirty="0"/>
              <a:t>        </a:t>
            </a:r>
            <a:r>
              <a:rPr lang="en-US" altLang="en-US" b="1" dirty="0"/>
              <a:t>from </a:t>
            </a:r>
            <a:r>
              <a:rPr lang="en-US" altLang="en-US" i="1" dirty="0"/>
              <a:t>sales</a:t>
            </a:r>
            <a:br>
              <a:rPr lang="en-US" altLang="en-US" dirty="0"/>
            </a:br>
            <a:r>
              <a:rPr lang="en-US" altLang="en-US" dirty="0"/>
              <a:t>        </a:t>
            </a:r>
            <a:r>
              <a:rPr lang="en-US" altLang="en-US" b="1" dirty="0"/>
              <a:t>group by rollup</a:t>
            </a:r>
            <a:r>
              <a:rPr lang="en-US" altLang="en-US" dirty="0"/>
              <a:t>(</a:t>
            </a:r>
            <a:r>
              <a:rPr lang="en-US" altLang="en-US" i="1" dirty="0" err="1"/>
              <a:t>item_name</a:t>
            </a:r>
            <a:r>
              <a:rPr lang="en-US" altLang="en-US" dirty="0"/>
              <a:t>), </a:t>
            </a:r>
            <a:r>
              <a:rPr lang="en-US" altLang="en-US" b="1" dirty="0"/>
              <a:t>rollup</a:t>
            </a:r>
            <a:r>
              <a:rPr lang="en-US" altLang="en-US" dirty="0"/>
              <a:t>(</a:t>
            </a:r>
            <a:r>
              <a:rPr lang="en-US" altLang="en-US" i="1" dirty="0"/>
              <a:t>color, size</a:t>
            </a:r>
            <a:r>
              <a:rPr lang="en-US" altLang="en-US" dirty="0"/>
              <a:t>)</a:t>
            </a:r>
          </a:p>
          <a:p>
            <a:pPr>
              <a:buFont typeface="Monotype Sorts" charset="2"/>
              <a:buNone/>
            </a:pPr>
            <a:r>
              <a:rPr lang="en-US" altLang="en-US" dirty="0"/>
              <a:t>     generates the groupings </a:t>
            </a:r>
          </a:p>
          <a:p>
            <a:pPr>
              <a:buFont typeface="Monotype Sorts" charset="2"/>
              <a:buNone/>
            </a:pPr>
            <a:r>
              <a:rPr lang="en-US" altLang="en-US" dirty="0"/>
              <a:t>        {</a:t>
            </a:r>
            <a:r>
              <a:rPr lang="en-US" altLang="en-US" i="1" dirty="0" err="1"/>
              <a:t>item_name</a:t>
            </a:r>
            <a:r>
              <a:rPr lang="en-US" altLang="en-US" i="1" dirty="0"/>
              <a:t>, ()} X {(color, size), (color), ()} </a:t>
            </a:r>
            <a:endParaRPr lang="en-US" altLang="en-US" dirty="0"/>
          </a:p>
          <a:p>
            <a:pPr>
              <a:buFont typeface="Monotype Sorts" charset="2"/>
              <a:buNone/>
            </a:pPr>
            <a:r>
              <a:rPr lang="en-US" altLang="en-US" dirty="0"/>
              <a:t>	        = { (</a:t>
            </a:r>
            <a:r>
              <a:rPr lang="en-US" altLang="en-US" i="1" dirty="0" err="1"/>
              <a:t>item_name</a:t>
            </a:r>
            <a:r>
              <a:rPr lang="en-US" altLang="en-US" i="1" dirty="0"/>
              <a:t>, color, size</a:t>
            </a:r>
            <a:r>
              <a:rPr lang="en-US" altLang="en-US" dirty="0"/>
              <a:t>), (</a:t>
            </a:r>
            <a:r>
              <a:rPr lang="en-US" altLang="en-US" i="1" dirty="0" err="1"/>
              <a:t>item_name</a:t>
            </a:r>
            <a:r>
              <a:rPr lang="en-US" altLang="en-US" i="1" dirty="0"/>
              <a:t>, color</a:t>
            </a:r>
            <a:r>
              <a:rPr lang="en-US" altLang="en-US" dirty="0"/>
              <a:t>), (</a:t>
            </a:r>
            <a:r>
              <a:rPr lang="en-US" altLang="en-US" i="1" dirty="0" err="1"/>
              <a:t>item_name</a:t>
            </a:r>
            <a:r>
              <a:rPr lang="en-US" altLang="en-US" dirty="0"/>
              <a:t>), </a:t>
            </a:r>
            <a:br>
              <a:rPr lang="en-US" altLang="en-US" dirty="0"/>
            </a:br>
            <a:r>
              <a:rPr lang="en-US" altLang="en-US" dirty="0"/>
              <a:t>             (</a:t>
            </a:r>
            <a:r>
              <a:rPr lang="en-US" altLang="en-US" i="1" dirty="0"/>
              <a:t>color, size</a:t>
            </a:r>
            <a:r>
              <a:rPr lang="en-US" altLang="en-US" dirty="0"/>
              <a:t>), (</a:t>
            </a:r>
            <a:r>
              <a:rPr lang="en-US" altLang="en-US" i="1" dirty="0"/>
              <a:t>color</a:t>
            </a:r>
            <a:r>
              <a:rPr lang="en-US" altLang="en-US" dirty="0"/>
              <a:t>), ( ) }</a:t>
            </a:r>
          </a:p>
          <a:p>
            <a:endParaRPr lang="zh-CN" altLang="en-US" dirty="0"/>
          </a:p>
        </p:txBody>
      </p:sp>
      <p:sp>
        <p:nvSpPr>
          <p:cNvPr id="4" name="日期占位符 3">
            <a:extLst>
              <a:ext uri="{FF2B5EF4-FFF2-40B4-BE49-F238E27FC236}">
                <a16:creationId xmlns:a16="http://schemas.microsoft.com/office/drawing/2014/main" id="{A838BA60-CCF3-40CB-800B-A9CAD0FF7D49}"/>
              </a:ext>
            </a:extLst>
          </p:cNvPr>
          <p:cNvSpPr>
            <a:spLocks noGrp="1"/>
          </p:cNvSpPr>
          <p:nvPr>
            <p:ph type="dt" sz="half" idx="10"/>
          </p:nvPr>
        </p:nvSpPr>
        <p:spPr/>
        <p:txBody>
          <a:bodyPr/>
          <a:lstStyle/>
          <a:p>
            <a:fld id="{97EF0AB5-9115-4BD7-9EFB-798F801D43E2}"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F0B4FEDD-EC7D-4B22-A613-112D26A0563C}"/>
              </a:ext>
            </a:extLst>
          </p:cNvPr>
          <p:cNvSpPr>
            <a:spLocks noGrp="1"/>
          </p:cNvSpPr>
          <p:nvPr>
            <p:ph type="sldNum" sz="quarter" idx="12"/>
          </p:nvPr>
        </p:nvSpPr>
        <p:spPr/>
        <p:txBody>
          <a:bodyPr/>
          <a:lstStyle/>
          <a:p>
            <a:fld id="{47C4BD23-150C-4A56-8E66-9482A3FB2E80}" type="slidenum">
              <a:rPr lang="zh-CN" altLang="en-US" smtClean="0"/>
              <a:pPr/>
              <a:t>92</a:t>
            </a:fld>
            <a:endParaRPr lang="zh-CN" altLang="en-US" dirty="0"/>
          </a:p>
        </p:txBody>
      </p:sp>
    </p:spTree>
    <p:extLst>
      <p:ext uri="{BB962C8B-B14F-4D97-AF65-F5344CB8AC3E}">
        <p14:creationId xmlns:p14="http://schemas.microsoft.com/office/powerpoint/2010/main" val="30735662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7F3B94-7D53-48E8-8216-58B69B420F28}"/>
              </a:ext>
            </a:extLst>
          </p:cNvPr>
          <p:cNvSpPr>
            <a:spLocks noGrp="1"/>
          </p:cNvSpPr>
          <p:nvPr>
            <p:ph type="title"/>
          </p:nvPr>
        </p:nvSpPr>
        <p:spPr/>
        <p:txBody>
          <a:bodyPr/>
          <a:lstStyle/>
          <a:p>
            <a:r>
              <a:rPr lang="en-US" altLang="zh-CN" dirty="0">
                <a:effectLst>
                  <a:outerShdw blurRad="38100" dist="38100" dir="2700000" algn="tl">
                    <a:srgbClr val="C0C0C0"/>
                  </a:outerShdw>
                </a:effectLst>
              </a:rPr>
              <a:t>Online Analytical Processing Operations</a:t>
            </a:r>
            <a:endParaRPr lang="zh-CN" altLang="en-US" dirty="0"/>
          </a:p>
        </p:txBody>
      </p:sp>
      <p:sp>
        <p:nvSpPr>
          <p:cNvPr id="3" name="内容占位符 2">
            <a:extLst>
              <a:ext uri="{FF2B5EF4-FFF2-40B4-BE49-F238E27FC236}">
                <a16:creationId xmlns:a16="http://schemas.microsoft.com/office/drawing/2014/main" id="{9D1EFB6A-9FFA-4C4D-9F3A-F7BB6775D5DE}"/>
              </a:ext>
            </a:extLst>
          </p:cNvPr>
          <p:cNvSpPr>
            <a:spLocks noGrp="1"/>
          </p:cNvSpPr>
          <p:nvPr>
            <p:ph idx="1"/>
          </p:nvPr>
        </p:nvSpPr>
        <p:spPr/>
        <p:txBody>
          <a:bodyPr/>
          <a:lstStyle/>
          <a:p>
            <a:pPr>
              <a:buSzPct val="110000"/>
              <a:buFont typeface="Wingdings" panose="05000000000000000000" pitchFamily="2" charset="2"/>
              <a:buChar char="§"/>
            </a:pPr>
            <a:r>
              <a:rPr lang="en-US" altLang="en-US" b="1" dirty="0">
                <a:solidFill>
                  <a:srgbClr val="000099"/>
                </a:solidFill>
              </a:rPr>
              <a:t>Pivoting</a:t>
            </a:r>
            <a:r>
              <a:rPr lang="en-US" altLang="en-US" dirty="0">
                <a:solidFill>
                  <a:srgbClr val="000099"/>
                </a:solidFill>
              </a:rPr>
              <a:t>:</a:t>
            </a:r>
            <a:r>
              <a:rPr lang="en-US" altLang="en-US" dirty="0">
                <a:solidFill>
                  <a:schemeClr val="tx2"/>
                </a:solidFill>
              </a:rPr>
              <a:t> </a:t>
            </a:r>
            <a:r>
              <a:rPr lang="en-US" altLang="en-US" dirty="0"/>
              <a:t>changing the dimensions used in a cross-tab is called </a:t>
            </a:r>
          </a:p>
          <a:p>
            <a:pPr>
              <a:buSzPct val="110000"/>
              <a:buFont typeface="Wingdings" panose="05000000000000000000" pitchFamily="2" charset="2"/>
              <a:buChar char="§"/>
            </a:pPr>
            <a:r>
              <a:rPr lang="en-US" altLang="en-US" b="1" dirty="0">
                <a:solidFill>
                  <a:srgbClr val="000099"/>
                </a:solidFill>
              </a:rPr>
              <a:t>Slicing</a:t>
            </a:r>
            <a:r>
              <a:rPr lang="en-US" altLang="en-US" dirty="0">
                <a:solidFill>
                  <a:srgbClr val="000099"/>
                </a:solidFill>
              </a:rPr>
              <a:t>:</a:t>
            </a:r>
            <a:r>
              <a:rPr lang="en-US" altLang="en-US" dirty="0"/>
              <a:t> creating a cross-tab for fixed values only</a:t>
            </a:r>
            <a:endParaRPr lang="en-US" altLang="en-US" b="1" dirty="0"/>
          </a:p>
          <a:p>
            <a:pPr lvl="1">
              <a:buSzPct val="110000"/>
              <a:buFont typeface="Arial" panose="020B0604020202020204" pitchFamily="34" charset="0"/>
              <a:buChar char="•"/>
            </a:pPr>
            <a:r>
              <a:rPr lang="en-US" altLang="en-US" dirty="0">
                <a:ea typeface="ＭＳ Ｐゴシック" panose="020B0600070205080204" pitchFamily="34" charset="-128"/>
              </a:rPr>
              <a:t>Sometimes called </a:t>
            </a:r>
            <a:r>
              <a:rPr lang="en-US" altLang="en-US" b="1" dirty="0">
                <a:solidFill>
                  <a:srgbClr val="000099"/>
                </a:solidFill>
                <a:ea typeface="ＭＳ Ｐゴシック" panose="020B0600070205080204" pitchFamily="34" charset="-128"/>
              </a:rPr>
              <a:t>dicing</a:t>
            </a:r>
            <a:r>
              <a:rPr lang="en-US" altLang="en-US" dirty="0">
                <a:ea typeface="ＭＳ Ｐゴシック" panose="020B0600070205080204" pitchFamily="34" charset="-128"/>
              </a:rPr>
              <a:t>, particularly when values for multiple dimensions are fixed.</a:t>
            </a:r>
            <a:endParaRPr lang="en-US" altLang="en-US" b="1" dirty="0">
              <a:ea typeface="ＭＳ Ｐゴシック" panose="020B0600070205080204" pitchFamily="34" charset="-128"/>
            </a:endParaRPr>
          </a:p>
          <a:p>
            <a:pPr>
              <a:buSzPct val="110000"/>
              <a:buFont typeface="Wingdings" panose="05000000000000000000" pitchFamily="2" charset="2"/>
              <a:buChar char="§"/>
            </a:pPr>
            <a:r>
              <a:rPr lang="en-US" altLang="en-US" b="1" dirty="0">
                <a:solidFill>
                  <a:srgbClr val="000099"/>
                </a:solidFill>
              </a:rPr>
              <a:t>Rollup</a:t>
            </a:r>
            <a:r>
              <a:rPr lang="en-US" altLang="en-US" dirty="0">
                <a:solidFill>
                  <a:srgbClr val="000099"/>
                </a:solidFill>
              </a:rPr>
              <a:t>:</a:t>
            </a:r>
            <a:r>
              <a:rPr lang="en-US" altLang="en-US" dirty="0"/>
              <a:t> moving from finer-granularity data to a coarser granularity </a:t>
            </a:r>
          </a:p>
          <a:p>
            <a:pPr>
              <a:buSzPct val="110000"/>
              <a:buFont typeface="Wingdings" panose="05000000000000000000" pitchFamily="2" charset="2"/>
              <a:buChar char="§"/>
            </a:pPr>
            <a:r>
              <a:rPr lang="en-US" altLang="en-US" b="1" dirty="0">
                <a:solidFill>
                  <a:srgbClr val="000099"/>
                </a:solidFill>
              </a:rPr>
              <a:t>Drill down</a:t>
            </a:r>
            <a:r>
              <a:rPr lang="en-US" altLang="en-US" dirty="0">
                <a:solidFill>
                  <a:srgbClr val="000099"/>
                </a:solidFill>
              </a:rPr>
              <a:t>:</a:t>
            </a:r>
            <a:r>
              <a:rPr lang="en-US" altLang="en-US" dirty="0"/>
              <a:t> The opposite operation -  that of moving from coarser-granularity data to finer-granularity data</a:t>
            </a:r>
          </a:p>
          <a:p>
            <a:endParaRPr lang="zh-CN" altLang="en-US" dirty="0"/>
          </a:p>
        </p:txBody>
      </p:sp>
      <p:sp>
        <p:nvSpPr>
          <p:cNvPr id="4" name="日期占位符 3">
            <a:extLst>
              <a:ext uri="{FF2B5EF4-FFF2-40B4-BE49-F238E27FC236}">
                <a16:creationId xmlns:a16="http://schemas.microsoft.com/office/drawing/2014/main" id="{B7B153D5-4CF9-483C-B901-1AAC017A084A}"/>
              </a:ext>
            </a:extLst>
          </p:cNvPr>
          <p:cNvSpPr>
            <a:spLocks noGrp="1"/>
          </p:cNvSpPr>
          <p:nvPr>
            <p:ph type="dt" sz="half" idx="10"/>
          </p:nvPr>
        </p:nvSpPr>
        <p:spPr/>
        <p:txBody>
          <a:bodyPr/>
          <a:lstStyle/>
          <a:p>
            <a:fld id="{8D666F2D-0C67-4999-B5AA-C2EAE5C5BC4A}"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87568A3E-E8E5-4877-8E2B-18340391B3C1}"/>
              </a:ext>
            </a:extLst>
          </p:cNvPr>
          <p:cNvSpPr>
            <a:spLocks noGrp="1"/>
          </p:cNvSpPr>
          <p:nvPr>
            <p:ph type="sldNum" sz="quarter" idx="12"/>
          </p:nvPr>
        </p:nvSpPr>
        <p:spPr/>
        <p:txBody>
          <a:bodyPr/>
          <a:lstStyle/>
          <a:p>
            <a:fld id="{47C4BD23-150C-4A56-8E66-9482A3FB2E80}" type="slidenum">
              <a:rPr lang="zh-CN" altLang="en-US" smtClean="0"/>
              <a:pPr/>
              <a:t>93</a:t>
            </a:fld>
            <a:endParaRPr lang="zh-CN" altLang="en-US" dirty="0"/>
          </a:p>
        </p:txBody>
      </p:sp>
    </p:spTree>
    <p:extLst>
      <p:ext uri="{BB962C8B-B14F-4D97-AF65-F5344CB8AC3E}">
        <p14:creationId xmlns:p14="http://schemas.microsoft.com/office/powerpoint/2010/main" val="6076137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96EC93-F79C-46D0-AEEE-CF92D5B1028E}"/>
              </a:ext>
            </a:extLst>
          </p:cNvPr>
          <p:cNvSpPr>
            <a:spLocks noGrp="1"/>
          </p:cNvSpPr>
          <p:nvPr>
            <p:ph type="title"/>
          </p:nvPr>
        </p:nvSpPr>
        <p:spPr/>
        <p:txBody>
          <a:bodyPr/>
          <a:lstStyle/>
          <a:p>
            <a:r>
              <a:rPr lang="en-US" altLang="zh-CN" dirty="0">
                <a:ea typeface="+mj-ea"/>
              </a:rPr>
              <a:t>OLAP Implementation</a:t>
            </a:r>
            <a:endParaRPr lang="zh-CN" altLang="en-US" dirty="0"/>
          </a:p>
        </p:txBody>
      </p:sp>
      <p:sp>
        <p:nvSpPr>
          <p:cNvPr id="3" name="内容占位符 2">
            <a:extLst>
              <a:ext uri="{FF2B5EF4-FFF2-40B4-BE49-F238E27FC236}">
                <a16:creationId xmlns:a16="http://schemas.microsoft.com/office/drawing/2014/main" id="{874FC5AF-0802-4D6A-B6CA-DBE2A002FEAF}"/>
              </a:ext>
            </a:extLst>
          </p:cNvPr>
          <p:cNvSpPr>
            <a:spLocks noGrp="1"/>
          </p:cNvSpPr>
          <p:nvPr>
            <p:ph idx="1"/>
          </p:nvPr>
        </p:nvSpPr>
        <p:spPr/>
        <p:txBody>
          <a:bodyPr/>
          <a:lstStyle/>
          <a:p>
            <a:pPr>
              <a:buSzPct val="110000"/>
              <a:buFont typeface="Wingdings" panose="05000000000000000000" pitchFamily="2" charset="2"/>
              <a:buChar char="§"/>
            </a:pPr>
            <a:r>
              <a:rPr lang="en-US" altLang="en-US" dirty="0"/>
              <a:t>The earliest OLAP systems used multidimensional arrays in memory to store data cubes, and are referred to as </a:t>
            </a:r>
            <a:r>
              <a:rPr lang="en-US" altLang="en-US" b="1" dirty="0">
                <a:solidFill>
                  <a:srgbClr val="000099"/>
                </a:solidFill>
              </a:rPr>
              <a:t>multidimensional OLAP (MOLAP)</a:t>
            </a:r>
            <a:r>
              <a:rPr lang="en-US" altLang="en-US" dirty="0"/>
              <a:t> systems.</a:t>
            </a:r>
          </a:p>
          <a:p>
            <a:pPr>
              <a:buSzPct val="110000"/>
              <a:buFont typeface="Wingdings" panose="05000000000000000000" pitchFamily="2" charset="2"/>
              <a:buChar char="§"/>
            </a:pPr>
            <a:r>
              <a:rPr lang="en-US" altLang="en-US" dirty="0"/>
              <a:t>OLAP implementations using only relational database features are called </a:t>
            </a:r>
            <a:r>
              <a:rPr lang="en-US" altLang="en-US" b="1" dirty="0">
                <a:solidFill>
                  <a:srgbClr val="000099"/>
                </a:solidFill>
              </a:rPr>
              <a:t>relational OLAP (ROLAP)</a:t>
            </a:r>
            <a:r>
              <a:rPr lang="en-US" altLang="en-US" dirty="0"/>
              <a:t> systems</a:t>
            </a:r>
          </a:p>
          <a:p>
            <a:pPr>
              <a:buSzPct val="110000"/>
              <a:buFont typeface="Wingdings" panose="05000000000000000000" pitchFamily="2" charset="2"/>
              <a:buChar char="§"/>
            </a:pPr>
            <a:r>
              <a:rPr lang="en-US" altLang="en-US" dirty="0"/>
              <a:t>Hybrid systems, which store some summaries in memory and store the base data and other summaries in a relational database, are called </a:t>
            </a:r>
            <a:r>
              <a:rPr lang="en-US" altLang="en-US" b="1" dirty="0">
                <a:solidFill>
                  <a:srgbClr val="000099"/>
                </a:solidFill>
              </a:rPr>
              <a:t>hybrid OLAP (HOLAP)</a:t>
            </a:r>
            <a:r>
              <a:rPr lang="en-US" altLang="en-US" b="1" dirty="0"/>
              <a:t> </a:t>
            </a:r>
            <a:r>
              <a:rPr lang="en-US" altLang="en-US" dirty="0"/>
              <a:t>systems.</a:t>
            </a:r>
          </a:p>
          <a:p>
            <a:endParaRPr lang="zh-CN" altLang="en-US" dirty="0"/>
          </a:p>
        </p:txBody>
      </p:sp>
      <p:sp>
        <p:nvSpPr>
          <p:cNvPr id="4" name="日期占位符 3">
            <a:extLst>
              <a:ext uri="{FF2B5EF4-FFF2-40B4-BE49-F238E27FC236}">
                <a16:creationId xmlns:a16="http://schemas.microsoft.com/office/drawing/2014/main" id="{FC5038F5-72FD-466C-A11B-F4CB898DE021}"/>
              </a:ext>
            </a:extLst>
          </p:cNvPr>
          <p:cNvSpPr>
            <a:spLocks noGrp="1"/>
          </p:cNvSpPr>
          <p:nvPr>
            <p:ph type="dt" sz="half" idx="10"/>
          </p:nvPr>
        </p:nvSpPr>
        <p:spPr/>
        <p:txBody>
          <a:bodyPr/>
          <a:lstStyle/>
          <a:p>
            <a:fld id="{8E06F650-6062-4A19-A3A8-863B87E821EA}"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0D681B00-871C-48CA-A2FF-EDF5C1CDCD02}"/>
              </a:ext>
            </a:extLst>
          </p:cNvPr>
          <p:cNvSpPr>
            <a:spLocks noGrp="1"/>
          </p:cNvSpPr>
          <p:nvPr>
            <p:ph type="sldNum" sz="quarter" idx="12"/>
          </p:nvPr>
        </p:nvSpPr>
        <p:spPr/>
        <p:txBody>
          <a:bodyPr/>
          <a:lstStyle/>
          <a:p>
            <a:fld id="{47C4BD23-150C-4A56-8E66-9482A3FB2E80}" type="slidenum">
              <a:rPr lang="zh-CN" altLang="en-US" smtClean="0"/>
              <a:pPr/>
              <a:t>94</a:t>
            </a:fld>
            <a:endParaRPr lang="zh-CN" altLang="en-US" dirty="0"/>
          </a:p>
        </p:txBody>
      </p:sp>
    </p:spTree>
    <p:extLst>
      <p:ext uri="{BB962C8B-B14F-4D97-AF65-F5344CB8AC3E}">
        <p14:creationId xmlns:p14="http://schemas.microsoft.com/office/powerpoint/2010/main" val="3823442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758AFF-356E-42F9-B643-F6343F30894E}"/>
              </a:ext>
            </a:extLst>
          </p:cNvPr>
          <p:cNvSpPr>
            <a:spLocks noGrp="1"/>
          </p:cNvSpPr>
          <p:nvPr>
            <p:ph type="title"/>
          </p:nvPr>
        </p:nvSpPr>
        <p:spPr/>
        <p:txBody>
          <a:bodyPr/>
          <a:lstStyle/>
          <a:p>
            <a:r>
              <a:rPr lang="en-US" altLang="zh-CN" dirty="0">
                <a:ea typeface="+mj-ea"/>
              </a:rPr>
              <a:t>OLAP Implementation (Cont.)</a:t>
            </a:r>
            <a:endParaRPr lang="zh-CN" altLang="en-US" dirty="0"/>
          </a:p>
        </p:txBody>
      </p:sp>
      <p:sp>
        <p:nvSpPr>
          <p:cNvPr id="3" name="内容占位符 2">
            <a:extLst>
              <a:ext uri="{FF2B5EF4-FFF2-40B4-BE49-F238E27FC236}">
                <a16:creationId xmlns:a16="http://schemas.microsoft.com/office/drawing/2014/main" id="{D46B961D-8050-451A-9178-FFBED2575FE1}"/>
              </a:ext>
            </a:extLst>
          </p:cNvPr>
          <p:cNvSpPr>
            <a:spLocks noGrp="1"/>
          </p:cNvSpPr>
          <p:nvPr>
            <p:ph idx="1"/>
          </p:nvPr>
        </p:nvSpPr>
        <p:spPr/>
        <p:txBody>
          <a:bodyPr/>
          <a:lstStyle/>
          <a:p>
            <a:pPr>
              <a:lnSpc>
                <a:spcPct val="90000"/>
              </a:lnSpc>
            </a:pPr>
            <a:r>
              <a:rPr lang="en-US" altLang="en-US" dirty="0"/>
              <a:t>Early OLAP systems precomputed </a:t>
            </a:r>
            <a:r>
              <a:rPr lang="en-US" altLang="en-US" i="1" dirty="0"/>
              <a:t>all</a:t>
            </a:r>
            <a:r>
              <a:rPr lang="en-US" altLang="en-US" dirty="0"/>
              <a:t> possible aggregates in order to provide online response</a:t>
            </a:r>
          </a:p>
          <a:p>
            <a:pPr lvl="1">
              <a:lnSpc>
                <a:spcPct val="90000"/>
              </a:lnSpc>
            </a:pPr>
            <a:r>
              <a:rPr lang="en-US" altLang="en-US" dirty="0">
                <a:ea typeface="ＭＳ Ｐゴシック" panose="020B0600070205080204" pitchFamily="34" charset="-128"/>
              </a:rPr>
              <a:t>Space and time requirements for doing so can be very high</a:t>
            </a:r>
          </a:p>
          <a:p>
            <a:pPr lvl="2">
              <a:lnSpc>
                <a:spcPct val="90000"/>
              </a:lnSpc>
            </a:pPr>
            <a:r>
              <a:rPr lang="en-US" altLang="en-US" dirty="0">
                <a:ea typeface="ＭＳ Ｐゴシック" panose="020B0600070205080204" pitchFamily="34" charset="-128"/>
              </a:rPr>
              <a:t>2</a:t>
            </a:r>
            <a:r>
              <a:rPr lang="en-US" altLang="en-US" baseline="30000" dirty="0">
                <a:ea typeface="ＭＳ Ｐゴシック" panose="020B0600070205080204" pitchFamily="34" charset="-128"/>
              </a:rPr>
              <a:t>n</a:t>
            </a:r>
            <a:r>
              <a:rPr lang="en-US" altLang="en-US" dirty="0">
                <a:ea typeface="ＭＳ Ｐゴシック" panose="020B0600070205080204" pitchFamily="34" charset="-128"/>
              </a:rPr>
              <a:t> combinations of </a:t>
            </a:r>
            <a:r>
              <a:rPr lang="en-US" altLang="en-US" b="1" dirty="0">
                <a:ea typeface="ＭＳ Ｐゴシック" panose="020B0600070205080204" pitchFamily="34" charset="-128"/>
              </a:rPr>
              <a:t>group by</a:t>
            </a:r>
          </a:p>
          <a:p>
            <a:pPr lvl="1">
              <a:lnSpc>
                <a:spcPct val="90000"/>
              </a:lnSpc>
            </a:pPr>
            <a:r>
              <a:rPr lang="en-US" altLang="en-US" dirty="0">
                <a:ea typeface="ＭＳ Ｐゴシック" panose="020B0600070205080204" pitchFamily="34" charset="-128"/>
              </a:rPr>
              <a:t>It suffices to precompute some aggregates, and compute others on demand from one of the precomputed aggregates</a:t>
            </a:r>
          </a:p>
          <a:p>
            <a:pPr lvl="2">
              <a:lnSpc>
                <a:spcPct val="90000"/>
              </a:lnSpc>
            </a:pPr>
            <a:r>
              <a:rPr lang="en-US" altLang="en-US" dirty="0">
                <a:ea typeface="ＭＳ Ｐゴシック" panose="020B0600070205080204" pitchFamily="34" charset="-128"/>
              </a:rPr>
              <a:t>Can compute aggregate on (</a:t>
            </a:r>
            <a:r>
              <a:rPr lang="en-US" altLang="en-US" i="1" dirty="0" err="1">
                <a:ea typeface="ＭＳ Ｐゴシック" panose="020B0600070205080204" pitchFamily="34" charset="-128"/>
              </a:rPr>
              <a:t>item_name</a:t>
            </a:r>
            <a:r>
              <a:rPr lang="en-US" altLang="en-US" i="1" dirty="0">
                <a:ea typeface="ＭＳ Ｐゴシック" panose="020B0600070205080204" pitchFamily="34" charset="-128"/>
              </a:rPr>
              <a:t>, color</a:t>
            </a:r>
            <a:r>
              <a:rPr lang="en-US" altLang="en-US" dirty="0">
                <a:ea typeface="ＭＳ Ｐゴシック" panose="020B0600070205080204" pitchFamily="34" charset="-128"/>
              </a:rPr>
              <a:t>) from an aggregate on (</a:t>
            </a:r>
            <a:r>
              <a:rPr lang="en-US" altLang="en-US" i="1" dirty="0" err="1">
                <a:ea typeface="ＭＳ Ｐゴシック" panose="020B0600070205080204" pitchFamily="34" charset="-128"/>
              </a:rPr>
              <a:t>item_name</a:t>
            </a:r>
            <a:r>
              <a:rPr lang="en-US" altLang="en-US" i="1" dirty="0">
                <a:ea typeface="ＭＳ Ｐゴシック" panose="020B0600070205080204" pitchFamily="34" charset="-128"/>
              </a:rPr>
              <a:t>, color, size</a:t>
            </a:r>
            <a:r>
              <a:rPr lang="en-US" altLang="en-US" dirty="0">
                <a:ea typeface="ＭＳ Ｐゴシック" panose="020B0600070205080204" pitchFamily="34" charset="-128"/>
              </a:rPr>
              <a:t>) </a:t>
            </a:r>
          </a:p>
          <a:p>
            <a:pPr lvl="3">
              <a:lnSpc>
                <a:spcPct val="90000"/>
              </a:lnSpc>
            </a:pPr>
            <a:r>
              <a:rPr lang="en-US" altLang="en-US" dirty="0">
                <a:ea typeface="ＭＳ Ｐゴシック" panose="020B0600070205080204" pitchFamily="34" charset="-128"/>
              </a:rPr>
              <a:t>For all but a few “non-decomposable” aggregates such as </a:t>
            </a:r>
            <a:r>
              <a:rPr lang="en-US" altLang="en-US" i="1" dirty="0">
                <a:ea typeface="ＭＳ Ｐゴシック" panose="020B0600070205080204" pitchFamily="34" charset="-128"/>
              </a:rPr>
              <a:t>median</a:t>
            </a:r>
            <a:endParaRPr lang="en-US" altLang="en-US" dirty="0">
              <a:ea typeface="ＭＳ Ｐゴシック" panose="020B0600070205080204" pitchFamily="34" charset="-128"/>
            </a:endParaRPr>
          </a:p>
          <a:p>
            <a:pPr lvl="3">
              <a:lnSpc>
                <a:spcPct val="90000"/>
              </a:lnSpc>
            </a:pPr>
            <a:r>
              <a:rPr lang="en-US" altLang="en-US" dirty="0">
                <a:ea typeface="ＭＳ Ｐゴシック" panose="020B0600070205080204" pitchFamily="34" charset="-128"/>
              </a:rPr>
              <a:t>is cheaper than computing it from scratch </a:t>
            </a:r>
            <a:endParaRPr lang="en-US" altLang="en-US" i="1" dirty="0">
              <a:ea typeface="ＭＳ Ｐゴシック" panose="020B0600070205080204" pitchFamily="34" charset="-128"/>
            </a:endParaRPr>
          </a:p>
          <a:p>
            <a:pPr>
              <a:lnSpc>
                <a:spcPct val="90000"/>
              </a:lnSpc>
            </a:pPr>
            <a:r>
              <a:rPr lang="en-US" altLang="en-US" dirty="0"/>
              <a:t>Several optimizations available for computing multiple aggregates</a:t>
            </a:r>
          </a:p>
          <a:p>
            <a:pPr lvl="1">
              <a:lnSpc>
                <a:spcPct val="90000"/>
              </a:lnSpc>
            </a:pPr>
            <a:r>
              <a:rPr lang="en-US" altLang="en-US" dirty="0">
                <a:ea typeface="ＭＳ Ｐゴシック" panose="020B0600070205080204" pitchFamily="34" charset="-128"/>
              </a:rPr>
              <a:t>Can compute aggregate on (</a:t>
            </a:r>
            <a:r>
              <a:rPr lang="en-US" altLang="en-US" i="1" dirty="0" err="1">
                <a:ea typeface="ＭＳ Ｐゴシック" panose="020B0600070205080204" pitchFamily="34" charset="-128"/>
              </a:rPr>
              <a:t>item_name</a:t>
            </a:r>
            <a:r>
              <a:rPr lang="en-US" altLang="en-US" i="1" dirty="0">
                <a:ea typeface="ＭＳ Ｐゴシック" panose="020B0600070205080204" pitchFamily="34" charset="-128"/>
              </a:rPr>
              <a:t>, color</a:t>
            </a:r>
            <a:r>
              <a:rPr lang="en-US" altLang="en-US" dirty="0">
                <a:ea typeface="ＭＳ Ｐゴシック" panose="020B0600070205080204" pitchFamily="34" charset="-128"/>
              </a:rPr>
              <a:t>) from an aggregate on (</a:t>
            </a:r>
            <a:r>
              <a:rPr lang="en-US" altLang="en-US" i="1" dirty="0" err="1">
                <a:ea typeface="ＭＳ Ｐゴシック" panose="020B0600070205080204" pitchFamily="34" charset="-128"/>
              </a:rPr>
              <a:t>item_name</a:t>
            </a:r>
            <a:r>
              <a:rPr lang="en-US" altLang="en-US" i="1" dirty="0">
                <a:ea typeface="ＭＳ Ｐゴシック" panose="020B0600070205080204" pitchFamily="34" charset="-128"/>
              </a:rPr>
              <a:t>, color, size</a:t>
            </a:r>
            <a:r>
              <a:rPr lang="en-US" altLang="en-US" dirty="0">
                <a:ea typeface="ＭＳ Ｐゴシック" panose="020B0600070205080204" pitchFamily="34" charset="-128"/>
              </a:rPr>
              <a:t>)</a:t>
            </a:r>
          </a:p>
          <a:p>
            <a:pPr lvl="1">
              <a:lnSpc>
                <a:spcPct val="90000"/>
              </a:lnSpc>
            </a:pPr>
            <a:r>
              <a:rPr lang="en-US" altLang="en-US" dirty="0">
                <a:ea typeface="ＭＳ Ｐゴシック" panose="020B0600070205080204" pitchFamily="34" charset="-128"/>
              </a:rPr>
              <a:t>Can compute aggregates on (</a:t>
            </a:r>
            <a:r>
              <a:rPr lang="en-US" altLang="en-US" i="1" dirty="0" err="1">
                <a:ea typeface="ＭＳ Ｐゴシック" panose="020B0600070205080204" pitchFamily="34" charset="-128"/>
              </a:rPr>
              <a:t>item_name</a:t>
            </a:r>
            <a:r>
              <a:rPr lang="en-US" altLang="en-US" i="1" dirty="0">
                <a:ea typeface="ＭＳ Ｐゴシック" panose="020B0600070205080204" pitchFamily="34" charset="-128"/>
              </a:rPr>
              <a:t>, color, size</a:t>
            </a:r>
            <a:r>
              <a:rPr lang="en-US" altLang="en-US" dirty="0">
                <a:ea typeface="ＭＳ Ｐゴシック" panose="020B0600070205080204" pitchFamily="34" charset="-128"/>
              </a:rPr>
              <a:t>), </a:t>
            </a:r>
            <a:br>
              <a:rPr lang="en-US" altLang="en-US" dirty="0">
                <a:ea typeface="ＭＳ Ｐゴシック" panose="020B0600070205080204" pitchFamily="34" charset="-128"/>
              </a:rPr>
            </a:br>
            <a:r>
              <a:rPr lang="en-US" altLang="en-US" dirty="0">
                <a:ea typeface="ＭＳ Ｐゴシック" panose="020B0600070205080204" pitchFamily="34" charset="-128"/>
              </a:rPr>
              <a:t>(</a:t>
            </a:r>
            <a:r>
              <a:rPr lang="en-US" altLang="en-US" i="1" dirty="0" err="1">
                <a:ea typeface="ＭＳ Ｐゴシック" panose="020B0600070205080204" pitchFamily="34" charset="-128"/>
              </a:rPr>
              <a:t>item_name</a:t>
            </a:r>
            <a:r>
              <a:rPr lang="en-US" altLang="en-US" i="1" dirty="0">
                <a:ea typeface="ＭＳ Ｐゴシック" panose="020B0600070205080204" pitchFamily="34" charset="-128"/>
              </a:rPr>
              <a:t>, color</a:t>
            </a:r>
            <a:r>
              <a:rPr lang="en-US" altLang="en-US" dirty="0">
                <a:ea typeface="ＭＳ Ｐゴシック" panose="020B0600070205080204" pitchFamily="34" charset="-128"/>
              </a:rPr>
              <a:t>) and (</a:t>
            </a:r>
            <a:r>
              <a:rPr lang="en-US" altLang="en-US" i="1" dirty="0" err="1">
                <a:ea typeface="ＭＳ Ｐゴシック" panose="020B0600070205080204" pitchFamily="34" charset="-128"/>
              </a:rPr>
              <a:t>item_name</a:t>
            </a:r>
            <a:r>
              <a:rPr lang="en-US" altLang="en-US" dirty="0">
                <a:ea typeface="ＭＳ Ｐゴシック" panose="020B0600070205080204" pitchFamily="34" charset="-128"/>
              </a:rPr>
              <a:t>) using a single sorting </a:t>
            </a:r>
            <a:br>
              <a:rPr lang="en-US" altLang="en-US" dirty="0">
                <a:ea typeface="ＭＳ Ｐゴシック" panose="020B0600070205080204" pitchFamily="34" charset="-128"/>
              </a:rPr>
            </a:br>
            <a:r>
              <a:rPr lang="en-US" altLang="en-US" dirty="0">
                <a:ea typeface="ＭＳ Ｐゴシック" panose="020B0600070205080204" pitchFamily="34" charset="-128"/>
              </a:rPr>
              <a:t>of the base data</a:t>
            </a:r>
          </a:p>
          <a:p>
            <a:endParaRPr lang="zh-CN" altLang="en-US" dirty="0"/>
          </a:p>
        </p:txBody>
      </p:sp>
      <p:sp>
        <p:nvSpPr>
          <p:cNvPr id="4" name="日期占位符 3">
            <a:extLst>
              <a:ext uri="{FF2B5EF4-FFF2-40B4-BE49-F238E27FC236}">
                <a16:creationId xmlns:a16="http://schemas.microsoft.com/office/drawing/2014/main" id="{33E43C1C-3971-4D25-92B9-32130A2B7318}"/>
              </a:ext>
            </a:extLst>
          </p:cNvPr>
          <p:cNvSpPr>
            <a:spLocks noGrp="1"/>
          </p:cNvSpPr>
          <p:nvPr>
            <p:ph type="dt" sz="half" idx="10"/>
          </p:nvPr>
        </p:nvSpPr>
        <p:spPr/>
        <p:txBody>
          <a:bodyPr/>
          <a:lstStyle/>
          <a:p>
            <a:fld id="{8348F450-BE8F-4DF2-B5D6-908AA4260ECA}" type="datetime1">
              <a:rPr lang="zh-CN" altLang="en-US" smtClean="0"/>
              <a:t>2021/10/18</a:t>
            </a:fld>
            <a:endParaRPr lang="zh-CN" altLang="en-US" dirty="0"/>
          </a:p>
        </p:txBody>
      </p:sp>
      <p:sp>
        <p:nvSpPr>
          <p:cNvPr id="5" name="灯片编号占位符 4">
            <a:extLst>
              <a:ext uri="{FF2B5EF4-FFF2-40B4-BE49-F238E27FC236}">
                <a16:creationId xmlns:a16="http://schemas.microsoft.com/office/drawing/2014/main" id="{260B9627-C704-41BB-BED4-1D666E287336}"/>
              </a:ext>
            </a:extLst>
          </p:cNvPr>
          <p:cNvSpPr>
            <a:spLocks noGrp="1"/>
          </p:cNvSpPr>
          <p:nvPr>
            <p:ph type="sldNum" sz="quarter" idx="12"/>
          </p:nvPr>
        </p:nvSpPr>
        <p:spPr/>
        <p:txBody>
          <a:bodyPr/>
          <a:lstStyle/>
          <a:p>
            <a:fld id="{47C4BD23-150C-4A56-8E66-9482A3FB2E80}" type="slidenum">
              <a:rPr lang="zh-CN" altLang="en-US" smtClean="0"/>
              <a:pPr/>
              <a:t>95</a:t>
            </a:fld>
            <a:endParaRPr lang="zh-CN" altLang="en-US" dirty="0"/>
          </a:p>
        </p:txBody>
      </p:sp>
    </p:spTree>
    <p:extLst>
      <p:ext uri="{BB962C8B-B14F-4D97-AF65-F5344CB8AC3E}">
        <p14:creationId xmlns:p14="http://schemas.microsoft.com/office/powerpoint/2010/main" val="30205176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5">
            <a:extLst>
              <a:ext uri="{FF2B5EF4-FFF2-40B4-BE49-F238E27FC236}">
                <a16:creationId xmlns:a16="http://schemas.microsoft.com/office/drawing/2014/main" id="{98746703-41BB-D54C-8DA4-D89C98D52161}"/>
              </a:ext>
            </a:extLst>
          </p:cNvPr>
          <p:cNvPicPr>
            <a:picLocks noChangeAspect="1" noChangeArrowheads="1"/>
          </p:cNvPicPr>
          <p:nvPr/>
        </p:nvPicPr>
        <p:blipFill>
          <a:blip r:embed="rId2">
            <a:alphaModFix amt="85000"/>
            <a:extLst>
              <a:ext uri="{28A0092B-C50C-407E-A947-70E740481C1C}">
                <a14:useLocalDpi xmlns:a14="http://schemas.microsoft.com/office/drawing/2010/main" val="0"/>
              </a:ext>
            </a:extLst>
          </a:blip>
          <a:srcRect/>
          <a:stretch>
            <a:fillRect/>
          </a:stretch>
        </p:blipFill>
        <p:spPr bwMode="auto">
          <a:xfrm>
            <a:off x="473811" y="1004247"/>
            <a:ext cx="7480300"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C6FEEC7E-2984-A246-B26B-781E3D2B4529}"/>
              </a:ext>
            </a:extLst>
          </p:cNvPr>
          <p:cNvSpPr>
            <a:spLocks noGrp="1"/>
          </p:cNvSpPr>
          <p:nvPr>
            <p:ph type="title"/>
          </p:nvPr>
        </p:nvSpPr>
        <p:spPr>
          <a:xfrm>
            <a:off x="618968" y="1467870"/>
            <a:ext cx="6176467" cy="2816080"/>
          </a:xfrm>
        </p:spPr>
        <p:txBody>
          <a:bodyPr>
            <a:normAutofit/>
          </a:bodyPr>
          <a:lstStyle/>
          <a:p>
            <a:r>
              <a:rPr kumimoji="1" lang="en-US" altLang="zh-CN" dirty="0">
                <a:latin typeface="+mn-lt"/>
              </a:rPr>
              <a:t>Thanks  for your attention</a:t>
            </a:r>
            <a:br>
              <a:rPr lang="en-US" altLang="zh-CN" dirty="0">
                <a:solidFill>
                  <a:schemeClr val="tx2"/>
                </a:solidFill>
                <a:latin typeface="+mn-lt"/>
              </a:rPr>
            </a:br>
            <a:endParaRPr kumimoji="1" lang="zh-CN" altLang="en-US" dirty="0">
              <a:latin typeface="+mn-lt"/>
            </a:endParaRPr>
          </a:p>
        </p:txBody>
      </p:sp>
    </p:spTree>
    <p:extLst>
      <p:ext uri="{BB962C8B-B14F-4D97-AF65-F5344CB8AC3E}">
        <p14:creationId xmlns:p14="http://schemas.microsoft.com/office/powerpoint/2010/main" val="198093762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2127</TotalTime>
  <Words>9009</Words>
  <Application>Microsoft Office PowerPoint</Application>
  <PresentationFormat>宽屏</PresentationFormat>
  <Paragraphs>986</Paragraphs>
  <Slides>96</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96</vt:i4>
      </vt:variant>
    </vt:vector>
  </HeadingPairs>
  <TitlesOfParts>
    <vt:vector size="109" baseType="lpstr">
      <vt:lpstr>Monotype Sorts</vt:lpstr>
      <vt:lpstr>宋体</vt:lpstr>
      <vt:lpstr>微软雅黑</vt:lpstr>
      <vt:lpstr>微软雅黑 Light</vt:lpstr>
      <vt:lpstr>Arial</vt:lpstr>
      <vt:lpstr>Calibri</vt:lpstr>
      <vt:lpstr>Calibri Light</vt:lpstr>
      <vt:lpstr>Lucida Sans</vt:lpstr>
      <vt:lpstr>Tahoma</vt:lpstr>
      <vt:lpstr>Times New Roman</vt:lpstr>
      <vt:lpstr>Webdings</vt:lpstr>
      <vt:lpstr>Wingdings</vt:lpstr>
      <vt:lpstr>Office 主题</vt:lpstr>
      <vt:lpstr>PowerPoint 演示文稿</vt:lpstr>
      <vt:lpstr>Outline</vt:lpstr>
      <vt:lpstr>5.1 Accessing SQL From a Programming Language</vt:lpstr>
      <vt:lpstr>PowerPoint 演示文稿</vt:lpstr>
      <vt:lpstr>Accessing SQL From a Programming Language</vt:lpstr>
      <vt:lpstr>5.1.1 JDBC</vt:lpstr>
      <vt:lpstr>PowerPoint 演示文稿</vt:lpstr>
      <vt:lpstr>PowerPoint 演示文稿</vt:lpstr>
      <vt:lpstr>PowerPoint 演示文稿</vt:lpstr>
      <vt:lpstr>JDBC</vt:lpstr>
      <vt:lpstr>JDBC </vt:lpstr>
      <vt:lpstr>JDBC Code Details </vt:lpstr>
      <vt:lpstr>JDBC SUBSECTIONS: in addtion </vt:lpstr>
      <vt:lpstr>Prepared Statement</vt:lpstr>
      <vt:lpstr>Prepared Statement</vt:lpstr>
      <vt:lpstr>Prepared Statement</vt:lpstr>
      <vt:lpstr>SQL Injection</vt:lpstr>
      <vt:lpstr>SQL Injection</vt:lpstr>
      <vt:lpstr>Metadata Features</vt:lpstr>
      <vt:lpstr>Metadata (Cont)</vt:lpstr>
      <vt:lpstr>Finding Primary Keys</vt:lpstr>
      <vt:lpstr>Transaction Control in JDBC</vt:lpstr>
      <vt:lpstr>Other JDBC Features</vt:lpstr>
      <vt:lpstr>Embedded SQL: SQLJ   in Java</vt:lpstr>
      <vt:lpstr>Database Access from Python</vt:lpstr>
      <vt:lpstr>5.1.3 ODBC</vt:lpstr>
      <vt:lpstr>PowerPoint 演示文稿</vt:lpstr>
      <vt:lpstr>PowerPoint 演示文稿</vt:lpstr>
      <vt:lpstr>关于连接时长</vt:lpstr>
      <vt:lpstr>5.1.4 Embedded SQL</vt:lpstr>
      <vt:lpstr>Embed SQL</vt:lpstr>
      <vt:lpstr>Embedded SQL</vt:lpstr>
      <vt:lpstr>Embedded SQL (Cont.)</vt:lpstr>
      <vt:lpstr>Embedded SQL (Cont.)</vt:lpstr>
      <vt:lpstr>Embedded SQL (Cont.)</vt:lpstr>
      <vt:lpstr>Cursor in Embedded SQL</vt:lpstr>
      <vt:lpstr>why using Cursor in Embedded SQL</vt:lpstr>
      <vt:lpstr>PowerPoint 演示文稿</vt:lpstr>
      <vt:lpstr>Cursor in Embedded SQL (cont.)</vt:lpstr>
      <vt:lpstr>Cursor in Embedded SQL (cont.)</vt:lpstr>
      <vt:lpstr>Cursor in Embedded SQL (cont.)</vt:lpstr>
      <vt:lpstr>Updates Through Embedded SQL</vt:lpstr>
      <vt:lpstr>5.2 Functions and Procedures</vt:lpstr>
      <vt:lpstr>Example: SQL Function</vt:lpstr>
      <vt:lpstr>Example: SQL Functions</vt:lpstr>
      <vt:lpstr>SQL Procedures</vt:lpstr>
      <vt:lpstr>SQL Procedures</vt:lpstr>
      <vt:lpstr>Functions and Procedures (cont.)</vt:lpstr>
      <vt:lpstr>Language Constructs for Procedures &amp; Functions</vt:lpstr>
      <vt:lpstr>Language Constructs</vt:lpstr>
      <vt:lpstr>Language Constructs</vt:lpstr>
      <vt:lpstr>Example procedure</vt:lpstr>
      <vt:lpstr>External Language Routines</vt:lpstr>
      <vt:lpstr>External Language Routines (Cont.)</vt:lpstr>
      <vt:lpstr>Security with External Language Routines</vt:lpstr>
      <vt:lpstr>5.3 Trigger (触发器)</vt:lpstr>
      <vt:lpstr>Trigger (cont.)</vt:lpstr>
      <vt:lpstr>Triggering Events and Actions in SQL</vt:lpstr>
      <vt:lpstr>PowerPoint 演示文稿</vt:lpstr>
      <vt:lpstr>Triggering Events and Actions in SQL </vt:lpstr>
      <vt:lpstr>Trigger to maintain referential integrity</vt:lpstr>
      <vt:lpstr>PowerPoint 演示文稿</vt:lpstr>
      <vt:lpstr>PowerPoint 演示文稿</vt:lpstr>
      <vt:lpstr>Example: 数据导入触发器</vt:lpstr>
      <vt:lpstr>Statement Level Triggers</vt:lpstr>
      <vt:lpstr>When Not To Use Triggers</vt:lpstr>
      <vt:lpstr>When Not To Use Triggers (Cont.)</vt:lpstr>
      <vt:lpstr>5.4 Recursive Queries</vt:lpstr>
      <vt:lpstr>The Power of Recursion</vt:lpstr>
      <vt:lpstr>The Power of Recursion</vt:lpstr>
      <vt:lpstr>Example of Fixed-Point Computation</vt:lpstr>
      <vt:lpstr>5.5 Advanced Aggregation Features</vt:lpstr>
      <vt:lpstr>Ranking</vt:lpstr>
      <vt:lpstr>Ranking</vt:lpstr>
      <vt:lpstr>Ranking (Cont.)</vt:lpstr>
      <vt:lpstr>Ranking (Cont.)</vt:lpstr>
      <vt:lpstr>Ranking (Cont.)</vt:lpstr>
      <vt:lpstr>Windowing</vt:lpstr>
      <vt:lpstr>Windowing (Cont.)</vt:lpstr>
      <vt:lpstr>Windowing (Cont.)</vt:lpstr>
      <vt:lpstr>5.6 Data Analysis and OLAP</vt:lpstr>
      <vt:lpstr>Example sales relation </vt:lpstr>
      <vt:lpstr>Cross Tabulation of sales by item_name and color</vt:lpstr>
      <vt:lpstr>Data Cube</vt:lpstr>
      <vt:lpstr>Hierarchies on Dimensions</vt:lpstr>
      <vt:lpstr>Cross Tabulation With Hierarchy</vt:lpstr>
      <vt:lpstr>Relational Representation of Cross-tabs</vt:lpstr>
      <vt:lpstr>Extended Aggregation to Support OLAP</vt:lpstr>
      <vt:lpstr>Online Analytical Processing Operations</vt:lpstr>
      <vt:lpstr>Online Analytical Processing Operations</vt:lpstr>
      <vt:lpstr>Extended Aggregation (Cont.)</vt:lpstr>
      <vt:lpstr>Extended Aggregation (Cont.)</vt:lpstr>
      <vt:lpstr>Online Analytical Processing Operations</vt:lpstr>
      <vt:lpstr>OLAP Implementation</vt:lpstr>
      <vt:lpstr>OLAP Implementation (Cont.)</vt:lpstr>
      <vt:lpstr>Thanks  for your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13910702762@139.com</cp:lastModifiedBy>
  <cp:revision>158</cp:revision>
  <dcterms:created xsi:type="dcterms:W3CDTF">2017-07-31T08:51:00Z</dcterms:created>
  <dcterms:modified xsi:type="dcterms:W3CDTF">2021-10-18T03:26:38Z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2052-10.1.0.6749</vt:lpwstr>
  </property>
</Properties>
</file>